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  <p:sldMasterId id="2147483666" r:id="rId5"/>
  </p:sldMasterIdLst>
  <p:notesMasterIdLst>
    <p:notesMasterId r:id="rId14"/>
  </p:notesMasterIdLst>
  <p:sldIdLst>
    <p:sldId id="264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ilPwVAjM02Rizam/x2c3S0v5vZZ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3905"/>
  </p:normalViewPr>
  <p:slideViewPr>
    <p:cSldViewPr snapToGrid="0">
      <p:cViewPr varScale="1">
        <p:scale>
          <a:sx n="200" d="100"/>
          <a:sy n="200" d="100"/>
        </p:scale>
        <p:origin x="588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8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5" name="Google Shape;10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//learn.k20center.ou.edu/strategy/107</a:t>
            </a:r>
            <a:endParaRPr dirty="0"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bbeb38f4e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bbeb38f4e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hlinkClick r:id="rId3"/>
              </a:rPr>
              <a:t>K20 LEARN | Why-Lighting (ou.edu)</a:t>
            </a: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https://learn.k20center.ou.edu/strategy/117</a:t>
            </a:r>
            <a:endParaRPr dirty="0"/>
          </a:p>
        </p:txBody>
      </p:sp>
      <p:sp>
        <p:nvSpPr>
          <p:cNvPr id="127" name="Google Shape;12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https://learn.k20center.ou.edu/strategy/156</a:t>
            </a:r>
            <a:endParaRPr dirty="0"/>
          </a:p>
        </p:txBody>
      </p:sp>
      <p:sp>
        <p:nvSpPr>
          <p:cNvPr id="135" name="Google Shape;13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9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9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19"/>
          <p:cNvSpPr/>
          <p:nvPr/>
        </p:nvSpPr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19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5"/>
          <p:cNvSpPr/>
          <p:nvPr/>
        </p:nvSpPr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2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59" name="Google Shape;59;p25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7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27"/>
          <p:cNvSpPr/>
          <p:nvPr/>
        </p:nvSpPr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7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65" name="Google Shape;65;p27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66" name="Google Shape;66;p27" descr="A picture containing icon&#10;&#10;Description automatically generated"/>
          <p:cNvSpPr/>
          <p:nvPr/>
        </p:nvSpPr>
        <p:spPr>
          <a:xfrm>
            <a:off x="1828288" y="1352281"/>
            <a:ext cx="639651" cy="536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8"/>
          <p:cNvSpPr/>
          <p:nvPr/>
        </p:nvSpPr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9"/>
          <p:cNvSpPr/>
          <p:nvPr/>
        </p:nvSpPr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0"/>
          <p:cNvSpPr/>
          <p:nvPr/>
        </p:nvSpPr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/>
          <p:nvPr/>
        </p:nvSpPr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7"/>
          <p:cNvSpPr/>
          <p:nvPr/>
        </p:nvSpPr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18"/>
          <p:cNvSpPr/>
          <p:nvPr/>
        </p:nvSpPr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1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4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4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4"/>
          <p:cNvSpPr/>
          <p:nvPr/>
        </p:nvSpPr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0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20"/>
          <p:cNvSpPr/>
          <p:nvPr/>
        </p:nvSpPr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2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6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6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16"/>
          <p:cNvSpPr/>
          <p:nvPr/>
        </p:nvSpPr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21"/>
          <p:cNvSpPr/>
          <p:nvPr/>
        </p:nvSpPr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2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2"/>
          <p:cNvSpPr/>
          <p:nvPr/>
        </p:nvSpPr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2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3"/>
          <p:cNvSpPr/>
          <p:nvPr/>
        </p:nvSpPr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2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2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4"/>
          <p:cNvSpPr/>
          <p:nvPr/>
        </p:nvSpPr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2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2664FC53-C5B3-6E42-B6F8-AC259F9D2E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5650" y="488950"/>
            <a:ext cx="2552700" cy="41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54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380232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When Conflict Creates Countries</a:t>
            </a:r>
            <a:endParaRPr dirty="0"/>
          </a:p>
        </p:txBody>
      </p:sp>
      <p:sp>
        <p:nvSpPr>
          <p:cNvPr id="95" name="Google Shape;95;p2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3514598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9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b="1" dirty="0"/>
              <a:t>China’s Civil War</a:t>
            </a:r>
            <a:endParaRPr b="1"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>
            <a:spLocks noGrp="1"/>
          </p:cNvSpPr>
          <p:nvPr>
            <p:ph type="title"/>
          </p:nvPr>
        </p:nvSpPr>
        <p:spPr>
          <a:xfrm>
            <a:off x="533527" y="701802"/>
            <a:ext cx="6124448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b="1" dirty="0"/>
              <a:t>Essential Question</a:t>
            </a:r>
            <a:endParaRPr b="1" dirty="0"/>
          </a:p>
        </p:txBody>
      </p:sp>
      <p:sp>
        <p:nvSpPr>
          <p:cNvPr id="101" name="Google Shape;101;p3"/>
          <p:cNvSpPr txBox="1">
            <a:spLocks noGrp="1"/>
          </p:cNvSpPr>
          <p:nvPr>
            <p:ph type="body" idx="1"/>
          </p:nvPr>
        </p:nvSpPr>
        <p:spPr>
          <a:xfrm>
            <a:off x="488148" y="2028498"/>
            <a:ext cx="7772400" cy="113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55562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</a:pPr>
            <a:r>
              <a:rPr lang="en-US" sz="1800" dirty="0">
                <a:solidFill>
                  <a:schemeClr val="bg1"/>
                </a:solidFill>
              </a:rPr>
              <a:t>Why do people rebel against their governments? </a:t>
            </a:r>
            <a:endParaRPr sz="1800" dirty="0">
              <a:solidFill>
                <a:schemeClr val="bg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"/>
          <p:cNvSpPr txBox="1">
            <a:spLocks noGrp="1"/>
          </p:cNvSpPr>
          <p:nvPr>
            <p:ph type="title"/>
          </p:nvPr>
        </p:nvSpPr>
        <p:spPr>
          <a:xfrm>
            <a:off x="530352" y="612902"/>
            <a:ext cx="5270373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b="1" dirty="0"/>
              <a:t>Lesson Objective</a:t>
            </a:r>
            <a:endParaRPr b="1" dirty="0"/>
          </a:p>
        </p:txBody>
      </p:sp>
      <p:sp>
        <p:nvSpPr>
          <p:cNvPr id="108" name="Google Shape;108;p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55562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800"/>
              <a:buNone/>
            </a:pPr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A</a:t>
            </a:r>
            <a:r>
              <a:rPr lang="en-US" sz="1800" b="0" i="0" u="none" strike="noStrike" dirty="0">
                <a:solidFill>
                  <a:schemeClr val="bg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nalyze China’s Communist Revolution in an effort to understand why people rebel against their governments.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"/>
          <p:cNvSpPr txBox="1">
            <a:spLocks noGrp="1"/>
          </p:cNvSpPr>
          <p:nvPr>
            <p:ph type="body" idx="1"/>
          </p:nvPr>
        </p:nvSpPr>
        <p:spPr>
          <a:xfrm>
            <a:off x="457199" y="1309352"/>
            <a:ext cx="5743575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indent="-457200">
              <a:lnSpc>
                <a:spcPct val="90000"/>
              </a:lnSpc>
              <a:spcBef>
                <a:spcPts val="360"/>
              </a:spcBef>
            </a:pPr>
            <a:r>
              <a:rPr lang="en-US" dirty="0"/>
              <a:t>Take out a piece of notebook paper.</a:t>
            </a:r>
            <a:endParaRPr dirty="0"/>
          </a:p>
          <a:p>
            <a:pPr indent="-457200">
              <a:lnSpc>
                <a:spcPct val="90000"/>
              </a:lnSpc>
              <a:spcBef>
                <a:spcPts val="360"/>
              </a:spcBef>
            </a:pPr>
            <a:r>
              <a:rPr lang="en-US" dirty="0"/>
              <a:t>Think about why people might rebel against their governments.</a:t>
            </a:r>
          </a:p>
          <a:p>
            <a:pPr indent="-457200">
              <a:lnSpc>
                <a:spcPct val="90000"/>
              </a:lnSpc>
              <a:spcBef>
                <a:spcPts val="360"/>
              </a:spcBef>
            </a:pPr>
            <a:r>
              <a:rPr lang="en-US" dirty="0"/>
              <a:t>Write down as many reasons as you can think of to explain why people rebel.</a:t>
            </a:r>
          </a:p>
          <a:p>
            <a:pPr indent="-457200">
              <a:lnSpc>
                <a:spcPct val="90000"/>
              </a:lnSpc>
              <a:spcBef>
                <a:spcPts val="360"/>
              </a:spcBef>
            </a:pPr>
            <a:r>
              <a:rPr lang="en-US" dirty="0"/>
              <a:t>Construct a class list explaining  why people rebel. </a:t>
            </a:r>
          </a:p>
          <a:p>
            <a:pPr indent="-457200">
              <a:lnSpc>
                <a:spcPct val="90000"/>
              </a:lnSpc>
              <a:spcBef>
                <a:spcPts val="360"/>
              </a:spcBef>
            </a:pPr>
            <a:r>
              <a:rPr lang="en-US" dirty="0"/>
              <a:t>Decide the major reasons for civil war in a country. 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None/>
            </a:pPr>
            <a:endParaRPr sz="1800" dirty="0"/>
          </a:p>
          <a:p>
            <a:pPr marL="0" lvl="0" indent="0" algn="l" rtl="0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</a:pPr>
            <a:endParaRPr sz="1800" dirty="0"/>
          </a:p>
        </p:txBody>
      </p:sp>
      <p:sp>
        <p:nvSpPr>
          <p:cNvPr id="113" name="Google Shape;113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37719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b="1" dirty="0"/>
              <a:t>Tell Me Everything </a:t>
            </a:r>
            <a:endParaRPr b="1" dirty="0"/>
          </a:p>
        </p:txBody>
      </p:sp>
      <p:pic>
        <p:nvPicPr>
          <p:cNvPr id="116" name="Google Shape;116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29940" y="1309352"/>
            <a:ext cx="2686250" cy="268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bbeb38f4e6_0_0"/>
          <p:cNvSpPr txBox="1">
            <a:spLocks noGrp="1"/>
          </p:cNvSpPr>
          <p:nvPr>
            <p:ph type="body" idx="1"/>
          </p:nvPr>
        </p:nvSpPr>
        <p:spPr>
          <a:xfrm>
            <a:off x="457200" y="981617"/>
            <a:ext cx="5539339" cy="4037516"/>
          </a:xfrm>
          <a:prstGeom prst="rect">
            <a:avLst/>
          </a:prstGeom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indent="-457200"/>
            <a:r>
              <a:rPr lang="en-US" dirty="0"/>
              <a:t>Read the excerpt about peasants in China prior to the civil war. </a:t>
            </a:r>
            <a:endParaRPr dirty="0"/>
          </a:p>
          <a:p>
            <a:pPr marL="514350" indent="-514350"/>
            <a:r>
              <a:rPr lang="en-US" dirty="0"/>
              <a:t>As you read, highlight difficulties faced by the peasants.  </a:t>
            </a:r>
          </a:p>
          <a:p>
            <a:pPr marL="514350" indent="-514350"/>
            <a:r>
              <a:rPr lang="en-US" dirty="0"/>
              <a:t>Discuss the sections you highlighted as a class. </a:t>
            </a:r>
          </a:p>
          <a:p>
            <a:pPr marL="514350" indent="-514350"/>
            <a:r>
              <a:rPr lang="en-US" dirty="0"/>
              <a:t>How could these issues have contributed to the communists taking control? </a:t>
            </a:r>
            <a:endParaRPr dirty="0"/>
          </a:p>
        </p:txBody>
      </p:sp>
      <p:sp>
        <p:nvSpPr>
          <p:cNvPr id="121" name="Google Shape;121;gbbeb38f4e6_0_0"/>
          <p:cNvSpPr txBox="1">
            <a:spLocks noGrp="1"/>
          </p:cNvSpPr>
          <p:nvPr>
            <p:ph type="title"/>
          </p:nvPr>
        </p:nvSpPr>
        <p:spPr>
          <a:xfrm>
            <a:off x="457200" y="124367"/>
            <a:ext cx="3562350" cy="857250"/>
          </a:xfrm>
          <a:prstGeom prst="rect">
            <a:avLst/>
          </a:prstGeom>
        </p:spPr>
        <p:txBody>
          <a:bodyPr spcFirstLastPara="1" wrap="square" lIns="0" tIns="4570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China’s Peasants</a:t>
            </a:r>
            <a:endParaRPr b="1" dirty="0"/>
          </a:p>
        </p:txBody>
      </p:sp>
      <p:pic>
        <p:nvPicPr>
          <p:cNvPr id="124" name="Google Shape;124;gbbeb38f4e6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57675" y="1554410"/>
            <a:ext cx="2429125" cy="20537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5863209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indent="-342900">
              <a:spcBef>
                <a:spcPts val="0"/>
              </a:spcBef>
            </a:pPr>
            <a:r>
              <a:rPr lang="en-US" dirty="0"/>
              <a:t>Read the article your teacher passed out and complete the </a:t>
            </a:r>
            <a:r>
              <a:rPr lang="en-US" b="1" dirty="0"/>
              <a:t>3-2-1</a:t>
            </a:r>
            <a:r>
              <a:rPr lang="en-US" dirty="0"/>
              <a:t> strategy.</a:t>
            </a:r>
            <a:endParaRPr dirty="0"/>
          </a:p>
          <a:p>
            <a:pPr marL="342900" indent="-342900"/>
            <a:r>
              <a:rPr lang="en-US" dirty="0"/>
              <a:t>As you read, write down:</a:t>
            </a:r>
            <a:endParaRPr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b="1" dirty="0"/>
              <a:t>3</a:t>
            </a:r>
            <a:r>
              <a:rPr lang="en-US" dirty="0"/>
              <a:t> reasons communism gained popularity in China.</a:t>
            </a:r>
            <a:endParaRPr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b="1" dirty="0"/>
              <a:t>2</a:t>
            </a:r>
            <a:r>
              <a:rPr lang="en-US" dirty="0"/>
              <a:t> problems the Kuomintang faced as a government.</a:t>
            </a:r>
            <a:endParaRPr dirty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b="1" dirty="0"/>
              <a:t>1</a:t>
            </a:r>
            <a:r>
              <a:rPr lang="en-US" dirty="0"/>
              <a:t> question you still have about the rise of communism in China.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</a:pPr>
            <a:endParaRPr dirty="0"/>
          </a:p>
        </p:txBody>
      </p:sp>
      <p:sp>
        <p:nvSpPr>
          <p:cNvPr id="129" name="Google Shape;129;p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300"/>
              <a:buFont typeface="Calibri"/>
              <a:buNone/>
            </a:pPr>
            <a:r>
              <a:rPr lang="en-US" sz="3300" b="1" dirty="0"/>
              <a:t>How Did China Become a Communist Country?</a:t>
            </a:r>
            <a:endParaRPr b="1" dirty="0"/>
          </a:p>
        </p:txBody>
      </p:sp>
      <p:pic>
        <p:nvPicPr>
          <p:cNvPr id="132" name="Google Shape;132;p6" descr="Diagram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86507" y="1845880"/>
            <a:ext cx="1900293" cy="17654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"/>
          <p:cNvSpPr txBox="1">
            <a:spLocks noGrp="1"/>
          </p:cNvSpPr>
          <p:nvPr>
            <p:ph type="body" idx="1"/>
          </p:nvPr>
        </p:nvSpPr>
        <p:spPr>
          <a:xfrm>
            <a:off x="457200" y="1164497"/>
            <a:ext cx="7988300" cy="3578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Using the evidence you have gathered from the documents you read, use the Claim, Evidence, Reasoning (CER) handout to write an answer to the following question:</a:t>
            </a:r>
          </a:p>
          <a:p>
            <a:pPr marL="76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sz="2400" dirty="0"/>
          </a:p>
          <a:p>
            <a:pPr marL="53340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 sz="2400" b="1" dirty="0"/>
              <a:t>Why did the communists win the civil war in China? </a:t>
            </a:r>
          </a:p>
          <a:p>
            <a:pPr marL="53340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sz="2400" b="1" dirty="0"/>
          </a:p>
          <a:p>
            <a:pPr marL="419100" indent="-342900">
              <a:lnSpc>
                <a:spcPct val="115000"/>
              </a:lnSpc>
              <a:spcBef>
                <a:spcPts val="0"/>
              </a:spcBef>
              <a:buSzPts val="2400"/>
            </a:pPr>
            <a:r>
              <a:rPr lang="en-US" sz="2400" dirty="0"/>
              <a:t>Make a claim in the </a:t>
            </a:r>
            <a:r>
              <a:rPr lang="en-US" sz="2400" b="1" dirty="0"/>
              <a:t>first</a:t>
            </a:r>
            <a:r>
              <a:rPr lang="en-US" sz="2400" dirty="0"/>
              <a:t> box. </a:t>
            </a:r>
          </a:p>
          <a:p>
            <a:pPr marL="361950" indent="-285750">
              <a:lnSpc>
                <a:spcPct val="115000"/>
              </a:lnSpc>
              <a:spcBef>
                <a:spcPts val="0"/>
              </a:spcBef>
              <a:buSzPts val="2400"/>
            </a:pPr>
            <a:r>
              <a:rPr lang="en-US" sz="2400" dirty="0"/>
              <a:t>Reference one or more documents as evidence in the </a:t>
            </a:r>
            <a:r>
              <a:rPr lang="en-US" sz="2400" b="1" dirty="0"/>
              <a:t>second</a:t>
            </a:r>
            <a:r>
              <a:rPr lang="en-US" sz="2400" dirty="0"/>
              <a:t> box. </a:t>
            </a:r>
          </a:p>
          <a:p>
            <a:pPr marL="419100" indent="-342900">
              <a:lnSpc>
                <a:spcPct val="115000"/>
              </a:lnSpc>
              <a:spcBef>
                <a:spcPts val="0"/>
              </a:spcBef>
              <a:buSzPts val="2400"/>
            </a:pPr>
            <a:r>
              <a:rPr lang="en-US" sz="2400" dirty="0"/>
              <a:t>Explain your reasoning (that is, how the document you referenced supports your claim) in the </a:t>
            </a:r>
            <a:r>
              <a:rPr lang="en-US" sz="2400" b="1" dirty="0"/>
              <a:t>third</a:t>
            </a:r>
            <a:r>
              <a:rPr lang="en-US" sz="2400" dirty="0"/>
              <a:t> box.</a:t>
            </a:r>
            <a:endParaRPr sz="2400"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8" name="Google Shape;138;p9"/>
          <p:cNvSpPr txBox="1">
            <a:spLocks noGrp="1"/>
          </p:cNvSpPr>
          <p:nvPr>
            <p:ph type="title"/>
          </p:nvPr>
        </p:nvSpPr>
        <p:spPr>
          <a:xfrm>
            <a:off x="457200" y="142147"/>
            <a:ext cx="65151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b="1" dirty="0"/>
              <a:t>Claim, Evidence, Reasoning (CER)</a:t>
            </a:r>
            <a:endParaRPr b="1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981ECC0E692C48A0B148E61CFECC3A" ma:contentTypeVersion="12" ma:contentTypeDescription="Create a new document." ma:contentTypeScope="" ma:versionID="6032c95b1214d194c89b77317faffa72">
  <xsd:schema xmlns:xsd="http://www.w3.org/2001/XMLSchema" xmlns:xs="http://www.w3.org/2001/XMLSchema" xmlns:p="http://schemas.microsoft.com/office/2006/metadata/properties" xmlns:ns3="966e68ee-ec3c-4f12-bd4f-fedbbec8de0b" xmlns:ns4="d06b737b-b789-4524-96b5-d3d460658ae2" targetNamespace="http://schemas.microsoft.com/office/2006/metadata/properties" ma:root="true" ma:fieldsID="1a9859e18f99c4d8ce53eb7baf51b1eb" ns3:_="" ns4:_="">
    <xsd:import namespace="966e68ee-ec3c-4f12-bd4f-fedbbec8de0b"/>
    <xsd:import namespace="d06b737b-b789-4524-96b5-d3d460658ae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6e68ee-ec3c-4f12-bd4f-fedbbec8de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6b737b-b789-4524-96b5-d3d460658ae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2B45D85-A0F6-4B89-9130-16BE55672ED2}">
  <ds:schemaRefs>
    <ds:schemaRef ds:uri="http://purl.org/dc/elements/1.1/"/>
    <ds:schemaRef ds:uri="d06b737b-b789-4524-96b5-d3d460658ae2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966e68ee-ec3c-4f12-bd4f-fedbbec8de0b"/>
    <ds:schemaRef ds:uri="http://schemas.microsoft.com/office/2006/documentManagement/types"/>
    <ds:schemaRef ds:uri="http://www.w3.org/XML/1998/namespace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07A506A-3710-44C7-8488-ACF36EF8B0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3F3B79-9FA0-4016-BEAB-65CC5898C0C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6e68ee-ec3c-4f12-bd4f-fedbbec8de0b"/>
    <ds:schemaRef ds:uri="d06b737b-b789-4524-96b5-d3d460658a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5865</TotalTime>
  <Words>336</Words>
  <Application>Microsoft Office PowerPoint</Application>
  <PresentationFormat>On-screen Show (16:9)</PresentationFormat>
  <Paragraphs>38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Noto Sans Symbols</vt:lpstr>
      <vt:lpstr>Wingdings</vt:lpstr>
      <vt:lpstr>LEARN theme</vt:lpstr>
      <vt:lpstr>LEARN theme</vt:lpstr>
      <vt:lpstr>PowerPoint Presentation</vt:lpstr>
      <vt:lpstr>When Conflict Creates Countries</vt:lpstr>
      <vt:lpstr>Essential Question</vt:lpstr>
      <vt:lpstr>Lesson Objective</vt:lpstr>
      <vt:lpstr>Tell Me Everything </vt:lpstr>
      <vt:lpstr>China’s Peasants</vt:lpstr>
      <vt:lpstr>How Did China Become a Communist Country?</vt:lpstr>
      <vt:lpstr>Claim, Evidence, Reasoning (CER)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Halstied, Laura E.</dc:creator>
  <cp:lastModifiedBy>McLeod Porter, Delma</cp:lastModifiedBy>
  <cp:revision>12</cp:revision>
  <dcterms:created xsi:type="dcterms:W3CDTF">2021-01-25T17:10:51Z</dcterms:created>
  <dcterms:modified xsi:type="dcterms:W3CDTF">2021-09-03T16:42:15Z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0x010100BB981ECC0E692C48A0B148E61CFECC3A</vt:lpwstr>
  </property>
</Properties>
</file>