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  <p:sldMasterId id="2147483685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72" r:id="rId8"/>
    <p:sldId id="262" r:id="rId9"/>
    <p:sldId id="263" r:id="rId10"/>
    <p:sldId id="264" r:id="rId11"/>
    <p:sldId id="265" r:id="rId12"/>
    <p:sldId id="266" r:id="rId13"/>
    <p:sldId id="274" r:id="rId14"/>
    <p:sldId id="268" r:id="rId15"/>
    <p:sldId id="275" r:id="rId16"/>
    <p:sldId id="277" r:id="rId17"/>
    <p:sldId id="271" r:id="rId18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j9FFEDOZ8nW9R9uvJIPv3v2AHQ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88636"/>
  </p:normalViewPr>
  <p:slideViewPr>
    <p:cSldViewPr snapToGrid="0">
      <p:cViewPr varScale="1">
        <p:scale>
          <a:sx n="138" d="100"/>
          <a:sy n="138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40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mescience.com/science/ancient-lizard-dino-evolve-ocean-0432/%C2%A0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k20center.ou.edu/strategy/140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4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03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k20center.ou.edu/tech-tool/645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tech-tool/1077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2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%205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820ff670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820ff670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K20 Center. (n.d.). Photo or picture deconstruction. Strategies.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None/>
            </a:pPr>
            <a:r>
              <a:rPr lang="en-US" sz="1200" u="sng" dirty="0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https://learn.k20center.ou.edu/strategy/140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7820ff670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7820ff670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US" sz="1100" b="1" dirty="0">
                <a:solidFill>
                  <a:schemeClr val="dk1"/>
                </a:solidFill>
              </a:rPr>
              <a:t>Teacher’s Note: </a:t>
            </a:r>
            <a:r>
              <a:rPr lang="en-US" sz="1100" b="0" dirty="0">
                <a:solidFill>
                  <a:schemeClr val="dk1"/>
                </a:solidFill>
              </a:rPr>
              <a:t>Stay on the slide long enough for students to examine the image and draw their inferences. Consider providing students with additional context using this linked article: </a:t>
            </a:r>
            <a:r>
              <a:rPr lang="en-US" sz="1100" dirty="0">
                <a:solidFill>
                  <a:srgbClr val="1155CC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https://www.zmescience.com/science/ancient-lizard-dino-evolve-ocean-0432/%C2%A0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200" dirty="0"/>
              <a:t>Bever, G. S., &amp; Norell, M. A. (2017). </a:t>
            </a:r>
            <a:r>
              <a:rPr lang="en-US" sz="1200" i="1" dirty="0"/>
              <a:t>A new rhynchocephalian (Reptilia: Lepidosauria) from the Late Jurassic of Solnhofen (Germany) and the origin of the marine </a:t>
            </a:r>
            <a:r>
              <a:rPr lang="en-US" sz="1200" i="1" dirty="0" err="1"/>
              <a:t>Pleurosauridae</a:t>
            </a:r>
            <a:r>
              <a:rPr lang="en-US" sz="1200" i="1" dirty="0"/>
              <a:t> </a:t>
            </a:r>
            <a:r>
              <a:rPr lang="en-US" sz="1200" i="0" dirty="0"/>
              <a:t>[Image]. Wikimedia Commons. https://</a:t>
            </a:r>
            <a:r>
              <a:rPr lang="en-US" sz="1200" i="0" dirty="0" err="1"/>
              <a:t>commons.wikimedia.org</a:t>
            </a:r>
            <a:r>
              <a:rPr lang="en-US" sz="1200" i="0" dirty="0"/>
              <a:t>/wiki/</a:t>
            </a:r>
            <a:r>
              <a:rPr lang="en-US" sz="1200" i="0" dirty="0" err="1"/>
              <a:t>Category:Vadasaurus</a:t>
            </a:r>
            <a:r>
              <a:rPr lang="en-US" sz="1200" i="0" dirty="0"/>
              <a:t>#/media/</a:t>
            </a:r>
            <a:r>
              <a:rPr lang="en-US" sz="1200" i="0" dirty="0" err="1"/>
              <a:t>File:Vadasaurus_herzogi_holotype</a:t>
            </a:r>
            <a:r>
              <a:rPr lang="en-US" sz="1200" i="0" dirty="0"/>
              <a:t>_(fossil).jpg </a:t>
            </a:r>
            <a:endParaRPr lang="en-US" sz="1200" dirty="0">
              <a:solidFill>
                <a:srgbClr val="2929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K20 Center. (n.d.). Photo or picture deconstruction. Strategies. </a:t>
            </a:r>
            <a:r>
              <a:rPr lang="en-US" sz="1200" u="sng" dirty="0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https://learn.k20center.ou.edu/strategy/140</a:t>
            </a:r>
            <a:endParaRPr lang="en-US"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>
              <a:solidFill>
                <a:srgbClr val="2929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292929"/>
                </a:solidFill>
              </a:rPr>
              <a:t>Micu, A. (2017, November 08). </a:t>
            </a:r>
            <a:r>
              <a:rPr lang="en-US" sz="1200" i="1" dirty="0">
                <a:solidFill>
                  <a:srgbClr val="292929"/>
                </a:solidFill>
              </a:rPr>
              <a:t>Fossilized ancient lizard shows how dinos evolved to live in the</a:t>
            </a:r>
            <a:br>
              <a:rPr lang="en-US" sz="1200" i="1" dirty="0">
                <a:solidFill>
                  <a:srgbClr val="292929"/>
                </a:solidFill>
              </a:rPr>
            </a:br>
            <a:r>
              <a:rPr lang="en-US" sz="1200" i="1" dirty="0">
                <a:solidFill>
                  <a:srgbClr val="292929"/>
                </a:solidFill>
              </a:rPr>
              <a:t>oceans</a:t>
            </a:r>
            <a:r>
              <a:rPr lang="en-US" sz="1200" dirty="0">
                <a:solidFill>
                  <a:srgbClr val="292929"/>
                </a:solidFill>
              </a:rPr>
              <a:t>. ZME Science. </a:t>
            </a:r>
            <a:r>
              <a:rPr lang="en-US" sz="1200" dirty="0">
                <a:solidFill>
                  <a:srgbClr val="1155CC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https://www.zmescience.com/science/ancient-lizard-dino-evolve-ocean-0432/%C2%A0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415926C7-36D7-6929-A375-BF588279E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820ff6701_0_9:notes">
            <a:extLst>
              <a:ext uri="{FF2B5EF4-FFF2-40B4-BE49-F238E27FC236}">
                <a16:creationId xmlns:a16="http://schemas.microsoft.com/office/drawing/2014/main" id="{9EE51308-542C-7655-E043-12E4E7AF1E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820ff6701_0_9:notes">
            <a:extLst>
              <a:ext uri="{FF2B5EF4-FFF2-40B4-BE49-F238E27FC236}">
                <a16:creationId xmlns:a16="http://schemas.microsoft.com/office/drawing/2014/main" id="{E0221007-2ED0-93D6-0B13-247AF67940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100" b="1" dirty="0">
                <a:solidFill>
                  <a:schemeClr val="dk1"/>
                </a:solidFill>
              </a:rPr>
              <a:t>Teacher’s Note: </a:t>
            </a:r>
            <a:r>
              <a:rPr lang="en-US" sz="1100" b="0" dirty="0">
                <a:solidFill>
                  <a:schemeClr val="dk1"/>
                </a:solidFill>
              </a:rPr>
              <a:t>The video must be opened in a browser. Use the link in the slide or the link below to access the PBS website.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sz="1100" b="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dk1"/>
                </a:solidFill>
              </a:rPr>
              <a:t>K20 Center. (n.d.). Photo or picture deconstruction. Strategies. </a:t>
            </a:r>
            <a:r>
              <a:rPr lang="en-US" sz="1100" u="sng" dirty="0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https://learn.k20center.ou.edu/strategy/140</a:t>
            </a:r>
            <a:endParaRPr lang="en-US" sz="1100" u="sng"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u="sng"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none" dirty="0">
                <a:solidFill>
                  <a:srgbClr val="1155CC"/>
                </a:solidFill>
              </a:rPr>
              <a:t>Nova Labs. (2020). </a:t>
            </a:r>
            <a:r>
              <a:rPr lang="en-US" sz="1100" i="1" u="none" dirty="0">
                <a:solidFill>
                  <a:srgbClr val="1155CC"/>
                </a:solidFill>
              </a:rPr>
              <a:t>Evolution 101</a:t>
            </a:r>
            <a:r>
              <a:rPr lang="en-US" sz="1100" i="0" u="none" dirty="0">
                <a:solidFill>
                  <a:srgbClr val="1155CC"/>
                </a:solidFill>
              </a:rPr>
              <a:t> [Video]. PBS. https://</a:t>
            </a:r>
            <a:r>
              <a:rPr lang="en-US" sz="1100" i="0" u="none" dirty="0" err="1">
                <a:solidFill>
                  <a:srgbClr val="1155CC"/>
                </a:solidFill>
              </a:rPr>
              <a:t>www.pbs.org</a:t>
            </a:r>
            <a:r>
              <a:rPr lang="en-US" sz="1100" i="0" u="none" dirty="0">
                <a:solidFill>
                  <a:srgbClr val="1155CC"/>
                </a:solidFill>
              </a:rPr>
              <a:t>/</a:t>
            </a:r>
            <a:r>
              <a:rPr lang="en-US" sz="1100" i="0" u="none" dirty="0" err="1">
                <a:solidFill>
                  <a:srgbClr val="1155CC"/>
                </a:solidFill>
              </a:rPr>
              <a:t>wgbh</a:t>
            </a:r>
            <a:r>
              <a:rPr lang="en-US" sz="1100" i="0" u="none" dirty="0">
                <a:solidFill>
                  <a:srgbClr val="1155CC"/>
                </a:solidFill>
              </a:rPr>
              <a:t>/nova/labs//lab/evolution/research#/chooser</a:t>
            </a:r>
            <a:endParaRPr lang="en-US"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22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292929"/>
                </a:solidFill>
              </a:rPr>
              <a:t>Teacher’s Note: </a:t>
            </a:r>
            <a:r>
              <a:rPr lang="en-US" sz="1200" b="0" dirty="0">
                <a:solidFill>
                  <a:srgbClr val="292929"/>
                </a:solidFill>
              </a:rPr>
              <a:t>Add join code for your created </a:t>
            </a:r>
            <a:r>
              <a:rPr lang="en-US" sz="1200" b="0" dirty="0" err="1">
                <a:solidFill>
                  <a:srgbClr val="292929"/>
                </a:solidFill>
              </a:rPr>
              <a:t>Mentimeter</a:t>
            </a:r>
            <a:r>
              <a:rPr lang="en-US" sz="1200" b="0" dirty="0">
                <a:solidFill>
                  <a:srgbClr val="292929"/>
                </a:solidFill>
              </a:rPr>
              <a:t> session to the highlighted sections of the slide above. </a:t>
            </a:r>
            <a:endParaRPr lang="en-US" sz="1200" b="1" dirty="0">
              <a:solidFill>
                <a:srgbClr val="2929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>
              <a:solidFill>
                <a:srgbClr val="2929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292929"/>
                </a:solidFill>
              </a:rPr>
              <a:t>K20 Center (</a:t>
            </a:r>
            <a:r>
              <a:rPr lang="en-US" sz="1200" dirty="0" err="1">
                <a:solidFill>
                  <a:srgbClr val="292929"/>
                </a:solidFill>
              </a:rPr>
              <a:t>n.d</a:t>
            </a:r>
            <a:r>
              <a:rPr lang="en-US" sz="1200" dirty="0">
                <a:solidFill>
                  <a:srgbClr val="292929"/>
                </a:solidFill>
              </a:rPr>
              <a:t>). Collaborative word clouds. Strategies. </a:t>
            </a:r>
            <a:r>
              <a:rPr lang="en-US" sz="1200" u="sng" dirty="0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https://learn.k20center.ou.edu/strategy/103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292929"/>
                </a:solidFill>
              </a:rPr>
              <a:t>K20 Center. (n.d.). </a:t>
            </a:r>
            <a:r>
              <a:rPr lang="en-US" sz="1200" dirty="0" err="1">
                <a:solidFill>
                  <a:srgbClr val="292929"/>
                </a:solidFill>
              </a:rPr>
              <a:t>Mentimeter</a:t>
            </a:r>
            <a:r>
              <a:rPr lang="en-US" sz="1200" dirty="0">
                <a:solidFill>
                  <a:srgbClr val="292929"/>
                </a:solidFill>
              </a:rPr>
              <a:t>. Tech tools.</a:t>
            </a:r>
            <a:endParaRPr sz="1200" dirty="0">
              <a:solidFill>
                <a:srgbClr val="29292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u="sng" dirty="0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https://learn.k20center.ou.edu/tech-tool/645</a:t>
            </a:r>
            <a:endParaRPr sz="1200" dirty="0">
              <a:solidFill>
                <a:srgbClr val="2929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08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8D330-158B-7010-87C4-7FA164F69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7841F-CECC-8276-16BC-2DAAEC91D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D614A8-F628-D670-363A-EA6C0A147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90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7820ff670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7820ff670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I used to think…but now I know. Strategies. https://learn.k20center.ou.edu/strategy/137</a:t>
            </a:r>
            <a:endParaRPr lang="en-US" sz="1200" dirty="0">
              <a:solidFill>
                <a:srgbClr val="2929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292929"/>
                </a:solidFill>
              </a:rPr>
              <a:t>K20 Center. (n.d.). Padlet. Tech tools. </a:t>
            </a:r>
            <a:r>
              <a:rPr lang="en-US" sz="1200" dirty="0">
                <a:solidFill>
                  <a:srgbClr val="1155CC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https://learn.k20center.ou.edu/tech-tool/1077</a:t>
            </a:r>
            <a:endParaRPr sz="1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Young, R. (Producer). (2017). Hunting the nightmare bacteria (Season 2013, Episode 14) [TV series episode]. In </a:t>
            </a:r>
            <a:r>
              <a:rPr lang="en-US" i="1" dirty="0"/>
              <a:t>Frontline</a:t>
            </a:r>
            <a:r>
              <a:rPr lang="en-US" dirty="0"/>
              <a:t>. Public Broadcasting Services (PBS). https://</a:t>
            </a:r>
            <a:r>
              <a:rPr lang="en-US" dirty="0" err="1"/>
              <a:t>www.pbs.org</a:t>
            </a:r>
            <a:r>
              <a:rPr lang="en-US" dirty="0"/>
              <a:t>/</a:t>
            </a:r>
            <a:r>
              <a:rPr lang="en-US" dirty="0" err="1"/>
              <a:t>wgbh</a:t>
            </a:r>
            <a:r>
              <a:rPr lang="en-US"/>
              <a:t>/frontline/documentary/hunting-the-nightmare-bacteria/?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34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7820ff670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7820ff670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292929"/>
                </a:solidFill>
              </a:rPr>
              <a:t>K20 Center. (n.d.). S-I-T. Strategies. </a:t>
            </a:r>
            <a:r>
              <a:rPr lang="en-US" sz="1200" dirty="0">
                <a:solidFill>
                  <a:srgbClr val="1155CC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https://learn.K20center.ou.edu/strategy/926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751b9ba6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751b9ba6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92929"/>
                </a:solidFill>
              </a:rPr>
              <a:t>K20 Center. (n.d.). Chain notes. Strategies. </a:t>
            </a:r>
            <a:r>
              <a:rPr lang="en-US" sz="1200" dirty="0">
                <a:solidFill>
                  <a:srgbClr val="1155CC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 52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</a:rPr>
              <a:t>K20 Center. (n.d.). </a:t>
            </a:r>
            <a:r>
              <a:rPr lang="en-US" sz="1100" i="1" dirty="0">
                <a:solidFill>
                  <a:schemeClr val="dk1"/>
                </a:solidFill>
              </a:rPr>
              <a:t>2-minute </a:t>
            </a:r>
            <a:r>
              <a:rPr lang="en-US" sz="1100" i="1">
                <a:solidFill>
                  <a:schemeClr val="dk1"/>
                </a:solidFill>
              </a:rPr>
              <a:t>timer </a:t>
            </a:r>
            <a:r>
              <a:rPr lang="en-US" sz="1100" i="0">
                <a:solidFill>
                  <a:schemeClr val="dk1"/>
                </a:solidFill>
              </a:rPr>
              <a:t>[Video]</a:t>
            </a:r>
            <a:r>
              <a:rPr lang="en-US" sz="1100">
                <a:solidFill>
                  <a:schemeClr val="dk1"/>
                </a:solidFill>
              </a:rPr>
              <a:t>. </a:t>
            </a:r>
            <a:r>
              <a:rPr lang="en-US" sz="1100" dirty="0">
                <a:solidFill>
                  <a:schemeClr val="dk1"/>
                </a:solidFill>
              </a:rPr>
              <a:t>YouTube. https://</a:t>
            </a:r>
            <a:r>
              <a:rPr lang="en-US" sz="1100" dirty="0" err="1">
                <a:solidFill>
                  <a:schemeClr val="dk1"/>
                </a:solidFill>
              </a:rPr>
              <a:t>www.youtube.com</a:t>
            </a:r>
            <a:r>
              <a:rPr lang="en-US" sz="1100" dirty="0">
                <a:solidFill>
                  <a:schemeClr val="dk1"/>
                </a:solidFill>
              </a:rPr>
              <a:t>/</a:t>
            </a:r>
            <a:r>
              <a:rPr lang="en-US" sz="1100" dirty="0" err="1">
                <a:solidFill>
                  <a:schemeClr val="dk1"/>
                </a:solidFill>
              </a:rPr>
              <a:t>watch?v</a:t>
            </a:r>
            <a:r>
              <a:rPr lang="en-US" sz="1100" dirty="0">
                <a:solidFill>
                  <a:schemeClr val="dk1"/>
                </a:solidFill>
              </a:rPr>
              <a:t>=HcEEAnwOt2c 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228600" algn="l" rtl="0">
              <a:spcBef>
                <a:spcPts val="1200"/>
              </a:spcBef>
              <a:spcAft>
                <a:spcPts val="0"/>
              </a:spcAft>
              <a:buClr>
                <a:srgbClr val="292929"/>
              </a:buClr>
              <a:buSzPts val="12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51b9ba6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751b9ba6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6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D6EEF45-89C6-035A-7767-7ED289963C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94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C972B790-E0EA-1D94-2E39-E91EBF32EF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31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A98AC9D7-ABC9-ABD1-C36A-7174189F79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10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120B5383-12EC-4263-1497-9698C0CF58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F1D04-4812-04B5-3299-BCB12F584B19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0201FEDF-1B17-4939-DD49-DF358C7925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56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86F1E247-B682-7CCA-0967-E63908DD64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92F45D-B2D5-2BE4-2F75-6C684136B567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80D6DD3C-71EE-3C73-DDA5-5CEF6C3263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88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AF74F841-FC3F-3B0B-3269-2B1C811007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996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304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5"/>
          <p:cNvSpPr txBox="1"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body" idx="1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448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(s)">
  <p:cSld name="1_Objective(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6"/>
          <p:cNvSpPr txBox="1"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body" idx="1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  <a:defRPr>
                <a:solidFill>
                  <a:schemeClr val="lt1"/>
                </a:solidFill>
              </a:defRPr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00"/>
              <a:buChar char="o"/>
              <a:defRPr>
                <a:solidFill>
                  <a:schemeClr val="lt1"/>
                </a:solidFill>
              </a:defRPr>
            </a:lvl2pPr>
            <a:lvl3pPr marL="1371600" lvl="2" indent="-39370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600"/>
              <a:buChar char="▪"/>
              <a:defRPr>
                <a:solidFill>
                  <a:schemeClr val="lt1"/>
                </a:solidFill>
              </a:defRPr>
            </a:lvl3pPr>
            <a:lvl4pPr marL="1828800" lvl="3" indent="-3937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6067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2080"/>
              <a:buChar char="o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484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ructional Strategy">
  <p:cSld name="1_Instructional Strateg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52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spcBef>
                <a:spcPts val="34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44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59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5466" y="559689"/>
            <a:ext cx="4565121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944799" y="2807732"/>
            <a:ext cx="4564202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31734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With Cover Imag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84C1E7-5E3D-A621-C2AF-8355619A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00CFF90-44AF-7644-A3CC-9BC9ACF5E8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3248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190A501-5ACD-F178-69EF-6D3C6116E8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729922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7A36BC56-4BFB-F2FB-2704-1CEB5D4A55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2183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D51A9934-4731-CF7D-01F8-8F8BC4047EE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3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CC1A804E-1971-8E34-9464-0A90A0072E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5D168AF4-32E4-74C0-4A18-039BCF6D6B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5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4B20552E-7342-E84A-F371-1971A3F6C4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457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2A09B7-DA10-1158-CAB4-8798C3E2F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CF834B-CD39-B870-A33D-BB16E7C46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 </a:t>
            </a:r>
          </a:p>
          <a:p>
            <a:pPr lvl="1"/>
            <a:r>
              <a:rPr lang="en-US" altLang="en-US" dirty="0"/>
              <a:t>Second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220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3192" algn="l" rtl="0" eaLnBrk="1" fontAlgn="base" hangingPunct="1">
        <a:spcBef>
          <a:spcPts val="520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eaLnBrk="1" fontAlgn="base" hangingPunct="1">
        <a:spcBef>
          <a:spcPts val="340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2004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eaLnBrk="1" fontAlgn="base" hangingPunct="1">
        <a:lnSpc>
          <a:spcPct val="90000"/>
        </a:lnSpc>
        <a:spcBef>
          <a:spcPts val="270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BC93EE6-7CCD-518F-84C9-A4397115C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DDC3D1B-4E0E-1D9F-CB2D-3C12C3643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6C23A54-FCC8-0F9D-1665-130E35DC75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6198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3192" algn="l" rtl="0" eaLnBrk="1" fontAlgn="base" hangingPunct="1">
        <a:spcBef>
          <a:spcPts val="520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eaLnBrk="1" fontAlgn="base" hangingPunct="1">
        <a:spcBef>
          <a:spcPts val="340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eaLnBrk="1" fontAlgn="base" hangingPunct="1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eaLnBrk="1" fontAlgn="base" hangingPunct="1">
        <a:spcBef>
          <a:spcPts val="27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wgbh/nova/labs/lab/evolution/research#/choose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enti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wgbh/frontline/documentary/hunting-the-nightmare-bacteria/?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hyperlink" Target="https://www.pbs.org/wgbh/frontline/film/hunting-the-nightmare-bacteri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cEEAnwOt2c?feature=oembed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7820ff6701_0_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Photo Deconstruction</a:t>
            </a:r>
            <a:endParaRPr dirty="0"/>
          </a:p>
        </p:txBody>
      </p:sp>
      <p:sp>
        <p:nvSpPr>
          <p:cNvPr id="130" name="Google Shape;130;g37820ff6701_0_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algn="l" rtl="0">
              <a:spcAft>
                <a:spcPts val="0"/>
              </a:spcAft>
              <a:buSzPts val="2400"/>
              <a:buChar char="●"/>
            </a:pPr>
            <a:r>
              <a:rPr lang="en-US" sz="2400" dirty="0"/>
              <a:t>Examine the fossil photo on the next slide. </a:t>
            </a:r>
            <a:endParaRPr sz="2400" dirty="0"/>
          </a:p>
          <a:p>
            <a:pPr marL="457200" lvl="0" algn="l" rtl="0">
              <a:spcAft>
                <a:spcPts val="0"/>
              </a:spcAft>
              <a:buSzPts val="2400"/>
              <a:buChar char="●"/>
            </a:pPr>
            <a:r>
              <a:rPr lang="en-US" sz="2400" dirty="0"/>
              <a:t>On a sticky note, infer something about the organism based on the characteristics you notice. </a:t>
            </a:r>
            <a:endParaRPr sz="2400" dirty="0"/>
          </a:p>
          <a:p>
            <a:pPr marL="914400" lvl="1" algn="l" rtl="0">
              <a:spcAft>
                <a:spcPts val="0"/>
              </a:spcAft>
              <a:buSzPts val="2400"/>
              <a:buChar char="○"/>
            </a:pPr>
            <a:r>
              <a:rPr lang="en-US" sz="2400" dirty="0"/>
              <a:t>What do you think this organism might have eaten? Why?</a:t>
            </a:r>
            <a:endParaRPr sz="2400" dirty="0"/>
          </a:p>
          <a:p>
            <a:pPr marL="914400" lvl="1" algn="l" rtl="0">
              <a:spcAft>
                <a:spcPts val="0"/>
              </a:spcAft>
              <a:buSzPts val="2400"/>
              <a:buChar char="○"/>
            </a:pPr>
            <a:r>
              <a:rPr lang="en-US" sz="2400" dirty="0"/>
              <a:t>Where do you think it may have lived? Why?</a:t>
            </a:r>
            <a:endParaRPr sz="2400" dirty="0"/>
          </a:p>
          <a:p>
            <a:pPr marL="914400" lvl="1" algn="l" rtl="0">
              <a:spcAft>
                <a:spcPts val="0"/>
              </a:spcAft>
              <a:buSzPts val="2400"/>
              <a:buChar char="○"/>
            </a:pPr>
            <a:r>
              <a:rPr lang="en-US" sz="2400" dirty="0"/>
              <a:t>What animal do you think it is related to? Why?</a:t>
            </a:r>
          </a:p>
          <a:p>
            <a:pPr marL="457200" lvl="0" algn="l" rtl="0">
              <a:spcAft>
                <a:spcPts val="0"/>
              </a:spcAft>
              <a:buSzPts val="2400"/>
              <a:buChar char="●"/>
            </a:pPr>
            <a:r>
              <a:rPr lang="en-US" sz="2400" dirty="0"/>
              <a:t>When you complete your sticky note, add it to the board. </a:t>
            </a:r>
          </a:p>
        </p:txBody>
      </p:sp>
      <p:pic>
        <p:nvPicPr>
          <p:cNvPr id="131" name="Google Shape;131;g37820ff6701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565" y="311899"/>
            <a:ext cx="1010235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7820ff6701_0_17"/>
          <p:cNvSpPr txBox="1">
            <a:spLocks noGrp="1"/>
          </p:cNvSpPr>
          <p:nvPr>
            <p:ph type="title"/>
          </p:nvPr>
        </p:nvSpPr>
        <p:spPr>
          <a:xfrm>
            <a:off x="779388" y="274802"/>
            <a:ext cx="7886700" cy="52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Photo Deconstruction</a:t>
            </a:r>
            <a:endParaRPr dirty="0"/>
          </a:p>
        </p:txBody>
      </p:sp>
      <p:pic>
        <p:nvPicPr>
          <p:cNvPr id="137" name="Google Shape;137;g37820ff6701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6325" y="799202"/>
            <a:ext cx="5992826" cy="39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638BB7F2-DBC8-6FD4-9294-6F6D3C6A3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7820ff6701_0_9">
            <a:extLst>
              <a:ext uri="{FF2B5EF4-FFF2-40B4-BE49-F238E27FC236}">
                <a16:creationId xmlns:a16="http://schemas.microsoft.com/office/drawing/2014/main" id="{FEAA4CD8-D23F-682A-AA8C-BE2402221A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Evolution 101</a:t>
            </a:r>
            <a:endParaRPr dirty="0"/>
          </a:p>
        </p:txBody>
      </p:sp>
      <p:sp>
        <p:nvSpPr>
          <p:cNvPr id="130" name="Google Shape;130;g37820ff6701_0_9">
            <a:extLst>
              <a:ext uri="{FF2B5EF4-FFF2-40B4-BE49-F238E27FC236}">
                <a16:creationId xmlns:a16="http://schemas.microsoft.com/office/drawing/2014/main" id="{ABBFE13F-6D62-5BD9-D038-DEC455D119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spcBef>
                <a:spcPts val="52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Watch the video</a:t>
            </a:r>
            <a:r>
              <a:rPr lang="en-US" i="1" dirty="0"/>
              <a:t> </a:t>
            </a:r>
            <a:r>
              <a:rPr lang="en-US" i="1" dirty="0">
                <a:hlinkClick r:id="rId3"/>
              </a:rPr>
              <a:t>Evolution 101</a:t>
            </a:r>
            <a:r>
              <a:rPr lang="en-US" i="1" dirty="0"/>
              <a:t>.</a:t>
            </a:r>
            <a:endParaRPr lang="en-US" dirty="0"/>
          </a:p>
        </p:txBody>
      </p:sp>
      <p:pic>
        <p:nvPicPr>
          <p:cNvPr id="2" name="Google Shape;143;g37820ff6701_0_22">
            <a:hlinkClick r:id="rId3"/>
            <a:extLst>
              <a:ext uri="{FF2B5EF4-FFF2-40B4-BE49-F238E27FC236}">
                <a16:creationId xmlns:a16="http://schemas.microsoft.com/office/drawing/2014/main" id="{7F60AE34-D70F-ABA4-C601-F4A03181F6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8890" y="1963601"/>
            <a:ext cx="4686220" cy="2770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16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Cloud</a:t>
            </a:r>
            <a:endParaRPr dirty="0"/>
          </a:p>
        </p:txBody>
      </p:sp>
      <p:sp>
        <p:nvSpPr>
          <p:cNvPr id="150" name="Google Shape;150;p7"/>
          <p:cNvSpPr txBox="1">
            <a:spLocks noGrp="1"/>
          </p:cNvSpPr>
          <p:nvPr>
            <p:ph idx="1"/>
          </p:nvPr>
        </p:nvSpPr>
        <p:spPr>
          <a:xfrm>
            <a:off x="628650" y="1370013"/>
            <a:ext cx="55562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93192">
              <a:buSzPts val="2600"/>
            </a:pPr>
            <a:r>
              <a:rPr lang="en-US" dirty="0"/>
              <a:t>Navigate to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menti.com</a:t>
            </a:r>
            <a:r>
              <a:rPr lang="en-US" dirty="0"/>
              <a:t> or scan the QR code. </a:t>
            </a:r>
          </a:p>
          <a:p>
            <a:pPr lvl="0" indent="-393192">
              <a:buSzPts val="2600"/>
            </a:pPr>
            <a:r>
              <a:rPr lang="en-US" dirty="0"/>
              <a:t>Insert the following code:</a:t>
            </a:r>
          </a:p>
          <a:p>
            <a:pPr lvl="1">
              <a:buSzPts val="2600"/>
            </a:pPr>
            <a:r>
              <a:rPr lang="en-US" dirty="0">
                <a:highlight>
                  <a:srgbClr val="FFFF00"/>
                </a:highlight>
              </a:rPr>
              <a:t>&lt;Insert join code&gt;</a:t>
            </a:r>
            <a:endParaRPr lang="en-US" dirty="0"/>
          </a:p>
          <a:p>
            <a:pPr lvl="0" indent="-393192">
              <a:buSzPts val="2600"/>
            </a:pPr>
            <a:r>
              <a:rPr lang="en-US" dirty="0"/>
              <a:t>Add one or two words that describe the concept or themes of evolution that you learned from the video.</a:t>
            </a:r>
          </a:p>
        </p:txBody>
      </p:sp>
      <p:pic>
        <p:nvPicPr>
          <p:cNvPr id="151" name="Google Shape;151;p7" title="Collaborative Word Cloud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50" y="-138900"/>
            <a:ext cx="2535676" cy="253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"/>
          <p:cNvSpPr txBox="1"/>
          <p:nvPr/>
        </p:nvSpPr>
        <p:spPr>
          <a:xfrm>
            <a:off x="6036000" y="2596325"/>
            <a:ext cx="19425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&lt;Insert QR code&gt;</a:t>
            </a:r>
            <a:endParaRPr sz="2600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3DE3A-D771-637C-0841-2562E849A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Evolutionary Timeline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A4DB4-6276-4F69-30B6-32DB41826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4751070" cy="3262312"/>
          </a:xfrm>
        </p:spPr>
        <p:txBody>
          <a:bodyPr/>
          <a:lstStyle/>
          <a:p>
            <a:r>
              <a:rPr lang="en-US" dirty="0"/>
              <a:t>Develop an evolutionary timeline for an organism of your choice (plant, animal, fungi, bacteria, protist) using a program of your choice. </a:t>
            </a:r>
          </a:p>
          <a:p>
            <a:r>
              <a:rPr lang="en-US" dirty="0"/>
              <a:t>Programs may include Prezi, PowerPoint, Adobe Sparks, Knight Lab, etc.</a:t>
            </a:r>
          </a:p>
        </p:txBody>
      </p:sp>
      <p:pic>
        <p:nvPicPr>
          <p:cNvPr id="4" name="Google Shape;159;g37b6723c388_0_1">
            <a:extLst>
              <a:ext uri="{FF2B5EF4-FFF2-40B4-BE49-F238E27FC236}">
                <a16:creationId xmlns:a16="http://schemas.microsoft.com/office/drawing/2014/main" id="{9EEE6C7D-7010-1445-71CC-802E1DB4AE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9720" y="1783080"/>
            <a:ext cx="3617133" cy="193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677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675C3-24EF-977D-39C3-3A724CB96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BBCF5-31B6-F48F-676C-1C805BBA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Evolutionary Timeline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10A73-7195-F498-FAE1-888E7A80C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timeline should demonstrate: </a:t>
            </a:r>
          </a:p>
          <a:p>
            <a:pPr lvl="1"/>
            <a:r>
              <a:rPr lang="en-US" dirty="0"/>
              <a:t>How the organism evolved over at least three different time periods.</a:t>
            </a:r>
          </a:p>
          <a:p>
            <a:pPr lvl="1"/>
            <a:r>
              <a:rPr lang="en-US" dirty="0"/>
              <a:t>The environment conditions and factors that may have caused the evolutionary shift during each time period. </a:t>
            </a:r>
          </a:p>
          <a:p>
            <a:r>
              <a:rPr lang="en-US" dirty="0"/>
              <a:t>Submit your timeline. Review the rubric before submitting. </a:t>
            </a:r>
          </a:p>
        </p:txBody>
      </p:sp>
      <p:pic>
        <p:nvPicPr>
          <p:cNvPr id="4" name="Google Shape;159;g37b6723c388_0_1">
            <a:extLst>
              <a:ext uri="{FF2B5EF4-FFF2-40B4-BE49-F238E27FC236}">
                <a16:creationId xmlns:a16="http://schemas.microsoft.com/office/drawing/2014/main" id="{7DAA091B-B238-A658-D018-7EA906A403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74638"/>
            <a:ext cx="2626533" cy="1353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47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7820ff6701_0_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Used to Think…But Now I Know</a:t>
            </a:r>
            <a:endParaRPr/>
          </a:p>
        </p:txBody>
      </p:sp>
      <p:sp>
        <p:nvSpPr>
          <p:cNvPr id="172" name="Google Shape;172;g37820ff6701_0_3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spcBef>
                <a:spcPts val="52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On your index card, write one sentence comparing what you </a:t>
            </a:r>
            <a:r>
              <a:rPr lang="en-US" b="1" dirty="0"/>
              <a:t>used to think </a:t>
            </a:r>
            <a:r>
              <a:rPr lang="en-US" dirty="0"/>
              <a:t>about evolution with what you </a:t>
            </a:r>
            <a:r>
              <a:rPr lang="en-US" b="1" dirty="0"/>
              <a:t>know now</a:t>
            </a:r>
            <a:r>
              <a:rPr lang="en-US" dirty="0"/>
              <a:t> about evolution. </a:t>
            </a:r>
          </a:p>
        </p:txBody>
      </p:sp>
      <p:pic>
        <p:nvPicPr>
          <p:cNvPr id="173" name="Google Shape;173;g37820ff6701_0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1150" y="0"/>
            <a:ext cx="1815650" cy="136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4097867" y="729022"/>
            <a:ext cx="441272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Ch-Ch-Ch-Ch-Changes</a:t>
            </a:r>
            <a:endParaRPr dirty="0"/>
          </a:p>
        </p:txBody>
      </p:sp>
      <p:sp>
        <p:nvSpPr>
          <p:cNvPr id="77" name="Google Shape;77;p2"/>
          <p:cNvSpPr txBox="1">
            <a:spLocks noGrp="1"/>
          </p:cNvSpPr>
          <p:nvPr>
            <p:ph type="body" sz="quarter" idx="10"/>
          </p:nvPr>
        </p:nvSpPr>
        <p:spPr>
          <a:xfrm>
            <a:off x="4097169" y="2977065"/>
            <a:ext cx="4411832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dirty="0"/>
              <a:t>The Foundations of Evolution</a:t>
            </a:r>
            <a:endParaRPr dirty="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9D2C04EC-E51B-71A9-110B-1582C7D72C64}"/>
              </a:ext>
            </a:extLst>
          </p:cNvPr>
          <p:cNvSpPr/>
          <p:nvPr/>
        </p:nvSpPr>
        <p:spPr>
          <a:xfrm>
            <a:off x="633413" y="1283732"/>
            <a:ext cx="3311386" cy="2854643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008" lvl="0" indent="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dirty="0"/>
              <a:t>How does environmental change impact evolutionary shift(s) in an organism’s genetic makeup?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623888" y="424225"/>
            <a:ext cx="788670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Learning Objectives</a:t>
            </a:r>
            <a:endParaRPr dirty="0"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sz="quarter" idx="10"/>
          </p:nvPr>
        </p:nvSpPr>
        <p:spPr>
          <a:xfrm>
            <a:off x="623888" y="1757867"/>
            <a:ext cx="7885113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935" algn="l" rtl="0">
              <a:spcBef>
                <a:spcPts val="520"/>
              </a:spcBef>
              <a:spcAft>
                <a:spcPts val="0"/>
              </a:spcAft>
              <a:buSzPct val="100000"/>
              <a:buChar char="●"/>
            </a:pPr>
            <a:r>
              <a:rPr lang="en-US" sz="2300" dirty="0"/>
              <a:t>Synthesize, communicate, and evaluate claims that changes in environmental conditions will affect survival strategies of populations.</a:t>
            </a:r>
            <a:endParaRPr sz="2300" dirty="0"/>
          </a:p>
          <a:p>
            <a:pPr marL="457200" lvl="0" indent="-36893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300" dirty="0"/>
              <a:t>Analyze evidence to predict how changes in gene frequency within a population can alter its survival and reproduction.</a:t>
            </a:r>
            <a:endParaRPr sz="2300" dirty="0"/>
          </a:p>
          <a:p>
            <a:pPr marL="457200" lvl="0" indent="-36893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300" dirty="0"/>
              <a:t>Synthesize, evaluate, and communicate how selection pressures and adaptations can affect biodiversity on Earth.</a:t>
            </a:r>
            <a:endParaRPr sz="2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Telephone</a:t>
            </a:r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idx="1"/>
          </p:nvPr>
        </p:nvSpPr>
        <p:spPr>
          <a:xfrm>
            <a:off x="628650" y="1370013"/>
            <a:ext cx="57086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442" algn="l" rtl="0"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-US" sz="2100" dirty="0"/>
              <a:t>One student will receive a whispered message from the teacher. </a:t>
            </a:r>
          </a:p>
          <a:p>
            <a:pPr marL="457200" lvl="0" indent="-361442" algn="l" rtl="0"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-US" sz="2100" dirty="0"/>
              <a:t>That student should whisper the same phrase only once to the next student.</a:t>
            </a:r>
          </a:p>
          <a:p>
            <a:pPr marL="457200" lvl="0" indent="-361442" algn="l" rtl="0"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-US" sz="2100" dirty="0"/>
              <a:t>The next student should pass the message along to another student in the same way. </a:t>
            </a:r>
          </a:p>
          <a:p>
            <a:pPr marL="457200" lvl="0" indent="-361442" algn="l" rtl="0"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-US" sz="2100" dirty="0"/>
              <a:t>Continue to pass the message until it reaches the final student.</a:t>
            </a:r>
          </a:p>
          <a:p>
            <a:pPr marL="457200" lvl="0" indent="-361442" algn="l" rtl="0"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-US" sz="2100" dirty="0"/>
              <a:t>If you are the final student, announce the phrase to the whole class.</a:t>
            </a:r>
          </a:p>
        </p:txBody>
      </p:sp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66595">
            <a:off x="6455921" y="337861"/>
            <a:ext cx="2278130" cy="316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BE49B-5B23-F1EC-BD33-6E1C588C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Hunting the Nightmare Bacteria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69AD9-DB64-B8E4-FA7C-669DB7B69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0700" indent="-457200"/>
            <a:r>
              <a:rPr lang="en-US" dirty="0"/>
              <a:t>Watch the video </a:t>
            </a:r>
            <a:r>
              <a:rPr lang="en-US" i="1" dirty="0">
                <a:hlinkClick r:id="rId3"/>
              </a:rPr>
              <a:t>Hunting the Nightmare Bacteria</a:t>
            </a:r>
            <a:r>
              <a:rPr lang="en-US" i="1" dirty="0"/>
              <a:t>.</a:t>
            </a:r>
            <a:endParaRPr lang="en-US" dirty="0"/>
          </a:p>
          <a:p>
            <a:pPr marL="520700" indent="-457200"/>
            <a:r>
              <a:rPr lang="en-US" dirty="0"/>
              <a:t>As you watch, respond to the questions on your handout. </a:t>
            </a:r>
          </a:p>
        </p:txBody>
      </p:sp>
      <p:pic>
        <p:nvPicPr>
          <p:cNvPr id="4" name="Google Shape;102;p6">
            <a:hlinkClick r:id="rId4"/>
            <a:extLst>
              <a:ext uri="{FF2B5EF4-FFF2-40B4-BE49-F238E27FC236}">
                <a16:creationId xmlns:a16="http://schemas.microsoft.com/office/drawing/2014/main" id="{D9F6F81C-9CA7-8509-63AC-0F05269B9F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6361" y="2689509"/>
            <a:ext cx="3731273" cy="2179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011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7820ff6701_0_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S-I-T</a:t>
            </a:r>
            <a:endParaRPr/>
          </a:p>
        </p:txBody>
      </p:sp>
      <p:pic>
        <p:nvPicPr>
          <p:cNvPr id="110" name="Google Shape;110;g37820ff6701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4236" y="246065"/>
            <a:ext cx="1088764" cy="105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g37820ff6701_0_3">
            <a:extLst>
              <a:ext uri="{FF2B5EF4-FFF2-40B4-BE49-F238E27FC236}">
                <a16:creationId xmlns:a16="http://schemas.microsoft.com/office/drawing/2014/main" id="{471A2B2D-38D5-63F0-1C57-112DDAC331D8}"/>
              </a:ext>
            </a:extLst>
          </p:cNvPr>
          <p:cNvSpPr txBox="1">
            <a:spLocks/>
          </p:cNvSpPr>
          <p:nvPr/>
        </p:nvSpPr>
        <p:spPr>
          <a:xfrm>
            <a:off x="628650" y="1334239"/>
            <a:ext cx="7886700" cy="3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71D20"/>
              </a:buClr>
              <a:buSzPts val="2600"/>
              <a:buFont typeface="Calibri"/>
              <a:buAutoNum type="arabi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AutoNum type="alpha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E8BF3C"/>
              </a:buClr>
              <a:buSzPts val="2600"/>
              <a:buFont typeface="Calibri"/>
              <a:buAutoNum type="roman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2671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1D20"/>
              </a:buClr>
              <a:buSzPts val="312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06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1600" indent="0">
              <a:buSzPct val="100000"/>
              <a:buNone/>
            </a:pPr>
            <a:r>
              <a:rPr lang="en-US" sz="2800" dirty="0"/>
              <a:t>In the first row of your handout, record one </a:t>
            </a:r>
            <a:r>
              <a:rPr lang="en-US" sz="2800" b="1" dirty="0"/>
              <a:t>surprising</a:t>
            </a:r>
            <a:r>
              <a:rPr lang="en-US" sz="2800" dirty="0"/>
              <a:t> fact or idea, one </a:t>
            </a:r>
            <a:r>
              <a:rPr lang="en-US" sz="2800" b="1" dirty="0"/>
              <a:t>interesting</a:t>
            </a:r>
            <a:r>
              <a:rPr lang="en-US" sz="2800" dirty="0"/>
              <a:t> fact or idea, and one </a:t>
            </a:r>
            <a:r>
              <a:rPr lang="en-US" sz="2800" b="1" dirty="0"/>
              <a:t>troubling</a:t>
            </a:r>
            <a:r>
              <a:rPr lang="en-US" sz="2800" dirty="0"/>
              <a:t> idea from the video in the corresponding boxes.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51b9ba688_0_0"/>
          <p:cNvSpPr txBox="1">
            <a:spLocks noGrp="1"/>
          </p:cNvSpPr>
          <p:nvPr>
            <p:ph type="title"/>
          </p:nvPr>
        </p:nvSpPr>
        <p:spPr>
          <a:xfrm>
            <a:off x="379219" y="224550"/>
            <a:ext cx="7886700" cy="993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Chain Notes</a:t>
            </a:r>
            <a:endParaRPr dirty="0"/>
          </a:p>
        </p:txBody>
      </p:sp>
      <p:sp>
        <p:nvSpPr>
          <p:cNvPr id="116" name="Google Shape;116;g3751b9ba688_0_0"/>
          <p:cNvSpPr txBox="1">
            <a:spLocks noGrp="1"/>
          </p:cNvSpPr>
          <p:nvPr>
            <p:ph idx="1"/>
          </p:nvPr>
        </p:nvSpPr>
        <p:spPr>
          <a:xfrm>
            <a:off x="379219" y="1218450"/>
            <a:ext cx="5814894" cy="357535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Aft>
                <a:spcPts val="0"/>
              </a:spcAft>
              <a:buSzPts val="2600"/>
              <a:buChar char="●"/>
            </a:pPr>
            <a:r>
              <a:rPr lang="en-US" sz="2200" dirty="0"/>
              <a:t>Pass your paper clockwise to the next person in your group.</a:t>
            </a:r>
            <a:endParaRPr sz="2200" dirty="0"/>
          </a:p>
          <a:p>
            <a:pPr marL="457200" lvl="0" indent="-393700" algn="l" rtl="0">
              <a:spcAft>
                <a:spcPts val="0"/>
              </a:spcAft>
              <a:buSzPts val="2600"/>
              <a:buChar char="●"/>
            </a:pPr>
            <a:r>
              <a:rPr lang="en-US" sz="2200" dirty="0"/>
              <a:t>Choose one of the three points made by your peer and add an additional fact, idea, or correction in words or in a drawing.</a:t>
            </a:r>
            <a:endParaRPr sz="2200" dirty="0"/>
          </a:p>
          <a:p>
            <a:pPr marL="457200" lvl="0" indent="-393700" algn="l" rtl="0">
              <a:spcAft>
                <a:spcPts val="0"/>
              </a:spcAft>
              <a:buSzPts val="2600"/>
              <a:buChar char="●"/>
            </a:pPr>
            <a:r>
              <a:rPr lang="en-US" sz="2200" dirty="0"/>
              <a:t>When the timer goes off, pass the paper to the next person.</a:t>
            </a:r>
            <a:endParaRPr sz="2200" dirty="0"/>
          </a:p>
          <a:p>
            <a:pPr marL="457200" lvl="0" indent="-393700" algn="l" rtl="0">
              <a:spcAft>
                <a:spcPts val="0"/>
              </a:spcAft>
              <a:buSzPts val="2600"/>
              <a:buChar char="●"/>
            </a:pPr>
            <a:r>
              <a:rPr lang="en-US" sz="2200" dirty="0"/>
              <a:t>Repeat the process into your own paper is returned to you.</a:t>
            </a:r>
            <a:endParaRPr sz="2200" dirty="0"/>
          </a:p>
        </p:txBody>
      </p:sp>
      <p:pic>
        <p:nvPicPr>
          <p:cNvPr id="117" name="Google Shape;117;g3751b9ba688_0_0" title="Chain Not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750" y="125275"/>
            <a:ext cx="1120726" cy="10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K20 Center 2 minute timer">
            <a:hlinkClick r:id="" action="ppaction://media"/>
            <a:extLst>
              <a:ext uri="{FF2B5EF4-FFF2-40B4-BE49-F238E27FC236}">
                <a16:creationId xmlns:a16="http://schemas.microsoft.com/office/drawing/2014/main" id="{F91AD500-ED5D-2722-30B4-34BBF2CBD5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194113" y="1796185"/>
            <a:ext cx="2745363" cy="1551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51b9ba688_0_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Summary</a:t>
            </a:r>
            <a:endParaRPr dirty="0"/>
          </a:p>
        </p:txBody>
      </p:sp>
      <p:sp>
        <p:nvSpPr>
          <p:cNvPr id="124" name="Google Shape;124;g3751b9ba688_0_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520"/>
              </a:spcBef>
              <a:spcAft>
                <a:spcPts val="0"/>
              </a:spcAft>
            </a:pPr>
            <a:r>
              <a:rPr lang="en-US" dirty="0"/>
              <a:t>Review the comments you received on your paper. </a:t>
            </a:r>
          </a:p>
          <a:p>
            <a:pPr lvl="0" algn="l" rtl="0">
              <a:spcBef>
                <a:spcPts val="520"/>
              </a:spcBef>
              <a:spcAft>
                <a:spcPts val="0"/>
              </a:spcAft>
            </a:pPr>
            <a:r>
              <a:rPr lang="en-US" dirty="0"/>
              <a:t>Discuss your paper with the others in your group. </a:t>
            </a:r>
          </a:p>
          <a:p>
            <a:pPr lvl="0" algn="l" rtl="0">
              <a:spcBef>
                <a:spcPts val="520"/>
              </a:spcBef>
              <a:spcAft>
                <a:spcPts val="0"/>
              </a:spcAft>
            </a:pPr>
            <a:r>
              <a:rPr lang="en-US" dirty="0"/>
              <a:t>Collaborate with your group members to summarize what you learned about evolution from the video.</a:t>
            </a:r>
          </a:p>
          <a:p>
            <a:pPr lvl="0" algn="l" rtl="0">
              <a:spcBef>
                <a:spcPts val="520"/>
              </a:spcBef>
              <a:spcAft>
                <a:spcPts val="0"/>
              </a:spcAft>
            </a:pPr>
            <a:r>
              <a:rPr lang="en-US" dirty="0"/>
              <a:t>Choose one person from your group to serve as a spokesperson.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2955A4EC-A41F-924E-8A5C-EC8D30BCF2B0}" vid="{C1FC503B-5766-4541-B590-824E08429B9B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2955A4EC-A41F-924E-8A5C-EC8D30BCF2B0}" vid="{D45ADE69-AC46-AB4B-AFB7-4F6B3A12186F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LEARN Slides 25</Template>
  <TotalTime>397</TotalTime>
  <Words>1147</Words>
  <Application>Microsoft Macintosh PowerPoint</Application>
  <PresentationFormat>On-screen Show (16:9)</PresentationFormat>
  <Paragraphs>82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 Display</vt:lpstr>
      <vt:lpstr>Arial</vt:lpstr>
      <vt:lpstr>Calibri</vt:lpstr>
      <vt:lpstr>Courier New</vt:lpstr>
      <vt:lpstr>System Font Regular</vt:lpstr>
      <vt:lpstr>Wingdings</vt:lpstr>
      <vt:lpstr>Custom Design</vt:lpstr>
      <vt:lpstr>1_Custom Design</vt:lpstr>
      <vt:lpstr>PowerPoint Presentation</vt:lpstr>
      <vt:lpstr>Ch-Ch-Ch-Ch-Changes</vt:lpstr>
      <vt:lpstr>Essential Question</vt:lpstr>
      <vt:lpstr>Learning Objectives</vt:lpstr>
      <vt:lpstr>Telephone</vt:lpstr>
      <vt:lpstr>Hunting the Nightmare Bacteria</vt:lpstr>
      <vt:lpstr>S-I-T</vt:lpstr>
      <vt:lpstr>Chain Notes</vt:lpstr>
      <vt:lpstr>Summary</vt:lpstr>
      <vt:lpstr>Photo Deconstruction</vt:lpstr>
      <vt:lpstr>Photo Deconstruction</vt:lpstr>
      <vt:lpstr>Evolution 101</vt:lpstr>
      <vt:lpstr>Word Cloud</vt:lpstr>
      <vt:lpstr>Evolutionary Timeline</vt:lpstr>
      <vt:lpstr>Evolutionary Timeline</vt:lpstr>
      <vt:lpstr>I Used to Think…But Now I Know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Gracia, Ann M.</dc:creator>
  <cp:lastModifiedBy>Gracia, Ann M.</cp:lastModifiedBy>
  <cp:revision>10</cp:revision>
  <dcterms:created xsi:type="dcterms:W3CDTF">2025-08-05T20:58:42Z</dcterms:created>
  <dcterms:modified xsi:type="dcterms:W3CDTF">2026-01-14T17:51:50Z</dcterms:modified>
</cp:coreProperties>
</file>