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65" r:id="rId3"/>
  </p:sldMasterIdLst>
  <p:notesMasterIdLst>
    <p:notesMasterId r:id="rId17"/>
  </p:notesMasterIdLst>
  <p:sldIdLst>
    <p:sldId id="256" r:id="rId4"/>
    <p:sldId id="257" r:id="rId5"/>
    <p:sldId id="270" r:id="rId6"/>
    <p:sldId id="271"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Constantia" panose="020306020503060303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RbK3LuYmy/a/7bPRSZw5s7gY9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C24F5-4770-41C7-8C31-827B5C56A9B1}" v="3" dt="2022-03-24T19:57:39.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27" d="100"/>
          <a:sy n="227" d="100"/>
        </p:scale>
        <p:origin x="364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7A5C24F5-4770-41C7-8C31-827B5C56A9B1}"/>
    <pc:docChg chg="modSld">
      <pc:chgData name="Peters, Daniella M." userId="87fb469b-cd7a-4b12-a1ae-bba5f0610088" providerId="ADAL" clId="{7A5C24F5-4770-41C7-8C31-827B5C56A9B1}" dt="2022-03-24T19:56:55.994" v="10" actId="14100"/>
      <pc:docMkLst>
        <pc:docMk/>
      </pc:docMkLst>
      <pc:sldChg chg="modSp mod">
        <pc:chgData name="Peters, Daniella M." userId="87fb469b-cd7a-4b12-a1ae-bba5f0610088" providerId="ADAL" clId="{7A5C24F5-4770-41C7-8C31-827B5C56A9B1}" dt="2022-03-24T19:55:47.649" v="0" actId="948"/>
        <pc:sldMkLst>
          <pc:docMk/>
          <pc:sldMk cId="0" sldId="270"/>
        </pc:sldMkLst>
        <pc:spChg chg="mod">
          <ac:chgData name="Peters, Daniella M." userId="87fb469b-cd7a-4b12-a1ae-bba5f0610088" providerId="ADAL" clId="{7A5C24F5-4770-41C7-8C31-827B5C56A9B1}" dt="2022-03-24T19:55:47.649" v="0" actId="948"/>
          <ac:spMkLst>
            <pc:docMk/>
            <pc:sldMk cId="0" sldId="270"/>
            <ac:spMk id="101" creationId="{00000000-0000-0000-0000-000000000000}"/>
          </ac:spMkLst>
        </pc:spChg>
      </pc:sldChg>
      <pc:sldChg chg="modSp mod">
        <pc:chgData name="Peters, Daniella M." userId="87fb469b-cd7a-4b12-a1ae-bba5f0610088" providerId="ADAL" clId="{7A5C24F5-4770-41C7-8C31-827B5C56A9B1}" dt="2022-03-24T19:56:55.994" v="10" actId="14100"/>
        <pc:sldMkLst>
          <pc:docMk/>
          <pc:sldMk cId="3400189652" sldId="271"/>
        </pc:sldMkLst>
        <pc:spChg chg="mod">
          <ac:chgData name="Peters, Daniella M." userId="87fb469b-cd7a-4b12-a1ae-bba5f0610088" providerId="ADAL" clId="{7A5C24F5-4770-41C7-8C31-827B5C56A9B1}" dt="2022-03-24T19:56:55.994" v="10" actId="14100"/>
          <ac:spMkLst>
            <pc:docMk/>
            <pc:sldMk cId="3400189652" sldId="271"/>
            <ac:spMk id="3" creationId="{8CAB0617-F84B-4CA4-BAEC-04C83B4576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nsnyl8llfH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9" name="Google Shape;69;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b5dd66c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6b5dd66c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The following </a:t>
            </a:r>
            <a:r>
              <a:rPr lang="en-US" u="sng">
                <a:solidFill>
                  <a:schemeClr val="hlink"/>
                </a:solidFill>
                <a:hlinkClick r:id="rId3"/>
              </a:rPr>
              <a:t>egg drop</a:t>
            </a:r>
            <a:r>
              <a:rPr lang="en-US"/>
              <a:t> video may help to provide learners with some inspiration.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dirty="0"/>
              <a:t>Remind students of submission and presentation dates</a:t>
            </a:r>
            <a:endParaRPr sz="1200" dirty="0"/>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f0f7251f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f0f7251f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f0f7251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af0f7251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dirty="0"/>
              <a:t>Source:  </a:t>
            </a:r>
            <a:r>
              <a:rPr kumimoji="0" lang="en-US" sz="1000" b="0" i="0" u="none" strike="noStrike" kern="0" cap="none" spc="0" normalizeH="0" baseline="0" noProof="0" dirty="0">
                <a:ln>
                  <a:noFill/>
                </a:ln>
                <a:solidFill>
                  <a:srgbClr val="909090"/>
                </a:solidFill>
                <a:effectLst/>
                <a:uLnTx/>
                <a:uFillTx/>
                <a:latin typeface="Calibri"/>
                <a:ea typeface="Calibri"/>
                <a:cs typeface="Calibri"/>
                <a:sym typeface="Calibri"/>
              </a:rPr>
              <a:t>Young, R. (2013, October 23). Hunting the Nightmare </a:t>
            </a:r>
            <a:r>
              <a:rPr kumimoji="0" lang="en-US" sz="1000" b="0" i="0" u="none" strike="noStrike" kern="0" cap="none" spc="0" normalizeH="0" baseline="0" noProof="0" dirty="0" err="1">
                <a:ln>
                  <a:noFill/>
                </a:ln>
                <a:solidFill>
                  <a:srgbClr val="909090"/>
                </a:solidFill>
                <a:effectLst/>
                <a:uLnTx/>
                <a:uFillTx/>
                <a:latin typeface="Calibri"/>
                <a:ea typeface="Calibri"/>
                <a:cs typeface="Calibri"/>
                <a:sym typeface="Calibri"/>
              </a:rPr>
              <a:t>Bacteria.|PBS</a:t>
            </a:r>
            <a:r>
              <a:rPr kumimoji="0" lang="en-US" sz="1000" b="0" i="0" u="none" strike="noStrike" kern="0" cap="none" spc="0" normalizeH="0" baseline="0" noProof="0" dirty="0">
                <a:ln>
                  <a:noFill/>
                </a:ln>
                <a:solidFill>
                  <a:srgbClr val="909090"/>
                </a:solidFill>
                <a:effectLst/>
                <a:uLnTx/>
                <a:uFillTx/>
                <a:latin typeface="Calibri"/>
                <a:ea typeface="Calibri"/>
                <a:cs typeface="Calibri"/>
                <a:sym typeface="Calibri"/>
              </a:rPr>
              <a:t>. Retrieved December 03, 2020, from https://www.pbs.org/wgbh/frontline/film/hunting-the-nightmare-bacteria/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Make copies and pass out the video questions for learners to answer along with the video.  Refer to Attachment: “</a:t>
            </a:r>
            <a:r>
              <a:rPr lang="en-US" sz="1800" b="1" cap="small" dirty="0">
                <a:effectLst/>
                <a:latin typeface="Calibri" panose="020F0502020204030204" pitchFamily="34" charset="0"/>
                <a:ea typeface="Calibri" panose="020F0502020204030204" pitchFamily="34" charset="0"/>
              </a:rPr>
              <a:t>Video Questions: </a:t>
            </a:r>
            <a:r>
              <a:rPr lang="en-US" sz="1800" b="1" i="1" cap="small" dirty="0">
                <a:effectLst/>
                <a:latin typeface="Calibri" panose="020F0502020204030204" pitchFamily="34" charset="0"/>
                <a:ea typeface="Calibri" panose="020F0502020204030204" pitchFamily="34" charset="0"/>
              </a:rPr>
              <a:t>Hunting the Nightmare Bacteria.” </a:t>
            </a:r>
            <a:endParaRPr lang="en-US" sz="1800" b="1" cap="small"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If students are working online, have them post their facts and ideas to the discussion board. </a:t>
            </a:r>
            <a:endParaRPr lang="en-US" dirty="0"/>
          </a:p>
          <a:p>
            <a:pPr marL="0" lvl="0" indent="0" algn="l" rtl="0">
              <a:lnSpc>
                <a:spcPct val="100000"/>
              </a:lnSpc>
              <a:spcBef>
                <a:spcPts val="0"/>
              </a:spcBef>
              <a:spcAft>
                <a:spcPts val="0"/>
              </a:spcAft>
              <a:buSzPts val="1400"/>
              <a:buNone/>
            </a:pPr>
            <a:r>
              <a:rPr lang="en-US" dirty="0"/>
              <a:t>Give students 15 minutes to find picture and add hashtag in </a:t>
            </a:r>
            <a:r>
              <a:rPr lang="en-US" dirty="0" err="1"/>
              <a:t>padlet</a:t>
            </a:r>
            <a:r>
              <a:rPr lang="en-US" dirty="0"/>
              <a:t>.</a:t>
            </a:r>
            <a:endParaRPr dirty="0"/>
          </a:p>
          <a:p>
            <a:pPr marL="0" lvl="0" indent="0" algn="l" rtl="0">
              <a:lnSpc>
                <a:spcPct val="100000"/>
              </a:lnSpc>
              <a:spcBef>
                <a:spcPts val="0"/>
              </a:spcBef>
              <a:spcAft>
                <a:spcPts val="0"/>
              </a:spcAft>
              <a:buSzPts val="1400"/>
              <a:buNone/>
            </a:pPr>
            <a:r>
              <a:rPr lang="en-US" dirty="0"/>
              <a:t>Give students 15 minutes to respond to a classmate’s picture.</a:t>
            </a:r>
            <a:endParaRPr dirty="0"/>
          </a:p>
        </p:txBody>
      </p:sp>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6fdbeb4e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Allow students to have 40 minutes minutes to complete activity</a:t>
            </a:r>
            <a:endParaRPr/>
          </a:p>
          <a:p>
            <a:pPr marL="0" lvl="0" indent="0" algn="l" rtl="0">
              <a:lnSpc>
                <a:spcPct val="100000"/>
              </a:lnSpc>
              <a:spcBef>
                <a:spcPts val="0"/>
              </a:spcBef>
              <a:spcAft>
                <a:spcPts val="0"/>
              </a:spcAft>
              <a:buSzPts val="1400"/>
              <a:buNone/>
            </a:pPr>
            <a:r>
              <a:rPr lang="en-US"/>
              <a:t>For highlighting-This does not mean highlighting every line after the main idea. It means selectively picking out the key points that support the main ideas.</a:t>
            </a:r>
            <a:endParaRPr/>
          </a:p>
          <a:p>
            <a:pPr marL="0" lvl="0" indent="0" algn="l" rtl="0">
              <a:lnSpc>
                <a:spcPct val="100000"/>
              </a:lnSpc>
              <a:spcBef>
                <a:spcPts val="0"/>
              </a:spcBef>
              <a:spcAft>
                <a:spcPts val="0"/>
              </a:spcAft>
              <a:buSzPts val="1400"/>
              <a:buNone/>
            </a:pPr>
            <a:r>
              <a:rPr lang="en-US"/>
              <a:t>Summaries should take each idea and pull all the evidence together to explain the article in 3-5 sentences.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3" name="Google Shape;113;ga6fdbeb4e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f0f7251f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f0f7251f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Leave the slide open long enough for the students to draw their inferences.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https://www.zmescience.com/science/ancient-lizard-dino-evolve-ocean-0432/</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f0f7251f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af0f7251fe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Make copies and pass out the video questions for learners to answer along with the video. Note that PBS Video must be opened in browser.  Link cannot be posted in slide deck. </a:t>
            </a:r>
          </a:p>
          <a:p>
            <a:pPr marL="0" lvl="0" indent="0" algn="l" rtl="0">
              <a:lnSpc>
                <a:spcPct val="100000"/>
              </a:lnSpc>
              <a:spcBef>
                <a:spcPts val="0"/>
              </a:spcBef>
              <a:spcAft>
                <a:spcPts val="0"/>
              </a:spcAft>
              <a:buSzPts val="1400"/>
              <a:buNone/>
            </a:pPr>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909090"/>
                </a:solidFill>
                <a:effectLst/>
                <a:uLnTx/>
                <a:uFillTx/>
                <a:latin typeface="Calibri"/>
                <a:ea typeface="Calibri"/>
                <a:cs typeface="Calibri"/>
                <a:sym typeface="Calibri"/>
              </a:rPr>
              <a:t>PBS Online: Nova Labs. (2020). Evolution 101.|WBGH Educational Foundation. Retrieved December 03, 2020, from https://www.pbs.org/wgbh/nova/labs//lab/evolution/research#/chooser</a:t>
            </a: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4" name="Google Shape;44;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5" name="Google Shape;45;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6" name="Google Shape;46;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1" name="Google Shape;51;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66" name="Google Shape;66;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1771165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629607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
        <p:cNvGrpSpPr/>
        <p:nvPr/>
      </p:nvGrpSpPr>
      <p:grpSpPr>
        <a:xfrm>
          <a:off x="0" y="0"/>
          <a:ext cx="0" cy="0"/>
          <a:chOff x="0" y="0"/>
          <a:chExt cx="0" cy="0"/>
        </a:xfrm>
      </p:grpSpPr>
      <p:sp>
        <p:nvSpPr>
          <p:cNvPr id="15" name="Google Shape;15;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 name="Google Shape;17;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5"/>
        <p:cNvGrpSpPr/>
        <p:nvPr/>
      </p:nvGrpSpPr>
      <p:grpSpPr>
        <a:xfrm>
          <a:off x="0" y="0"/>
          <a:ext cx="0" cy="0"/>
          <a:chOff x="0" y="0"/>
          <a:chExt cx="0" cy="0"/>
        </a:xfrm>
      </p:grpSpPr>
      <p:pic>
        <p:nvPicPr>
          <p:cNvPr id="36" name="Google Shape;3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7"/>
        <p:cNvGrpSpPr/>
        <p:nvPr/>
      </p:nvGrpSpPr>
      <p:grpSpPr>
        <a:xfrm>
          <a:off x="0" y="0"/>
          <a:ext cx="0" cy="0"/>
          <a:chOff x="0" y="0"/>
          <a:chExt cx="0" cy="0"/>
        </a:xfrm>
      </p:grpSpPr>
      <p:sp>
        <p:nvSpPr>
          <p:cNvPr id="38" name="Google Shape;38;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1" name="Google Shape;4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08446048"/>
      </p:ext>
    </p:extLst>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bs.org/wgbh/nova/labs/lab/evolution/research#/choos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bs.org/wgbh/frontline/film/hunting-the-nightmare-bacteri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af0f7251fe_0_78"/>
          <p:cNvSpPr txBox="1">
            <a:spLocks noGrp="1"/>
          </p:cNvSpPr>
          <p:nvPr>
            <p:ph type="title"/>
          </p:nvPr>
        </p:nvSpPr>
        <p:spPr>
          <a:xfrm>
            <a:off x="457200" y="528066"/>
            <a:ext cx="8229600" cy="5760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1800"/>
              <a:buNone/>
            </a:pPr>
            <a:r>
              <a:rPr lang="en-US"/>
              <a:t>Evolution 101</a:t>
            </a:r>
            <a:endParaRPr/>
          </a:p>
        </p:txBody>
      </p:sp>
      <p:sp>
        <p:nvSpPr>
          <p:cNvPr id="129" name="Google Shape;129;gaf0f7251fe_0_78"/>
          <p:cNvSpPr txBox="1">
            <a:spLocks noGrp="1"/>
          </p:cNvSpPr>
          <p:nvPr>
            <p:ph type="body" idx="1"/>
          </p:nvPr>
        </p:nvSpPr>
        <p:spPr>
          <a:xfrm>
            <a:off x="1673012" y="4055400"/>
            <a:ext cx="5798100" cy="820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US" sz="2000" dirty="0">
                <a:solidFill>
                  <a:schemeClr val="accent4"/>
                </a:solidFill>
              </a:rPr>
              <a:t>Answer the questions given while watching the video.</a:t>
            </a:r>
            <a:endParaRPr sz="2000" dirty="0">
              <a:solidFill>
                <a:schemeClr val="accent4"/>
              </a:solidFill>
            </a:endParaRPr>
          </a:p>
        </p:txBody>
      </p:sp>
      <p:sp>
        <p:nvSpPr>
          <p:cNvPr id="130" name="Google Shape;130;gaf0f7251fe_0_78"/>
          <p:cNvSpPr txBox="1"/>
          <p:nvPr/>
        </p:nvSpPr>
        <p:spPr>
          <a:xfrm>
            <a:off x="1994000" y="3855300"/>
            <a:ext cx="54009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dirty="0">
              <a:solidFill>
                <a:srgbClr val="909090"/>
              </a:solidFill>
              <a:latin typeface="Calibri"/>
              <a:ea typeface="Calibri"/>
              <a:cs typeface="Calibri"/>
              <a:sym typeface="Calibri"/>
            </a:endParaRPr>
          </a:p>
        </p:txBody>
      </p:sp>
      <p:pic>
        <p:nvPicPr>
          <p:cNvPr id="131" name="Google Shape;131;gaf0f7251fe_0_78">
            <a:hlinkClick r:id="rId3"/>
          </p:cNvPr>
          <p:cNvPicPr preferRelativeResize="0"/>
          <p:nvPr/>
        </p:nvPicPr>
        <p:blipFill>
          <a:blip r:embed="rId4">
            <a:alphaModFix/>
          </a:blip>
          <a:stretch>
            <a:fillRect/>
          </a:stretch>
        </p:blipFill>
        <p:spPr>
          <a:xfrm>
            <a:off x="2362200" y="1256466"/>
            <a:ext cx="4436914" cy="24464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b5dd66c86_0_0"/>
          <p:cNvSpPr txBox="1">
            <a:spLocks noGrp="1"/>
          </p:cNvSpPr>
          <p:nvPr>
            <p:ph type="title"/>
          </p:nvPr>
        </p:nvSpPr>
        <p:spPr>
          <a:xfrm>
            <a:off x="457200" y="104625"/>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Word Cloud</a:t>
            </a:r>
            <a:endParaRPr dirty="0"/>
          </a:p>
        </p:txBody>
      </p:sp>
      <p:sp>
        <p:nvSpPr>
          <p:cNvPr id="137" name="Google Shape;137;g6b5dd66c86_0_0"/>
          <p:cNvSpPr txBox="1">
            <a:spLocks noGrp="1"/>
          </p:cNvSpPr>
          <p:nvPr>
            <p:ph type="body" idx="1"/>
          </p:nvPr>
        </p:nvSpPr>
        <p:spPr>
          <a:xfrm>
            <a:off x="163974" y="851325"/>
            <a:ext cx="4567051" cy="4139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600"/>
              </a:spcAft>
              <a:buSzPts val="2400"/>
              <a:buFont typeface="Calibri"/>
              <a:buChar char="•"/>
            </a:pPr>
            <a:r>
              <a:rPr lang="en-US" dirty="0"/>
              <a:t>Go to menti.com or use the QR code to the left.</a:t>
            </a:r>
            <a:endParaRPr dirty="0"/>
          </a:p>
          <a:p>
            <a:pPr marL="457200" lvl="0" indent="-381000" algn="l" rtl="0">
              <a:lnSpc>
                <a:spcPct val="100000"/>
              </a:lnSpc>
              <a:spcBef>
                <a:spcPts val="0"/>
              </a:spcBef>
              <a:spcAft>
                <a:spcPts val="600"/>
              </a:spcAft>
              <a:buSzPts val="2400"/>
              <a:buChar char="•"/>
            </a:pPr>
            <a:r>
              <a:rPr lang="en-US" dirty="0"/>
              <a:t>Enter in the following code:</a:t>
            </a:r>
            <a:endParaRPr dirty="0"/>
          </a:p>
          <a:p>
            <a:pPr marL="914400" lvl="1" indent="-381000" algn="l" rtl="0">
              <a:spcBef>
                <a:spcPts val="0"/>
              </a:spcBef>
              <a:spcAft>
                <a:spcPts val="600"/>
              </a:spcAft>
              <a:buClr>
                <a:schemeClr val="accent4"/>
              </a:buClr>
              <a:buSzPct val="80000"/>
              <a:buFont typeface="Wingdings" panose="05000000000000000000" pitchFamily="2" charset="2"/>
              <a:buChar char="§"/>
            </a:pPr>
            <a:r>
              <a:rPr lang="en-US" sz="2600" dirty="0"/>
              <a:t>40 70 64 3 </a:t>
            </a:r>
            <a:endParaRPr sz="2600" dirty="0"/>
          </a:p>
          <a:p>
            <a:pPr marL="457200" lvl="0" indent="-381000" algn="l" rtl="0">
              <a:spcBef>
                <a:spcPts val="0"/>
              </a:spcBef>
              <a:spcAft>
                <a:spcPts val="600"/>
              </a:spcAft>
              <a:buSzPts val="2400"/>
              <a:buChar char="•"/>
            </a:pPr>
            <a:r>
              <a:rPr lang="en-US" dirty="0"/>
              <a:t>Add one or two words that give the overall concept/theme that you gathered about evolution from this video.</a:t>
            </a:r>
            <a:endParaRPr dirty="0"/>
          </a:p>
        </p:txBody>
      </p:sp>
      <p:pic>
        <p:nvPicPr>
          <p:cNvPr id="138" name="Google Shape;138;g6b5dd66c86_0_0"/>
          <p:cNvPicPr preferRelativeResize="0"/>
          <p:nvPr/>
        </p:nvPicPr>
        <p:blipFill>
          <a:blip r:embed="rId3">
            <a:alphaModFix/>
          </a:blip>
          <a:stretch>
            <a:fillRect/>
          </a:stretch>
        </p:blipFill>
        <p:spPr>
          <a:xfrm>
            <a:off x="5441075" y="1303912"/>
            <a:ext cx="2535675" cy="2535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4554126" y="703671"/>
            <a:ext cx="4655489" cy="544684"/>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Clr>
                <a:schemeClr val="accent4"/>
              </a:buClr>
              <a:buSzPts val="3600"/>
              <a:buFont typeface="Calibri"/>
              <a:buNone/>
            </a:pPr>
            <a:r>
              <a:rPr lang="en-US" dirty="0"/>
              <a:t>Evolutionary Timeline</a:t>
            </a:r>
            <a:endParaRPr dirty="0"/>
          </a:p>
        </p:txBody>
      </p:sp>
      <p:sp>
        <p:nvSpPr>
          <p:cNvPr id="144" name="Google Shape;144;p10"/>
          <p:cNvSpPr txBox="1">
            <a:spLocks noGrp="1"/>
          </p:cNvSpPr>
          <p:nvPr>
            <p:ph type="body" idx="1"/>
          </p:nvPr>
        </p:nvSpPr>
        <p:spPr>
          <a:xfrm>
            <a:off x="96960" y="296829"/>
            <a:ext cx="4754700" cy="4143000"/>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0"/>
              </a:spcBef>
              <a:spcAft>
                <a:spcPts val="600"/>
              </a:spcAft>
              <a:buSzPct val="110000"/>
              <a:buChar char="•"/>
            </a:pPr>
            <a:r>
              <a:rPr lang="en-US" sz="1700" dirty="0">
                <a:latin typeface="Calibri" panose="020F0502020204030204" pitchFamily="34" charset="0"/>
                <a:ea typeface="Arial"/>
                <a:cs typeface="Calibri" panose="020F0502020204030204" pitchFamily="34" charset="0"/>
                <a:sym typeface="Arial"/>
              </a:rPr>
              <a:t>Develop a timeline of an organism (plant, animal, fungi, bacteria, protist) of your choice using the link provided or any other program of your choosing.</a:t>
            </a:r>
            <a:endParaRPr sz="1700" dirty="0">
              <a:latin typeface="Calibri" panose="020F0502020204030204" pitchFamily="34" charset="0"/>
              <a:ea typeface="Arial"/>
              <a:cs typeface="Calibri" panose="020F0502020204030204" pitchFamily="34" charset="0"/>
              <a:sym typeface="Arial"/>
            </a:endParaRPr>
          </a:p>
          <a:p>
            <a:pPr marL="457200" lvl="0" indent="-400050" algn="l" rtl="0">
              <a:lnSpc>
                <a:spcPct val="100000"/>
              </a:lnSpc>
              <a:spcBef>
                <a:spcPts val="0"/>
              </a:spcBef>
              <a:spcAft>
                <a:spcPts val="600"/>
              </a:spcAft>
              <a:buSzPct val="110000"/>
              <a:buChar char="•"/>
            </a:pPr>
            <a:r>
              <a:rPr lang="en-US" sz="1700" dirty="0">
                <a:latin typeface="Calibri" panose="020F0502020204030204" pitchFamily="34" charset="0"/>
                <a:ea typeface="Arial"/>
                <a:cs typeface="Calibri" panose="020F0502020204030204" pitchFamily="34" charset="0"/>
                <a:sym typeface="Arial"/>
              </a:rPr>
              <a:t>You can use any program you like to create your timeline (</a:t>
            </a:r>
            <a:r>
              <a:rPr lang="en-US" sz="1700" dirty="0" err="1">
                <a:latin typeface="Calibri" panose="020F0502020204030204" pitchFamily="34" charset="0"/>
                <a:ea typeface="Arial"/>
                <a:cs typeface="Calibri" panose="020F0502020204030204" pitchFamily="34" charset="0"/>
                <a:sym typeface="Arial"/>
              </a:rPr>
              <a:t>ie</a:t>
            </a:r>
            <a:r>
              <a:rPr lang="en-US" sz="1700" dirty="0">
                <a:latin typeface="Calibri" panose="020F0502020204030204" pitchFamily="34" charset="0"/>
                <a:ea typeface="Arial"/>
                <a:cs typeface="Calibri" panose="020F0502020204030204" pitchFamily="34" charset="0"/>
                <a:sym typeface="Arial"/>
              </a:rPr>
              <a:t>. Prezi, PPT, Adobe Sparks, or Knight Lab).</a:t>
            </a:r>
            <a:endParaRPr sz="1700" dirty="0">
              <a:latin typeface="Calibri" panose="020F0502020204030204" pitchFamily="34" charset="0"/>
              <a:ea typeface="Arial"/>
              <a:cs typeface="Calibri" panose="020F0502020204030204" pitchFamily="34" charset="0"/>
              <a:sym typeface="Arial"/>
            </a:endParaRPr>
          </a:p>
          <a:p>
            <a:pPr marL="457200" lvl="0" indent="-400050" algn="l" rtl="0">
              <a:lnSpc>
                <a:spcPct val="100000"/>
              </a:lnSpc>
              <a:spcBef>
                <a:spcPts val="0"/>
              </a:spcBef>
              <a:spcAft>
                <a:spcPts val="600"/>
              </a:spcAft>
              <a:buSzPct val="110000"/>
              <a:buChar char="•"/>
            </a:pPr>
            <a:r>
              <a:rPr lang="en-US" sz="1700" dirty="0">
                <a:latin typeface="Calibri" panose="020F0502020204030204" pitchFamily="34" charset="0"/>
                <a:ea typeface="Arial"/>
                <a:cs typeface="Calibri" panose="020F0502020204030204" pitchFamily="34" charset="0"/>
                <a:sym typeface="Arial"/>
              </a:rPr>
              <a:t>In the timeline show:</a:t>
            </a:r>
            <a:endParaRPr sz="1700" dirty="0">
              <a:latin typeface="Calibri" panose="020F0502020204030204" pitchFamily="34" charset="0"/>
              <a:ea typeface="Arial"/>
              <a:cs typeface="Calibri" panose="020F0502020204030204" pitchFamily="34" charset="0"/>
              <a:sym typeface="Arial"/>
            </a:endParaRPr>
          </a:p>
          <a:p>
            <a:pPr marL="920750" lvl="1" indent="-285750" algn="l" rtl="0">
              <a:lnSpc>
                <a:spcPct val="100000"/>
              </a:lnSpc>
              <a:spcBef>
                <a:spcPts val="0"/>
              </a:spcBef>
              <a:spcAft>
                <a:spcPts val="600"/>
              </a:spcAft>
              <a:buClr>
                <a:schemeClr val="accent4"/>
              </a:buClr>
              <a:buSzPct val="110000"/>
              <a:buFont typeface="Wingdings" panose="05000000000000000000" pitchFamily="2" charset="2"/>
              <a:buChar char="§"/>
            </a:pPr>
            <a:r>
              <a:rPr lang="en-US" sz="1700" dirty="0">
                <a:latin typeface="Calibri" panose="020F0502020204030204" pitchFamily="34" charset="0"/>
                <a:ea typeface="Arial"/>
                <a:cs typeface="Calibri" panose="020F0502020204030204" pitchFamily="34" charset="0"/>
                <a:sym typeface="Arial"/>
              </a:rPr>
              <a:t>How the organism has evolved over time in at least three different periods.</a:t>
            </a:r>
          </a:p>
          <a:p>
            <a:pPr marL="920750" lvl="1" indent="-285750" algn="l" rtl="0">
              <a:lnSpc>
                <a:spcPct val="100000"/>
              </a:lnSpc>
              <a:spcBef>
                <a:spcPts val="0"/>
              </a:spcBef>
              <a:spcAft>
                <a:spcPts val="600"/>
              </a:spcAft>
              <a:buClr>
                <a:schemeClr val="accent4"/>
              </a:buClr>
              <a:buSzPct val="110000"/>
              <a:buFont typeface="Wingdings" panose="05000000000000000000" pitchFamily="2" charset="2"/>
              <a:buChar char="§"/>
            </a:pPr>
            <a:r>
              <a:rPr lang="en-US" sz="1700" dirty="0">
                <a:latin typeface="Calibri" panose="020F0502020204030204" pitchFamily="34" charset="0"/>
                <a:ea typeface="Arial"/>
                <a:cs typeface="Calibri" panose="020F0502020204030204" pitchFamily="34" charset="0"/>
                <a:sym typeface="Arial"/>
              </a:rPr>
              <a:t>The environmental conditions and factors that may have caused an evolutionary shift during each time period.</a:t>
            </a:r>
            <a:endParaRPr sz="1700" dirty="0">
              <a:latin typeface="Calibri" panose="020F0502020204030204" pitchFamily="34" charset="0"/>
              <a:ea typeface="Arial"/>
              <a:cs typeface="Calibri" panose="020F0502020204030204" pitchFamily="34" charset="0"/>
              <a:sym typeface="Arial"/>
            </a:endParaRPr>
          </a:p>
          <a:p>
            <a:pPr marL="457200" marR="0" lvl="0" indent="-400050" algn="l" rtl="0">
              <a:lnSpc>
                <a:spcPct val="100000"/>
              </a:lnSpc>
              <a:spcBef>
                <a:spcPts val="0"/>
              </a:spcBef>
              <a:spcAft>
                <a:spcPts val="600"/>
              </a:spcAft>
              <a:buSzPct val="110000"/>
              <a:buChar char="•"/>
            </a:pPr>
            <a:r>
              <a:rPr lang="en-US" sz="1700" dirty="0">
                <a:latin typeface="Calibri" panose="020F0502020204030204" pitchFamily="34" charset="0"/>
                <a:ea typeface="Arial"/>
                <a:cs typeface="Calibri" panose="020F0502020204030204" pitchFamily="34" charset="0"/>
                <a:sym typeface="Arial"/>
              </a:rPr>
              <a:t>Submit timeline in Canvas. Check the rubric before submitting.</a:t>
            </a:r>
            <a:endParaRPr sz="1700" dirty="0">
              <a:latin typeface="Calibri" panose="020F0502020204030204" pitchFamily="34" charset="0"/>
              <a:ea typeface="Arial"/>
              <a:cs typeface="Calibri" panose="020F0502020204030204" pitchFamily="34" charset="0"/>
              <a:sym typeface="Arial"/>
            </a:endParaRPr>
          </a:p>
        </p:txBody>
      </p:sp>
      <p:pic>
        <p:nvPicPr>
          <p:cNvPr id="145" name="Google Shape;145;p10"/>
          <p:cNvPicPr preferRelativeResize="0"/>
          <p:nvPr/>
        </p:nvPicPr>
        <p:blipFill>
          <a:blip r:embed="rId3">
            <a:alphaModFix/>
          </a:blip>
          <a:stretch>
            <a:fillRect/>
          </a:stretch>
        </p:blipFill>
        <p:spPr>
          <a:xfrm>
            <a:off x="4772151" y="1358794"/>
            <a:ext cx="4302929" cy="2234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af0f7251fe_0_90"/>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I Used to Think...But Now I Know</a:t>
            </a:r>
            <a:endParaRPr dirty="0"/>
          </a:p>
        </p:txBody>
      </p:sp>
      <p:sp>
        <p:nvSpPr>
          <p:cNvPr id="151" name="Google Shape;151;gaf0f7251fe_0_90"/>
          <p:cNvSpPr txBox="1">
            <a:spLocks noGrp="1"/>
          </p:cNvSpPr>
          <p:nvPr>
            <p:ph type="body" idx="1"/>
          </p:nvPr>
        </p:nvSpPr>
        <p:spPr>
          <a:xfrm>
            <a:off x="457199" y="1200150"/>
            <a:ext cx="6213286" cy="3725775"/>
          </a:xfrm>
          <a:prstGeom prst="rect">
            <a:avLst/>
          </a:prstGeom>
        </p:spPr>
        <p:txBody>
          <a:bodyPr spcFirstLastPara="1" wrap="square" lIns="91425" tIns="45700" rIns="91425" bIns="45700" anchor="t" anchorCtr="0">
            <a:noAutofit/>
          </a:bodyPr>
          <a:lstStyle/>
          <a:p>
            <a:pPr marL="457200" lvl="0" indent="-450850" algn="l" rtl="0">
              <a:spcBef>
                <a:spcPts val="1200"/>
              </a:spcBef>
              <a:spcAft>
                <a:spcPts val="600"/>
              </a:spcAft>
              <a:buSzPct val="107000"/>
              <a:buChar char="•"/>
            </a:pPr>
            <a:r>
              <a:rPr lang="en-US" dirty="0"/>
              <a:t>Go to the following Padlet link or use the QR code to the right:</a:t>
            </a:r>
            <a:endParaRPr dirty="0"/>
          </a:p>
          <a:p>
            <a:pPr marL="937895" lvl="1" indent="-342900" algn="l" rtl="0">
              <a:spcBef>
                <a:spcPts val="0"/>
              </a:spcBef>
              <a:spcAft>
                <a:spcPts val="600"/>
              </a:spcAft>
              <a:buClr>
                <a:schemeClr val="accent4"/>
              </a:buClr>
              <a:buSzPct val="70000"/>
              <a:buFont typeface="Wingdings" panose="05000000000000000000" pitchFamily="2" charset="2"/>
              <a:buChar char="§"/>
            </a:pPr>
            <a:r>
              <a:rPr lang="en-US" sz="2600" dirty="0">
                <a:highlight>
                  <a:srgbClr val="FFFF00"/>
                </a:highlight>
              </a:rPr>
              <a:t>[insert link here] </a:t>
            </a:r>
            <a:endParaRPr sz="2600" dirty="0">
              <a:highlight>
                <a:srgbClr val="FFFF00"/>
              </a:highlight>
            </a:endParaRPr>
          </a:p>
          <a:p>
            <a:pPr marL="457200" lvl="0" indent="-450850" algn="l" rtl="0">
              <a:spcBef>
                <a:spcPts val="0"/>
              </a:spcBef>
              <a:spcAft>
                <a:spcPts val="600"/>
              </a:spcAft>
              <a:buSzPct val="100000"/>
              <a:buChar char="•"/>
            </a:pPr>
            <a:r>
              <a:rPr lang="en-US" dirty="0"/>
              <a:t>Give a one sentence response comparing what you used to know about evolution with what you now know.</a:t>
            </a:r>
          </a:p>
          <a:p>
            <a:pPr marL="457200" lvl="0" indent="-450850" algn="l" rtl="0">
              <a:spcBef>
                <a:spcPts val="0"/>
              </a:spcBef>
              <a:spcAft>
                <a:spcPts val="600"/>
              </a:spcAft>
              <a:buSzPct val="100000"/>
              <a:buChar char="•"/>
            </a:pPr>
            <a:r>
              <a:rPr lang="en-US" dirty="0"/>
              <a:t>Respond to at least two of your classmates.</a:t>
            </a:r>
            <a:endParaRPr dirty="0"/>
          </a:p>
        </p:txBody>
      </p:sp>
      <p:sp>
        <p:nvSpPr>
          <p:cNvPr id="2" name="Text Placeholder 1">
            <a:extLst>
              <a:ext uri="{FF2B5EF4-FFF2-40B4-BE49-F238E27FC236}">
                <a16:creationId xmlns:a16="http://schemas.microsoft.com/office/drawing/2014/main" id="{E6D5178E-6DD4-59E5-50DD-20E6AC70AC74}"/>
              </a:ext>
            </a:extLst>
          </p:cNvPr>
          <p:cNvSpPr>
            <a:spLocks noGrp="1"/>
          </p:cNvSpPr>
          <p:nvPr>
            <p:ph type="body" idx="2"/>
          </p:nvPr>
        </p:nvSpPr>
        <p:spPr>
          <a:xfrm>
            <a:off x="6497718" y="1200150"/>
            <a:ext cx="2296535" cy="3725775"/>
          </a:xfrm>
        </p:spPr>
        <p:txBody>
          <a:bodyPr/>
          <a:lstStyle/>
          <a:p>
            <a:pPr marL="63500" indent="0" algn="ctr">
              <a:buNone/>
            </a:pPr>
            <a:endParaRPr lang="en-US" dirty="0">
              <a:highlight>
                <a:srgbClr val="FFFF00"/>
              </a:highlight>
            </a:endParaRPr>
          </a:p>
          <a:p>
            <a:pPr marL="63500" indent="0" algn="ctr">
              <a:buNone/>
            </a:pPr>
            <a:endParaRPr lang="en-US" dirty="0">
              <a:highlight>
                <a:srgbClr val="FFFF00"/>
              </a:highlight>
            </a:endParaRPr>
          </a:p>
          <a:p>
            <a:pPr marL="63500" indent="0" algn="ctr">
              <a:buNone/>
            </a:pPr>
            <a:endParaRPr lang="en-US" dirty="0">
              <a:highlight>
                <a:srgbClr val="FFFF00"/>
              </a:highlight>
            </a:endParaRPr>
          </a:p>
          <a:p>
            <a:pPr marL="63500" indent="0" algn="ctr">
              <a:buNone/>
            </a:pPr>
            <a:r>
              <a:rPr lang="en-US" dirty="0">
                <a:highlight>
                  <a:srgbClr val="FFFF00"/>
                </a:highlight>
              </a:rPr>
              <a:t>[insert QR Code here]</a:t>
            </a:r>
          </a:p>
        </p:txBody>
      </p:sp>
      <p:pic>
        <p:nvPicPr>
          <p:cNvPr id="153" name="Google Shape;153;gaf0f7251fe_0_90"/>
          <p:cNvPicPr preferRelativeResize="0"/>
          <p:nvPr/>
        </p:nvPicPr>
        <p:blipFill>
          <a:blip r:embed="rId3">
            <a:alphaModFix/>
          </a:blip>
          <a:stretch>
            <a:fillRect/>
          </a:stretch>
        </p:blipFill>
        <p:spPr>
          <a:xfrm>
            <a:off x="6871150" y="0"/>
            <a:ext cx="1815650" cy="1364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Ch-Ch-Ch-Ch-Changes</a:t>
            </a:r>
            <a:endParaRPr/>
          </a:p>
        </p:txBody>
      </p:sp>
      <p:sp>
        <p:nvSpPr>
          <p:cNvPr id="76" name="Google Shape;76;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Biology</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2600"/>
              <a:buNone/>
            </a:pPr>
            <a:r>
              <a:rPr lang="en-US" dirty="0"/>
              <a:t>How does environmental change  impact evolutionary shift(s) to an organism’s genetic makeup?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4FC6-C60D-4F7C-90DB-E4C0B5A792EB}"/>
              </a:ext>
            </a:extLst>
          </p:cNvPr>
          <p:cNvSpPr>
            <a:spLocks noGrp="1"/>
          </p:cNvSpPr>
          <p:nvPr>
            <p:ph type="title"/>
          </p:nvPr>
        </p:nvSpPr>
        <p:spPr>
          <a:xfrm>
            <a:off x="530352" y="97656"/>
            <a:ext cx="7772400" cy="1021842"/>
          </a:xfrm>
        </p:spPr>
        <p:txBody>
          <a:bodyPr/>
          <a:lstStyle/>
          <a:p>
            <a:r>
              <a:rPr lang="en-US" sz="4000" dirty="0"/>
              <a:t>Lesson Objectives</a:t>
            </a:r>
          </a:p>
        </p:txBody>
      </p:sp>
      <p:sp>
        <p:nvSpPr>
          <p:cNvPr id="3" name="Text Placeholder 2">
            <a:extLst>
              <a:ext uri="{FF2B5EF4-FFF2-40B4-BE49-F238E27FC236}">
                <a16:creationId xmlns:a16="http://schemas.microsoft.com/office/drawing/2014/main" id="{8CAB0617-F84B-4CA4-BAEC-04C83B4576E5}"/>
              </a:ext>
            </a:extLst>
          </p:cNvPr>
          <p:cNvSpPr>
            <a:spLocks noGrp="1"/>
          </p:cNvSpPr>
          <p:nvPr>
            <p:ph type="body" idx="1"/>
          </p:nvPr>
        </p:nvSpPr>
        <p:spPr>
          <a:xfrm>
            <a:off x="530352" y="1184770"/>
            <a:ext cx="7865504" cy="3270643"/>
          </a:xfrm>
        </p:spPr>
        <p:txBody>
          <a:bodyPr>
            <a:noAutofit/>
          </a:bodyPr>
          <a:lstStyle/>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Synthesize, communicate, and evaluate claims that changes in environmental conditions will affect survival strategies of populations.</a:t>
            </a:r>
          </a:p>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Construct an evidence-based explanation for how an adaptation leads to differential survival and reproduction of organisms.</a:t>
            </a:r>
          </a:p>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Analyze evidence to predict how changes in gene frequency within a population can alter its survival and reproduction.</a:t>
            </a:r>
          </a:p>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Evaluate evidence to predict how changes in environmental conditions will affect the fitness of a species.</a:t>
            </a:r>
          </a:p>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Synthesize, evaluate, and communicate how selection pressures </a:t>
            </a:r>
            <a:b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b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and adaptations can affect biodiversity on earth.</a:t>
            </a:r>
            <a:endParaRPr kumimoji="0" lang="en-US" sz="20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3400189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457200" y="335203"/>
            <a:ext cx="8229600" cy="602392"/>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1800"/>
              <a:buNone/>
            </a:pPr>
            <a:r>
              <a:rPr lang="en-US" dirty="0"/>
              <a:t>Telephone</a:t>
            </a:r>
            <a:endParaRPr dirty="0"/>
          </a:p>
        </p:txBody>
      </p:sp>
      <p:sp>
        <p:nvSpPr>
          <p:cNvPr id="94" name="Google Shape;94;p5"/>
          <p:cNvSpPr txBox="1">
            <a:spLocks noGrp="1"/>
          </p:cNvSpPr>
          <p:nvPr>
            <p:ph type="body" idx="1"/>
          </p:nvPr>
        </p:nvSpPr>
        <p:spPr>
          <a:xfrm>
            <a:off x="457200" y="1147632"/>
            <a:ext cx="4894028" cy="33261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0"/>
              </a:spcBef>
              <a:spcAft>
                <a:spcPts val="600"/>
              </a:spcAft>
              <a:buSzPts val="2400"/>
              <a:buChar char="•"/>
            </a:pPr>
            <a:r>
              <a:rPr lang="en-US" sz="2000" dirty="0">
                <a:solidFill>
                  <a:srgbClr val="2D3B45"/>
                </a:solidFill>
                <a:latin typeface="Calibri" panose="020F0502020204030204" pitchFamily="34" charset="0"/>
                <a:ea typeface="Arial"/>
                <a:cs typeface="Calibri" panose="020F0502020204030204" pitchFamily="34" charset="0"/>
                <a:sym typeface="Arial"/>
              </a:rPr>
              <a:t>The instructor will pull a student aside to whisper a phrase.</a:t>
            </a:r>
            <a:endParaRPr sz="2000" dirty="0">
              <a:solidFill>
                <a:srgbClr val="2D3B45"/>
              </a:solidFill>
              <a:latin typeface="Calibri" panose="020F0502020204030204" pitchFamily="34" charset="0"/>
              <a:ea typeface="Arial"/>
              <a:cs typeface="Calibri" panose="020F0502020204030204" pitchFamily="34" charset="0"/>
              <a:sym typeface="Arial"/>
            </a:endParaRPr>
          </a:p>
          <a:p>
            <a:pPr marL="457200" marR="0" lvl="0" indent="-393700" algn="l" rtl="0">
              <a:lnSpc>
                <a:spcPct val="100000"/>
              </a:lnSpc>
              <a:spcBef>
                <a:spcPts val="0"/>
              </a:spcBef>
              <a:spcAft>
                <a:spcPts val="600"/>
              </a:spcAft>
              <a:buSzPts val="2400"/>
              <a:buChar char="•"/>
            </a:pPr>
            <a:r>
              <a:rPr lang="en-US" sz="2000" dirty="0">
                <a:solidFill>
                  <a:srgbClr val="2D3B45"/>
                </a:solidFill>
                <a:latin typeface="Calibri" panose="020F0502020204030204" pitchFamily="34" charset="0"/>
                <a:ea typeface="Arial"/>
                <a:cs typeface="Calibri" panose="020F0502020204030204" pitchFamily="34" charset="0"/>
                <a:sym typeface="Arial"/>
              </a:rPr>
              <a:t>That student will be asked to whisper that same phrase only one time to the next student. </a:t>
            </a:r>
            <a:endParaRPr sz="2000" dirty="0">
              <a:solidFill>
                <a:srgbClr val="2D3B45"/>
              </a:solidFill>
              <a:latin typeface="Calibri" panose="020F0502020204030204" pitchFamily="34" charset="0"/>
              <a:ea typeface="Arial"/>
              <a:cs typeface="Calibri" panose="020F0502020204030204" pitchFamily="34" charset="0"/>
              <a:sym typeface="Arial"/>
            </a:endParaRPr>
          </a:p>
          <a:p>
            <a:pPr marL="406400" indent="-342900">
              <a:spcBef>
                <a:spcPts val="0"/>
              </a:spcBef>
              <a:spcAft>
                <a:spcPts val="600"/>
              </a:spcAft>
            </a:pPr>
            <a:r>
              <a:rPr lang="en-US" sz="2000" dirty="0">
                <a:solidFill>
                  <a:srgbClr val="2D3B45"/>
                </a:solidFill>
                <a:latin typeface="Calibri" panose="020F0502020204030204" pitchFamily="34" charset="0"/>
                <a:ea typeface="Arial"/>
                <a:cs typeface="Calibri" panose="020F0502020204030204" pitchFamily="34" charset="0"/>
                <a:sym typeface="Arial"/>
              </a:rPr>
              <a:t>Students will continue to pass the message along until it reaches the last student. </a:t>
            </a:r>
            <a:endParaRPr sz="2000" dirty="0">
              <a:solidFill>
                <a:srgbClr val="2D3B45"/>
              </a:solidFill>
              <a:latin typeface="Calibri" panose="020F0502020204030204" pitchFamily="34" charset="0"/>
              <a:ea typeface="Arial"/>
              <a:cs typeface="Calibri" panose="020F0502020204030204" pitchFamily="34" charset="0"/>
              <a:sym typeface="Arial"/>
            </a:endParaRPr>
          </a:p>
          <a:p>
            <a:pPr marL="425450" indent="-342900">
              <a:spcBef>
                <a:spcPts val="0"/>
              </a:spcBef>
              <a:spcAft>
                <a:spcPts val="600"/>
              </a:spcAft>
              <a:buSzPts val="2100"/>
            </a:pPr>
            <a:r>
              <a:rPr lang="en-US" sz="2000" dirty="0">
                <a:solidFill>
                  <a:srgbClr val="2D3B45"/>
                </a:solidFill>
                <a:latin typeface="Calibri" panose="020F0502020204030204" pitchFamily="34" charset="0"/>
                <a:ea typeface="Arial"/>
                <a:cs typeface="Calibri" panose="020F0502020204030204" pitchFamily="34" charset="0"/>
                <a:sym typeface="Arial"/>
              </a:rPr>
              <a:t>The last student will announce to the whole class what the original phrase was</a:t>
            </a:r>
            <a:r>
              <a:rPr lang="en-US" sz="2000" dirty="0">
                <a:latin typeface="Calibri" panose="020F0502020204030204" pitchFamily="34" charset="0"/>
                <a:ea typeface="Arial"/>
                <a:cs typeface="Calibri" panose="020F0502020204030204" pitchFamily="34" charset="0"/>
                <a:sym typeface="Arial"/>
              </a:rPr>
              <a:t>. </a:t>
            </a:r>
            <a:endParaRPr sz="2000" dirty="0">
              <a:latin typeface="Calibri" panose="020F0502020204030204" pitchFamily="34" charset="0"/>
              <a:ea typeface="Open Sans"/>
              <a:cs typeface="Calibri" panose="020F0502020204030204" pitchFamily="34" charset="0"/>
              <a:sym typeface="Open Sans"/>
            </a:endParaRPr>
          </a:p>
        </p:txBody>
      </p:sp>
      <p:pic>
        <p:nvPicPr>
          <p:cNvPr id="95" name="Google Shape;95;p5"/>
          <p:cNvPicPr preferRelativeResize="0"/>
          <p:nvPr/>
        </p:nvPicPr>
        <p:blipFill>
          <a:blip r:embed="rId3">
            <a:alphaModFix/>
          </a:blip>
          <a:stretch>
            <a:fillRect/>
          </a:stretch>
        </p:blipFill>
        <p:spPr>
          <a:xfrm rot="-666593">
            <a:off x="5920001" y="389445"/>
            <a:ext cx="2592427" cy="36069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af0f7251fe_0_0"/>
          <p:cNvSpPr txBox="1">
            <a:spLocks noGrp="1"/>
          </p:cNvSpPr>
          <p:nvPr>
            <p:ph type="title"/>
          </p:nvPr>
        </p:nvSpPr>
        <p:spPr>
          <a:xfrm>
            <a:off x="578975" y="528066"/>
            <a:ext cx="8229600" cy="5760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1800"/>
              <a:buNone/>
            </a:pPr>
            <a:r>
              <a:rPr lang="en-US" u="sng">
                <a:solidFill>
                  <a:schemeClr val="hlink"/>
                </a:solidFill>
                <a:hlinkClick r:id="rId3"/>
              </a:rPr>
              <a:t>Hunting the Nightmare Bacteria</a:t>
            </a:r>
            <a:endParaRPr/>
          </a:p>
        </p:txBody>
      </p:sp>
      <p:sp>
        <p:nvSpPr>
          <p:cNvPr id="101" name="Google Shape;101;gaf0f7251fe_0_0"/>
          <p:cNvSpPr txBox="1">
            <a:spLocks noGrp="1"/>
          </p:cNvSpPr>
          <p:nvPr>
            <p:ph type="body" idx="1"/>
          </p:nvPr>
        </p:nvSpPr>
        <p:spPr>
          <a:xfrm>
            <a:off x="1464596" y="4080255"/>
            <a:ext cx="6214806" cy="820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US" sz="1800" dirty="0">
                <a:solidFill>
                  <a:schemeClr val="accent4"/>
                </a:solidFill>
              </a:rPr>
              <a:t>Answer the questions on the handout “</a:t>
            </a:r>
            <a:r>
              <a:rPr lang="en-US" sz="1800" i="1" dirty="0">
                <a:solidFill>
                  <a:schemeClr val="accent4"/>
                </a:solidFill>
              </a:rPr>
              <a:t>Video Questions: Hunting the Nightmare Bacteria</a:t>
            </a:r>
            <a:r>
              <a:rPr lang="en-US" sz="1800" dirty="0">
                <a:solidFill>
                  <a:schemeClr val="accent4"/>
                </a:solidFill>
              </a:rPr>
              <a:t>” while watching the video</a:t>
            </a:r>
            <a:r>
              <a:rPr lang="en-US" sz="2000" dirty="0">
                <a:solidFill>
                  <a:schemeClr val="accent4"/>
                </a:solidFill>
              </a:rPr>
              <a:t>.</a:t>
            </a:r>
            <a:endParaRPr sz="2000" dirty="0">
              <a:solidFill>
                <a:schemeClr val="accent4"/>
              </a:solidFill>
            </a:endParaRPr>
          </a:p>
        </p:txBody>
      </p:sp>
      <p:sp>
        <p:nvSpPr>
          <p:cNvPr id="102" name="Google Shape;102;gaf0f7251fe_0_0"/>
          <p:cNvSpPr txBox="1"/>
          <p:nvPr/>
        </p:nvSpPr>
        <p:spPr>
          <a:xfrm>
            <a:off x="2167475" y="3855300"/>
            <a:ext cx="50526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dirty="0">
              <a:solidFill>
                <a:srgbClr val="909090"/>
              </a:solidFill>
              <a:latin typeface="Calibri"/>
              <a:ea typeface="Calibri"/>
              <a:cs typeface="Calibri"/>
              <a:sym typeface="Calibri"/>
            </a:endParaRPr>
          </a:p>
        </p:txBody>
      </p:sp>
      <p:pic>
        <p:nvPicPr>
          <p:cNvPr id="103" name="Google Shape;103;gaf0f7251fe_0_0">
            <a:hlinkClick r:id="rId3"/>
          </p:cNvPr>
          <p:cNvPicPr preferRelativeResize="0"/>
          <p:nvPr/>
        </p:nvPicPr>
        <p:blipFill>
          <a:blip r:embed="rId4">
            <a:alphaModFix/>
          </a:blip>
          <a:stretch>
            <a:fillRect/>
          </a:stretch>
        </p:blipFill>
        <p:spPr>
          <a:xfrm>
            <a:off x="2206537" y="1316202"/>
            <a:ext cx="4730925" cy="266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457200" y="0"/>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S-I-T</a:t>
            </a:r>
            <a:endParaRPr dirty="0"/>
          </a:p>
        </p:txBody>
      </p:sp>
      <p:sp>
        <p:nvSpPr>
          <p:cNvPr id="109" name="Google Shape;109;p6"/>
          <p:cNvSpPr txBox="1">
            <a:spLocks noGrp="1"/>
          </p:cNvSpPr>
          <p:nvPr>
            <p:ph type="body" idx="1"/>
          </p:nvPr>
        </p:nvSpPr>
        <p:spPr>
          <a:xfrm>
            <a:off x="381000" y="954156"/>
            <a:ext cx="7808843" cy="4063843"/>
          </a:xfrm>
          <a:prstGeom prst="rect">
            <a:avLst/>
          </a:prstGeom>
          <a:noFill/>
          <a:ln>
            <a:noFill/>
          </a:ln>
        </p:spPr>
        <p:txBody>
          <a:bodyPr spcFirstLastPara="1" wrap="square" lIns="45700" tIns="0" rIns="45700" bIns="0" anchor="t" anchorCtr="0">
            <a:noAutofit/>
          </a:bodyPr>
          <a:lstStyle/>
          <a:p>
            <a:pPr marL="457200" lvl="0" indent="-368300" algn="l" rtl="0">
              <a:lnSpc>
                <a:spcPct val="100000"/>
              </a:lnSpc>
              <a:spcBef>
                <a:spcPts val="0"/>
              </a:spcBef>
              <a:spcAft>
                <a:spcPts val="600"/>
              </a:spcAft>
              <a:buSzPts val="2200"/>
              <a:buChar char="•"/>
            </a:pPr>
            <a:r>
              <a:rPr lang="en-US" sz="2000" dirty="0"/>
              <a:t>On a sheet of paper, identify one surprising fact or idea, one interesting fact or idea, and one troubling fact or idea from the video. Next, swap your paper in your assigned group of 4 clockwise.</a:t>
            </a:r>
            <a:endParaRPr sz="2000" dirty="0"/>
          </a:p>
          <a:p>
            <a:pPr marL="457200" lvl="0" indent="-368300" algn="l" rtl="0">
              <a:lnSpc>
                <a:spcPct val="100000"/>
              </a:lnSpc>
              <a:spcBef>
                <a:spcPts val="0"/>
              </a:spcBef>
              <a:spcAft>
                <a:spcPts val="600"/>
              </a:spcAft>
              <a:buSzPts val="2200"/>
              <a:buChar char="•"/>
            </a:pPr>
            <a:r>
              <a:rPr lang="en-US" sz="2000" dirty="0"/>
              <a:t>Choose one of the three points made by your peer and add an additional fact, idea, or correction through words or a drawing.</a:t>
            </a:r>
            <a:endParaRPr sz="2000" dirty="0"/>
          </a:p>
          <a:p>
            <a:pPr marL="457200" lvl="0" indent="-368300" algn="l" rtl="0">
              <a:spcBef>
                <a:spcPts val="0"/>
              </a:spcBef>
              <a:spcAft>
                <a:spcPts val="600"/>
              </a:spcAft>
              <a:buSzPts val="2200"/>
              <a:buChar char="•"/>
            </a:pPr>
            <a:r>
              <a:rPr lang="en-US" sz="2000" dirty="0"/>
              <a:t>Continue to pass and add to each  paper until the paper gets back to the original writer.</a:t>
            </a:r>
            <a:endParaRPr sz="2000" dirty="0"/>
          </a:p>
          <a:p>
            <a:pPr marL="457200" lvl="0" indent="-368300" algn="l" rtl="0">
              <a:spcBef>
                <a:spcPts val="0"/>
              </a:spcBef>
              <a:spcAft>
                <a:spcPts val="600"/>
              </a:spcAft>
              <a:buSzPts val="2200"/>
              <a:buChar char="•"/>
            </a:pPr>
            <a:r>
              <a:rPr lang="en-US" sz="2000" dirty="0"/>
              <a:t>Take 5 minutes to review the comments you received on your paper.</a:t>
            </a:r>
            <a:endParaRPr sz="2000" dirty="0"/>
          </a:p>
          <a:p>
            <a:pPr marL="457200" lvl="0" indent="-368300" algn="l" rtl="0">
              <a:spcBef>
                <a:spcPts val="0"/>
              </a:spcBef>
              <a:spcAft>
                <a:spcPts val="600"/>
              </a:spcAft>
              <a:buSzPts val="2200"/>
              <a:buChar char="•"/>
            </a:pPr>
            <a:r>
              <a:rPr lang="en-US" sz="2000" dirty="0"/>
              <a:t>Take another 5 minutes as a group to come up with a summary </a:t>
            </a:r>
            <a:endParaRPr sz="2000" dirty="0"/>
          </a:p>
          <a:p>
            <a:pPr marL="0" lvl="0" indent="457200" algn="l" rtl="0">
              <a:spcBef>
                <a:spcPts val="0"/>
              </a:spcBef>
              <a:spcAft>
                <a:spcPts val="600"/>
              </a:spcAft>
              <a:buNone/>
            </a:pPr>
            <a:r>
              <a:rPr lang="en-US" sz="2000" dirty="0"/>
              <a:t>of the main lesson you gathered from Addie’s video concerning </a:t>
            </a:r>
            <a:endParaRPr sz="2000" dirty="0"/>
          </a:p>
          <a:p>
            <a:pPr marL="0" lvl="0" indent="457200" algn="l" rtl="0">
              <a:spcBef>
                <a:spcPts val="0"/>
              </a:spcBef>
              <a:spcAft>
                <a:spcPts val="600"/>
              </a:spcAft>
              <a:buNone/>
            </a:pPr>
            <a:r>
              <a:rPr lang="en-US" sz="2000" dirty="0"/>
              <a:t>evolution.</a:t>
            </a:r>
            <a:endParaRPr sz="2000" dirty="0"/>
          </a:p>
        </p:txBody>
      </p:sp>
      <p:pic>
        <p:nvPicPr>
          <p:cNvPr id="110" name="Google Shape;110;p6"/>
          <p:cNvPicPr preferRelativeResize="0"/>
          <p:nvPr/>
        </p:nvPicPr>
        <p:blipFill>
          <a:blip r:embed="rId3">
            <a:alphaModFix/>
          </a:blip>
          <a:stretch>
            <a:fillRect/>
          </a:stretch>
        </p:blipFill>
        <p:spPr>
          <a:xfrm>
            <a:off x="7674236" y="246065"/>
            <a:ext cx="1088764" cy="1059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a6fdbeb4e0_0_21"/>
          <p:cNvSpPr txBox="1">
            <a:spLocks noGrp="1"/>
          </p:cNvSpPr>
          <p:nvPr>
            <p:ph type="title"/>
          </p:nvPr>
        </p:nvSpPr>
        <p:spPr>
          <a:xfrm>
            <a:off x="457200" y="-5334"/>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Photo Deconstruction</a:t>
            </a:r>
            <a:endParaRPr dirty="0"/>
          </a:p>
        </p:txBody>
      </p:sp>
      <p:sp>
        <p:nvSpPr>
          <p:cNvPr id="116" name="Google Shape;116;ga6fdbeb4e0_0_21"/>
          <p:cNvSpPr txBox="1">
            <a:spLocks noGrp="1"/>
          </p:cNvSpPr>
          <p:nvPr>
            <p:ph type="body" idx="1"/>
          </p:nvPr>
        </p:nvSpPr>
        <p:spPr>
          <a:xfrm>
            <a:off x="457200" y="933600"/>
            <a:ext cx="7955280" cy="3548814"/>
          </a:xfrm>
          <a:prstGeom prst="rect">
            <a:avLst/>
          </a:prstGeom>
          <a:noFill/>
          <a:ln>
            <a:noFill/>
          </a:ln>
        </p:spPr>
        <p:txBody>
          <a:bodyPr spcFirstLastPara="1" wrap="square" lIns="45700" tIns="0" rIns="45700" bIns="0" anchor="t" anchorCtr="0">
            <a:noAutofit/>
          </a:bodyPr>
          <a:lstStyle/>
          <a:p>
            <a:pPr marL="457200" lvl="0" indent="-393700" algn="l" rtl="0">
              <a:lnSpc>
                <a:spcPct val="100000"/>
              </a:lnSpc>
              <a:spcBef>
                <a:spcPts val="1200"/>
              </a:spcBef>
              <a:spcAft>
                <a:spcPts val="600"/>
              </a:spcAft>
              <a:buSzPts val="2600"/>
              <a:buChar char="•"/>
            </a:pPr>
            <a:r>
              <a:rPr lang="en-US" sz="2300" dirty="0">
                <a:latin typeface="Calibri" panose="020F0502020204030204" pitchFamily="34" charset="0"/>
                <a:cs typeface="Calibri" panose="020F0502020204030204" pitchFamily="34" charset="0"/>
              </a:rPr>
              <a:t>Take a close look at the fossil photo on the next slide. </a:t>
            </a:r>
            <a:endParaRPr sz="2300" dirty="0">
              <a:latin typeface="Calibri" panose="020F0502020204030204" pitchFamily="34" charset="0"/>
              <a:cs typeface="Calibri" panose="020F0502020204030204" pitchFamily="34" charset="0"/>
            </a:endParaRPr>
          </a:p>
          <a:p>
            <a:pPr marL="457200" lvl="0" indent="-393700" algn="l" rtl="0">
              <a:lnSpc>
                <a:spcPct val="100000"/>
              </a:lnSpc>
              <a:spcBef>
                <a:spcPts val="0"/>
              </a:spcBef>
              <a:buSzPts val="2600"/>
              <a:buChar char="•"/>
            </a:pPr>
            <a:r>
              <a:rPr lang="en-US" sz="2300" dirty="0">
                <a:latin typeface="Calibri" panose="020F0502020204030204" pitchFamily="34" charset="0"/>
                <a:cs typeface="Calibri" panose="020F0502020204030204" pitchFamily="34" charset="0"/>
              </a:rPr>
              <a:t>On a sticky note, infer something about the organism based on the characteristics you notice: </a:t>
            </a:r>
            <a:endParaRPr sz="2300" dirty="0">
              <a:latin typeface="Calibri" panose="020F0502020204030204" pitchFamily="34" charset="0"/>
              <a:cs typeface="Calibri" panose="020F0502020204030204" pitchFamily="34" charset="0"/>
            </a:endParaRPr>
          </a:p>
          <a:p>
            <a:pPr marL="914400" lvl="1" indent="-363855" algn="l" rtl="0">
              <a:lnSpc>
                <a:spcPct val="100000"/>
              </a:lnSpc>
              <a:spcBef>
                <a:spcPts val="600"/>
              </a:spcBef>
              <a:spcAft>
                <a:spcPts val="600"/>
              </a:spcAft>
              <a:buClr>
                <a:schemeClr val="accent4"/>
              </a:buClr>
              <a:buSzPct val="100000"/>
              <a:buFont typeface="Wingdings" panose="05000000000000000000" pitchFamily="2" charset="2"/>
              <a:buChar char="§"/>
            </a:pPr>
            <a:r>
              <a:rPr lang="en-US" sz="2300" dirty="0">
                <a:latin typeface="Calibri" panose="020F0502020204030204" pitchFamily="34" charset="0"/>
                <a:ea typeface="Arial"/>
                <a:cs typeface="Calibri" panose="020F0502020204030204" pitchFamily="34" charset="0"/>
                <a:sym typeface="Arial"/>
              </a:rPr>
              <a:t>What do you think this organism might have eaten? Why?</a:t>
            </a:r>
            <a:endParaRPr sz="2300" dirty="0">
              <a:latin typeface="Calibri" panose="020F0502020204030204" pitchFamily="34" charset="0"/>
              <a:ea typeface="Arial"/>
              <a:cs typeface="Calibri" panose="020F0502020204030204" pitchFamily="34" charset="0"/>
              <a:sym typeface="Arial"/>
            </a:endParaRPr>
          </a:p>
          <a:p>
            <a:pPr marL="914400" lvl="1" indent="-363855" algn="l" rtl="0">
              <a:lnSpc>
                <a:spcPct val="100000"/>
              </a:lnSpc>
              <a:spcBef>
                <a:spcPts val="0"/>
              </a:spcBef>
              <a:spcAft>
                <a:spcPts val="600"/>
              </a:spcAft>
              <a:buClr>
                <a:schemeClr val="accent4"/>
              </a:buClr>
              <a:buSzPct val="100000"/>
              <a:buFont typeface="Wingdings" panose="05000000000000000000" pitchFamily="2" charset="2"/>
              <a:buChar char="§"/>
            </a:pPr>
            <a:r>
              <a:rPr lang="en-US" sz="2300" dirty="0">
                <a:latin typeface="Calibri" panose="020F0502020204030204" pitchFamily="34" charset="0"/>
                <a:ea typeface="Arial"/>
                <a:cs typeface="Calibri" panose="020F0502020204030204" pitchFamily="34" charset="0"/>
                <a:sym typeface="Arial"/>
              </a:rPr>
              <a:t>Where do you think it may have lived? Why?</a:t>
            </a:r>
            <a:endParaRPr sz="2300" dirty="0">
              <a:latin typeface="Calibri" panose="020F0502020204030204" pitchFamily="34" charset="0"/>
              <a:ea typeface="Arial"/>
              <a:cs typeface="Calibri" panose="020F0502020204030204" pitchFamily="34" charset="0"/>
              <a:sym typeface="Arial"/>
            </a:endParaRPr>
          </a:p>
          <a:p>
            <a:pPr marL="914400" lvl="1" indent="-363855" algn="l" rtl="0">
              <a:lnSpc>
                <a:spcPct val="100000"/>
              </a:lnSpc>
              <a:spcBef>
                <a:spcPts val="0"/>
              </a:spcBef>
              <a:spcAft>
                <a:spcPts val="600"/>
              </a:spcAft>
              <a:buClr>
                <a:schemeClr val="accent4"/>
              </a:buClr>
              <a:buSzPct val="100000"/>
              <a:buFont typeface="Wingdings" panose="05000000000000000000" pitchFamily="2" charset="2"/>
              <a:buChar char="§"/>
            </a:pPr>
            <a:r>
              <a:rPr lang="en-US" sz="2300" dirty="0">
                <a:latin typeface="Calibri" panose="020F0502020204030204" pitchFamily="34" charset="0"/>
                <a:ea typeface="Arial"/>
                <a:cs typeface="Calibri" panose="020F0502020204030204" pitchFamily="34" charset="0"/>
                <a:sym typeface="Arial"/>
              </a:rPr>
              <a:t>What animal do you think it is related to? Why?</a:t>
            </a:r>
          </a:p>
          <a:p>
            <a:pPr marL="457200" lvl="0" indent="-393700" algn="l" rtl="0">
              <a:lnSpc>
                <a:spcPct val="100000"/>
              </a:lnSpc>
              <a:spcBef>
                <a:spcPts val="0"/>
              </a:spcBef>
              <a:spcAft>
                <a:spcPts val="600"/>
              </a:spcAft>
              <a:buSzPts val="2600"/>
              <a:buFont typeface="Arial"/>
              <a:buChar char="•"/>
            </a:pPr>
            <a:r>
              <a:rPr lang="en-US" sz="2300" dirty="0">
                <a:latin typeface="Calibri" panose="020F0502020204030204" pitchFamily="34" charset="0"/>
                <a:cs typeface="Calibri" panose="020F0502020204030204" pitchFamily="34" charset="0"/>
              </a:rPr>
              <a:t>Place your sticky note on the board when you have completed the task.</a:t>
            </a:r>
            <a:endParaRPr sz="2300" dirty="0">
              <a:latin typeface="Calibri" panose="020F0502020204030204" pitchFamily="34" charset="0"/>
              <a:cs typeface="Calibri" panose="020F0502020204030204" pitchFamily="34" charset="0"/>
            </a:endParaRPr>
          </a:p>
        </p:txBody>
      </p:sp>
      <p:pic>
        <p:nvPicPr>
          <p:cNvPr id="117" name="Google Shape;117;ga6fdbeb4e0_0_21"/>
          <p:cNvPicPr preferRelativeResize="0"/>
          <p:nvPr/>
        </p:nvPicPr>
        <p:blipFill>
          <a:blip r:embed="rId3">
            <a:alphaModFix/>
          </a:blip>
          <a:stretch>
            <a:fillRect/>
          </a:stretch>
        </p:blipFill>
        <p:spPr>
          <a:xfrm>
            <a:off x="7676565" y="311899"/>
            <a:ext cx="1010235" cy="857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af0f7251fe_0_69"/>
          <p:cNvSpPr txBox="1">
            <a:spLocks noGrp="1"/>
          </p:cNvSpPr>
          <p:nvPr>
            <p:ph type="title"/>
          </p:nvPr>
        </p:nvSpPr>
        <p:spPr>
          <a:xfrm>
            <a:off x="457200" y="-5334"/>
            <a:ext cx="8229600" cy="804536"/>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dirty="0"/>
              <a:t>Photo Deconstruction</a:t>
            </a:r>
            <a:endParaRPr dirty="0"/>
          </a:p>
        </p:txBody>
      </p:sp>
      <p:pic>
        <p:nvPicPr>
          <p:cNvPr id="123" name="Google Shape;123;gaf0f7251fe_0_69"/>
          <p:cNvPicPr preferRelativeResize="0"/>
          <p:nvPr/>
        </p:nvPicPr>
        <p:blipFill>
          <a:blip r:embed="rId3">
            <a:alphaModFix/>
          </a:blip>
          <a:stretch>
            <a:fillRect/>
          </a:stretch>
        </p:blipFill>
        <p:spPr>
          <a:xfrm>
            <a:off x="1726325" y="799202"/>
            <a:ext cx="5992826" cy="399525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9969</TotalTime>
  <Words>928</Words>
  <Application>Microsoft Office PowerPoint</Application>
  <PresentationFormat>On-screen Show (16:9)</PresentationFormat>
  <Paragraphs>73</Paragraphs>
  <Slides>13</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Constantia</vt:lpstr>
      <vt:lpstr>Calibri</vt:lpstr>
      <vt:lpstr>Arial</vt:lpstr>
      <vt:lpstr>Wingdings</vt:lpstr>
      <vt:lpstr>Georgia</vt:lpstr>
      <vt:lpstr>LEARN theme</vt:lpstr>
      <vt:lpstr>LEARN theme</vt:lpstr>
      <vt:lpstr>1_LEARN theme</vt:lpstr>
      <vt:lpstr>PowerPoint Presentation</vt:lpstr>
      <vt:lpstr>Ch-Ch-Ch-Ch-Changes</vt:lpstr>
      <vt:lpstr>Essential Question</vt:lpstr>
      <vt:lpstr>Lesson Objectives</vt:lpstr>
      <vt:lpstr>Telephone</vt:lpstr>
      <vt:lpstr>Hunting the Nightmare Bacteria</vt:lpstr>
      <vt:lpstr>S-I-T</vt:lpstr>
      <vt:lpstr>Photo Deconstruction</vt:lpstr>
      <vt:lpstr>Photo Deconstruction</vt:lpstr>
      <vt:lpstr>Evolution 101</vt:lpstr>
      <vt:lpstr>Word Cloud</vt:lpstr>
      <vt:lpstr>Evolutionary Timeline</vt:lpstr>
      <vt:lpstr>I Used to Think...But 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Ch-Ch-Ch-Ch-Changes</dc:title>
  <dc:creator>K20 Center</dc:creator>
  <cp:lastModifiedBy>Bowens, Brittany N.</cp:lastModifiedBy>
  <cp:revision>21</cp:revision>
  <dcterms:created xsi:type="dcterms:W3CDTF">2021-01-14T22:51:56Z</dcterms:created>
  <dcterms:modified xsi:type="dcterms:W3CDTF">2024-08-05T13:33:37Z</dcterms:modified>
</cp:coreProperties>
</file>