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5"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embeddedFontLst>
    <p:embeddedFont>
      <p:font typeface="Constantia" panose="02030602050306030303" pitchFamily="18"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Questrial" pitchFamily="2" charset="0"/>
      <p:regular r:id="rId40"/>
    </p:embeddedFont>
    <p:embeddedFont>
      <p:font typeface="Roboto" panose="020000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jKi+pUnoD0SGtvmgWu4ehEQ4Gl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1530E0-0033-4A75-8F53-38C6B9E3C7D2}">
  <a:tblStyle styleId="{771530E0-0033-4A75-8F53-38C6B9E3C7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ACBD1A8-ECA1-4D62-82D0-DB492A3203D9}"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B19B30-06A4-4D56-8905-EAD729CB5607}" styleName="Table_2">
    <a:wholeTbl>
      <a:tcTxStyle b="off" i="off">
        <a:font>
          <a:latin typeface="Constantia"/>
          <a:ea typeface="Constantia"/>
          <a:cs typeface="Constantia"/>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93"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pngegg.com/en/png-yqsfr"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ngegg.com/en/png-yqsf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medium.com/@soniaatre/evolution-of-mario-a-staple-for-classic-and-modern-graphics-7acec3a6b914"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youtube.com/watch?v=n9_nOA3Md_c"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d9908066f654727934df7bf4f506fc09"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n9_nOA3Md_c"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Activity 2</a:t>
            </a:r>
            <a:endParaRPr/>
          </a:p>
          <a:p>
            <a:pPr marL="0" lvl="0" indent="0" algn="l" rtl="0">
              <a:spcBef>
                <a:spcPts val="0"/>
              </a:spcBef>
              <a:spcAft>
                <a:spcPts val="0"/>
              </a:spcAft>
              <a:buClr>
                <a:schemeClr val="dk1"/>
              </a:buClr>
              <a:buFont typeface="Arial"/>
              <a:buNone/>
            </a:pPr>
            <a:r>
              <a:rPr lang="en-US"/>
              <a:t>For </a:t>
            </a:r>
            <a:r>
              <a:rPr lang="en-US" b="1"/>
              <a:t>Activity 2</a:t>
            </a:r>
            <a:r>
              <a:rPr lang="en-US"/>
              <a:t>, ask students to send their wave signals using discrete waves (i.e., pausing between waves). As in Activity 1, students should send different signals for blank boxes and filled boxes. After, ask them to compare the strengths and weakness of transmitting signals this way. Most groups will try to send blank boxes as silence/extended pauses between signals. They should consider whether they could tell whether “silence” was a blank box, a missed signal on the part of the Receiver, or a delay by the Transmitter. </a:t>
            </a:r>
            <a:r>
              <a:rPr lang="en-US" i="1"/>
              <a:t>[Go to Explain 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a:solidFill>
                  <a:schemeClr val="hlink"/>
                </a:solidFill>
                <a:hlinkClick r:id="rId3"/>
              </a:rPr>
              <a:t>https://www.pngegg.com/en/png-yqsfr</a:t>
            </a:r>
            <a:r>
              <a:rPr lang="en-US"/>
              <a:t> Listed as </a:t>
            </a:r>
            <a:r>
              <a:rPr lang="en-US" sz="1000">
                <a:solidFill>
                  <a:srgbClr val="555555"/>
                </a:solidFill>
                <a:highlight>
                  <a:srgbClr val="FFFFFF"/>
                </a:highlight>
                <a:latin typeface="Roboto"/>
                <a:ea typeface="Roboto"/>
                <a:cs typeface="Roboto"/>
                <a:sym typeface="Roboto"/>
              </a:rPr>
              <a:t>Non-commercial use, DMCA </a:t>
            </a:r>
            <a:endParaRPr sz="11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u="sng">
                <a:solidFill>
                  <a:schemeClr val="hlink"/>
                </a:solidFill>
                <a:hlinkClick r:id="rId3"/>
              </a:rPr>
              <a:t>https://www.pngegg.com/en/png-yqsfr</a:t>
            </a:r>
            <a:r>
              <a:rPr lang="en-US"/>
              <a:t> Listed as </a:t>
            </a:r>
            <a:r>
              <a:rPr lang="en-US" sz="1000">
                <a:solidFill>
                  <a:srgbClr val="555555"/>
                </a:solidFill>
                <a:highlight>
                  <a:srgbClr val="FFFFFF"/>
                </a:highlight>
                <a:latin typeface="Roboto"/>
                <a:ea typeface="Roboto"/>
                <a:cs typeface="Roboto"/>
                <a:sym typeface="Roboto"/>
              </a:rPr>
              <a:t>Non-commercial use, DMCA </a:t>
            </a:r>
            <a:endParaRPr sz="110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a:solidFill>
                  <a:schemeClr val="dk1"/>
                </a:solidFill>
              </a:rPr>
              <a:t>Discuss the basic properties of waves. Ts should have prior knowledge (MS-PS4-1) (Image </a:t>
            </a:r>
            <a:r>
              <a:rPr lang="en-US"/>
              <a:t>made by our GAs for BTS2)</a:t>
            </a:r>
            <a:endParaRPr sz="11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sz="1100">
                <a:solidFill>
                  <a:schemeClr val="dk1"/>
                </a:solidFill>
              </a:rPr>
              <a:t>Analog: amplitude</a:t>
            </a:r>
            <a:endParaRPr/>
          </a:p>
          <a:p>
            <a:pPr marL="0" marR="0" lvl="0" indent="0" algn="l" rtl="0">
              <a:spcBef>
                <a:spcPts val="0"/>
              </a:spcBef>
              <a:spcAft>
                <a:spcPts val="0"/>
              </a:spcAft>
              <a:buClr>
                <a:schemeClr val="dk1"/>
              </a:buClr>
              <a:buSzPts val="1100"/>
              <a:buFont typeface="Arial"/>
              <a:buNone/>
            </a:pPr>
            <a:r>
              <a:rPr lang="en-US" sz="1100">
                <a:solidFill>
                  <a:schemeClr val="dk1"/>
                </a:solidFill>
              </a:rPr>
              <a:t>Digital: frequency</a:t>
            </a:r>
            <a:endParaRPr sz="1100">
              <a:solidFill>
                <a:schemeClr val="dk1"/>
              </a:solidFill>
            </a:endParaRPr>
          </a:p>
          <a:p>
            <a:pPr marL="0" lvl="0" indent="0" algn="l" rtl="0">
              <a:spcBef>
                <a:spcPts val="0"/>
              </a:spcBef>
              <a:spcAft>
                <a:spcPts val="0"/>
              </a:spcAft>
              <a:buClr>
                <a:schemeClr val="dk1"/>
              </a:buClr>
              <a:buSzPts val="1100"/>
              <a:buFont typeface="Arial"/>
              <a:buNone/>
            </a:pPr>
            <a:r>
              <a:rPr lang="en-US"/>
              <a:t>(Image made by our GAs for BTS2)</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marR="0" lvl="0" indent="0" algn="l" rtl="0">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Atre, S. (2019, January 31). </a:t>
            </a:r>
            <a:r>
              <a:rPr lang="en-US" i="1"/>
              <a:t>Evolution of mario: A staple for Classic and modern graphics</a:t>
            </a:r>
            <a:r>
              <a:rPr lang="en-US"/>
              <a:t>. Medium. https://medium.com/@soniaatre/evolution-of-mario-a-staple-for-classic-and-modern-graphics-7acec3a6b914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0"/>
              </a:spcAft>
              <a:buClr>
                <a:schemeClr val="dk1"/>
              </a:buClr>
              <a:buSzPts val="1100"/>
              <a:buFont typeface="Arial"/>
              <a:buNone/>
            </a:pPr>
            <a:r>
              <a:rPr lang="en-US"/>
              <a:t>Atre, S. (2019, January 31). </a:t>
            </a:r>
            <a:r>
              <a:rPr lang="en-US" i="1"/>
              <a:t>Evolution of mario: A staple for Classic and modern graphics</a:t>
            </a:r>
            <a:r>
              <a:rPr lang="en-US"/>
              <a:t>. Medium. </a:t>
            </a:r>
            <a:r>
              <a:rPr lang="en-US" u="sng">
                <a:solidFill>
                  <a:schemeClr val="hlink"/>
                </a:solidFill>
                <a:hlinkClick r:id="rId3"/>
              </a:rPr>
              <a:t>https://medium.com/@soniaatre/evolution-of-mario-a-staple-for-classic-and-modern-graphics-7acec3a6b914</a:t>
            </a:r>
            <a:endParaRPr/>
          </a:p>
          <a:p>
            <a:pPr marL="355600" lvl="0" indent="-12700" algn="l" rtl="0">
              <a:lnSpc>
                <a:spcPct val="115000"/>
              </a:lnSpc>
              <a:spcBef>
                <a:spcPts val="1200"/>
              </a:spcBef>
              <a:spcAft>
                <a:spcPts val="1200"/>
              </a:spcAft>
              <a:buClr>
                <a:schemeClr val="dk1"/>
              </a:buClr>
              <a:buSzPts val="1100"/>
              <a:buFont typeface="Arial"/>
              <a:buNone/>
            </a:pPr>
            <a:r>
              <a:rPr lang="en-US"/>
              <a:t>YouTube. (n.d.). </a:t>
            </a:r>
            <a:r>
              <a:rPr lang="en-US" i="1"/>
              <a:t>Evolution of Super Mario Game and Movie, LEGO (1985 ~ 2023)</a:t>
            </a:r>
            <a:r>
              <a:rPr lang="en-US"/>
              <a:t>. YouTube. </a:t>
            </a:r>
            <a:r>
              <a:rPr lang="en-US" u="sng">
                <a:solidFill>
                  <a:schemeClr val="hlink"/>
                </a:solidFill>
                <a:hlinkClick r:id="rId4"/>
              </a:rPr>
              <a:t>https://www.youtube.com/watch?v=n9_nOA3Md_c</a:t>
            </a:r>
            <a:r>
              <a:rPr lang="en-US"/>
              <a:t>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US" sz="1200">
                <a:solidFill>
                  <a:srgbClr val="292929"/>
                </a:solidFill>
              </a:rPr>
              <a:t>K20 Center. (n.d.). Claim, evidence, reasoning (CER). Strategies. </a:t>
            </a:r>
            <a:r>
              <a:rPr lang="en-US"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https://learn.k20center.ou.edu/strategy/d9908066f654727934df7bf4f506fc09</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100"/>
              <a:buNone/>
            </a:pPr>
            <a:r>
              <a:rPr lang="en-US"/>
              <a:t>YouTube. (n.d.). </a:t>
            </a:r>
            <a:r>
              <a:rPr lang="en-US" i="1"/>
              <a:t>Evolution of Super Mario Game and Movie, LEGO (1985 ~ 2023)</a:t>
            </a:r>
            <a:r>
              <a:rPr lang="en-US"/>
              <a:t>. YouTube. </a:t>
            </a:r>
            <a:r>
              <a:rPr lang="en-US" u="sng">
                <a:solidFill>
                  <a:schemeClr val="hlink"/>
                </a:solidFill>
                <a:hlinkClick r:id="rId3"/>
              </a:rPr>
              <a:t>https://www.youtube.com/watch?v=n9_nOA3Md_c</a:t>
            </a:r>
            <a:r>
              <a:rPr lang="en-U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r>
              <a:rPr lang="en-US"/>
              <a:t>Public domain. https://commons.wikimedia.org/wiki/File:Standing_wave_2.gif</a:t>
            </a: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10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3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49"/>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4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9"/>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4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50"/>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rm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50"/>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50"/>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5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5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5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5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55"/>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 name="Google Shape;66;p5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7" name="Google Shape;67;p5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Font typeface="Constantia"/>
              <a:buChar char="○"/>
              <a:defRPr/>
            </a:lvl8pPr>
            <a:lvl9pPr marL="4114800" lvl="8" indent="-317500" algn="l">
              <a:spcBef>
                <a:spcPts val="0"/>
              </a:spcBef>
              <a:spcAft>
                <a:spcPts val="0"/>
              </a:spcAft>
              <a:buSzPts val="1400"/>
              <a:buFont typeface="Constantia"/>
              <a:buChar char="■"/>
              <a:defRPr/>
            </a:lvl9pPr>
          </a:lstStyle>
          <a:p>
            <a:endParaRPr/>
          </a:p>
        </p:txBody>
      </p:sp>
      <p:sp>
        <p:nvSpPr>
          <p:cNvPr id="68" name="Google Shape;68;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2"/>
        <p:cNvGrpSpPr/>
        <p:nvPr/>
      </p:nvGrpSpPr>
      <p:grpSpPr>
        <a:xfrm>
          <a:off x="0" y="0"/>
          <a:ext cx="0" cy="0"/>
          <a:chOff x="0" y="0"/>
          <a:chExt cx="0" cy="0"/>
        </a:xfrm>
      </p:grpSpPr>
      <p:sp>
        <p:nvSpPr>
          <p:cNvPr id="73" name="Google Shape;73;p40"/>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0"/>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75" name="Google Shape;75;p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79" name="Google Shape;79;p4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4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4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4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
        <p:cNvGrpSpPr/>
        <p:nvPr/>
      </p:nvGrpSpPr>
      <p:grpSpPr>
        <a:xfrm>
          <a:off x="0" y="0"/>
          <a:ext cx="0" cy="0"/>
          <a:chOff x="0" y="0"/>
          <a:chExt cx="0" cy="0"/>
        </a:xfrm>
      </p:grpSpPr>
      <p:pic>
        <p:nvPicPr>
          <p:cNvPr id="15" name="Google Shape;15;p4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4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9" name="Google Shape;19;p4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4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4" name="Google Shape;24;p4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5" name="Google Shape;25;p4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6" name="Google Shape;26;p4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7" name="Google Shape;27;p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47"/>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4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3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3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5"/>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8" name="Google Shape;38;p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4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9"/>
        <p:cNvGrpSpPr/>
        <p:nvPr/>
      </p:nvGrpSpPr>
      <p:grpSpPr>
        <a:xfrm>
          <a:off x="0" y="0"/>
          <a:ext cx="0" cy="0"/>
          <a:chOff x="0" y="0"/>
          <a:chExt cx="0" cy="0"/>
        </a:xfrm>
      </p:grpSpPr>
      <p:sp>
        <p:nvSpPr>
          <p:cNvPr id="70" name="Google Shape;70;p3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3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safeshare.tv/playlists/305085#305085" TargetMode="External"/><Relationship Id="rId4" Type="http://schemas.openxmlformats.org/officeDocument/2006/relationships/image" Target="../media/image13.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safeshare.tv/playlists/305085#30508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body" idx="4294967295"/>
          </p:nvPr>
        </p:nvSpPr>
        <p:spPr>
          <a:xfrm>
            <a:off x="2841171" y="1469700"/>
            <a:ext cx="5854022" cy="2503286"/>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This time when you make waves, stop between each of them.</a:t>
            </a:r>
            <a:endParaRPr dirty="0"/>
          </a:p>
          <a:p>
            <a:pPr marL="0" lvl="0" indent="0" algn="l" rtl="0">
              <a:spcBef>
                <a:spcPts val="480"/>
              </a:spcBef>
              <a:spcAft>
                <a:spcPts val="0"/>
              </a:spcAft>
              <a:buSzPts val="2400"/>
              <a:buNone/>
            </a:pPr>
            <a:endParaRPr dirty="0"/>
          </a:p>
          <a:p>
            <a:pPr marL="231775" lvl="0" indent="-231775" algn="l" rtl="0">
              <a:spcBef>
                <a:spcPts val="480"/>
              </a:spcBef>
              <a:spcAft>
                <a:spcPts val="0"/>
              </a:spcAft>
              <a:buSzPts val="2400"/>
              <a:buChar char="•"/>
            </a:pPr>
            <a:r>
              <a:rPr lang="en-US" dirty="0"/>
              <a:t>With these waves, figure out how to get your secret signal from the </a:t>
            </a:r>
            <a:r>
              <a:rPr lang="en-US" b="1" dirty="0">
                <a:highlight>
                  <a:srgbClr val="DE7E6B"/>
                </a:highlight>
              </a:rPr>
              <a:t>Transmitter</a:t>
            </a:r>
            <a:r>
              <a:rPr lang="en-US" dirty="0"/>
              <a:t> to the </a:t>
            </a:r>
            <a:r>
              <a:rPr lang="en-US" b="1" dirty="0">
                <a:highlight>
                  <a:srgbClr val="F1C232"/>
                </a:highlight>
              </a:rPr>
              <a:t>Receiver</a:t>
            </a:r>
            <a:r>
              <a:rPr lang="en-US" dirty="0"/>
              <a:t>.</a:t>
            </a:r>
            <a:endParaRPr dirty="0"/>
          </a:p>
        </p:txBody>
      </p:sp>
      <p:sp>
        <p:nvSpPr>
          <p:cNvPr id="156" name="Google Shape;156;p1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 Activity 2</a:t>
            </a:r>
            <a:endParaRPr dirty="0"/>
          </a:p>
        </p:txBody>
      </p:sp>
      <p:grpSp>
        <p:nvGrpSpPr>
          <p:cNvPr id="157" name="Google Shape;157;p12"/>
          <p:cNvGrpSpPr/>
          <p:nvPr/>
        </p:nvGrpSpPr>
        <p:grpSpPr>
          <a:xfrm>
            <a:off x="899527" y="1469708"/>
            <a:ext cx="1559513" cy="3020104"/>
            <a:chOff x="1493002" y="1304433"/>
            <a:chExt cx="1559513" cy="3020104"/>
          </a:xfrm>
        </p:grpSpPr>
        <p:sp>
          <p:nvSpPr>
            <p:cNvPr id="158" name="Google Shape;158;p12"/>
            <p:cNvSpPr/>
            <p:nvPr/>
          </p:nvSpPr>
          <p:spPr>
            <a:xfrm>
              <a:off x="2066883" y="2033167"/>
              <a:ext cx="422100" cy="694800"/>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a:p>
          </p:txBody>
        </p:sp>
        <p:sp>
          <p:nvSpPr>
            <p:cNvPr id="159" name="Google Shape;159;p12"/>
            <p:cNvSpPr/>
            <p:nvPr/>
          </p:nvSpPr>
          <p:spPr>
            <a:xfrm>
              <a:off x="1493002" y="3986137"/>
              <a:ext cx="1547700" cy="338400"/>
            </a:xfrm>
            <a:prstGeom prst="wedgeEllipseCallout">
              <a:avLst>
                <a:gd name="adj1" fmla="val -32360"/>
                <a:gd name="adj2" fmla="val 89729"/>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1" i="0" u="none" strike="noStrike" cap="none">
                  <a:solidFill>
                    <a:schemeClr val="dk1"/>
                  </a:solidFill>
                  <a:latin typeface="Calibri"/>
                  <a:ea typeface="Calibri"/>
                  <a:cs typeface="Calibri"/>
                  <a:sym typeface="Calibri"/>
                </a:rPr>
                <a:t>Translate</a:t>
              </a:r>
              <a:endParaRPr>
                <a:solidFill>
                  <a:schemeClr val="dk1"/>
                </a:solidFill>
                <a:latin typeface="Calibri"/>
                <a:ea typeface="Calibri"/>
                <a:cs typeface="Calibri"/>
                <a:sym typeface="Calibri"/>
              </a:endParaRPr>
            </a:p>
          </p:txBody>
        </p:sp>
        <p:sp>
          <p:nvSpPr>
            <p:cNvPr id="160" name="Google Shape;160;p12"/>
            <p:cNvSpPr/>
            <p:nvPr/>
          </p:nvSpPr>
          <p:spPr>
            <a:xfrm>
              <a:off x="1504713" y="1304433"/>
              <a:ext cx="1547802" cy="767394"/>
            </a:xfrm>
            <a:prstGeom prst="irregularSeal1">
              <a:avLst/>
            </a:prstGeom>
            <a:solidFill>
              <a:srgbClr val="DD7E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US" sz="1200" b="1" i="0" u="none" strike="noStrike" cap="none">
                  <a:solidFill>
                    <a:schemeClr val="dk1"/>
                  </a:solidFill>
                  <a:latin typeface="Calibri"/>
                  <a:ea typeface="Calibri"/>
                  <a:cs typeface="Calibri"/>
                  <a:sym typeface="Calibri"/>
                </a:rPr>
                <a:t>Transmit</a:t>
              </a:r>
              <a:endParaRPr>
                <a:solidFill>
                  <a:schemeClr val="dk1"/>
                </a:solidFill>
                <a:latin typeface="Calibri"/>
                <a:ea typeface="Calibri"/>
                <a:cs typeface="Calibri"/>
                <a:sym typeface="Calibri"/>
              </a:endParaRPr>
            </a:p>
          </p:txBody>
        </p:sp>
        <p:sp>
          <p:nvSpPr>
            <p:cNvPr id="161" name="Google Shape;161;p12"/>
            <p:cNvSpPr/>
            <p:nvPr/>
          </p:nvSpPr>
          <p:spPr>
            <a:xfrm>
              <a:off x="1538843" y="2750927"/>
              <a:ext cx="1468474" cy="494514"/>
            </a:xfrm>
            <a:prstGeom prst="flowChartPreparation">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300"/>
                <a:buFont typeface="Arial"/>
                <a:buNone/>
              </a:pPr>
              <a:r>
                <a:rPr lang="en-US" sz="1300" b="1" i="0" u="none" strike="noStrike" cap="none">
                  <a:solidFill>
                    <a:schemeClr val="dk1"/>
                  </a:solidFill>
                  <a:latin typeface="Calibri"/>
                  <a:ea typeface="Calibri"/>
                  <a:cs typeface="Calibri"/>
                  <a:sym typeface="Calibri"/>
                </a:rPr>
                <a:t>Receive</a:t>
              </a:r>
              <a:endParaRPr>
                <a:solidFill>
                  <a:schemeClr val="dk1"/>
                </a:solidFill>
                <a:latin typeface="Calibri"/>
                <a:ea typeface="Calibri"/>
                <a:cs typeface="Calibri"/>
                <a:sym typeface="Calibri"/>
              </a:endParaRPr>
            </a:p>
          </p:txBody>
        </p:sp>
        <p:sp>
          <p:nvSpPr>
            <p:cNvPr id="162" name="Google Shape;162;p12"/>
            <p:cNvSpPr/>
            <p:nvPr/>
          </p:nvSpPr>
          <p:spPr>
            <a:xfrm>
              <a:off x="2067568" y="3268377"/>
              <a:ext cx="422100" cy="694800"/>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a:t>
            </a:r>
            <a:endParaRPr dirty="0"/>
          </a:p>
        </p:txBody>
      </p:sp>
      <p:sp>
        <p:nvSpPr>
          <p:cNvPr id="168" name="Google Shape;168;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dirty="0"/>
              <a:t>What were some strengths of sending signals this way?</a:t>
            </a:r>
            <a:endParaRPr dirty="0"/>
          </a:p>
          <a:p>
            <a:pPr marL="205730" lvl="0" indent="-205730" algn="l" rtl="0">
              <a:spcBef>
                <a:spcPts val="520"/>
              </a:spcBef>
              <a:spcAft>
                <a:spcPts val="0"/>
              </a:spcAft>
              <a:buClr>
                <a:schemeClr val="accent4"/>
              </a:buClr>
              <a:buSzPts val="2600"/>
              <a:buFont typeface="Arial"/>
              <a:buChar char="•"/>
            </a:pPr>
            <a:r>
              <a:rPr lang="en-US" dirty="0"/>
              <a:t>What were some weaknesses?</a:t>
            </a:r>
            <a:endParaRPr dirty="0"/>
          </a:p>
          <a:p>
            <a:pPr marL="205730" lvl="0" indent="-40630" algn="l" rtl="0">
              <a:spcBef>
                <a:spcPts val="520"/>
              </a:spcBef>
              <a:spcAft>
                <a:spcPts val="0"/>
              </a:spcAft>
              <a:buClr>
                <a:schemeClr val="accent4"/>
              </a:buClr>
              <a:buSzPts val="2600"/>
              <a:buFont typeface="Arial"/>
              <a:buNone/>
            </a:pPr>
            <a:endParaRPr dirty="0"/>
          </a:p>
          <a:p>
            <a:pPr marL="205730" lvl="0" indent="-205730" algn="l" rtl="0">
              <a:spcBef>
                <a:spcPts val="520"/>
              </a:spcBef>
              <a:spcAft>
                <a:spcPts val="0"/>
              </a:spcAft>
              <a:buClr>
                <a:schemeClr val="accent4"/>
              </a:buClr>
              <a:buSzPts val="2600"/>
              <a:buFont typeface="Arial"/>
              <a:buChar char="•"/>
            </a:pPr>
            <a:r>
              <a:rPr lang="en-US" dirty="0"/>
              <a:t>How could you tell if “silence” was a blank box, a signal your receiver missed, or your transmitter taking too long to send a signal?</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a:t>
            </a:r>
            <a:endParaRPr dirty="0"/>
          </a:p>
        </p:txBody>
      </p:sp>
      <p:sp>
        <p:nvSpPr>
          <p:cNvPr id="174" name="Google Shape;174;p15"/>
          <p:cNvSpPr txBox="1">
            <a:spLocks noGrp="1"/>
          </p:cNvSpPr>
          <p:nvPr>
            <p:ph type="body" idx="4294967295"/>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600"/>
              <a:buNone/>
            </a:pPr>
            <a:r>
              <a:rPr lang="en-US" i="1" dirty="0"/>
              <a:t>Think about the signals from Activity 1 and Activity 2.</a:t>
            </a:r>
            <a:r>
              <a:rPr lang="en-US" dirty="0"/>
              <a:t> </a:t>
            </a:r>
            <a:endParaRPr dirty="0"/>
          </a:p>
          <a:p>
            <a:pPr marL="0" lvl="0" indent="0" algn="l" rtl="0">
              <a:spcBef>
                <a:spcPts val="520"/>
              </a:spcBef>
              <a:spcAft>
                <a:spcPts val="0"/>
              </a:spcAft>
              <a:buSzPts val="2600"/>
              <a:buNone/>
            </a:pPr>
            <a:endParaRPr dirty="0"/>
          </a:p>
          <a:p>
            <a:pPr marL="0" lvl="0" indent="0" algn="l" rtl="0">
              <a:spcBef>
                <a:spcPts val="520"/>
              </a:spcBef>
              <a:spcAft>
                <a:spcPts val="0"/>
              </a:spcAft>
              <a:buNone/>
            </a:pPr>
            <a:r>
              <a:rPr lang="en-US" dirty="0"/>
              <a:t>What were some strengths and weaknesses compared to each other?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Anatomy of a Wave</a:t>
            </a:r>
            <a:endParaRPr dirty="0"/>
          </a:p>
        </p:txBody>
      </p:sp>
      <p:sp>
        <p:nvSpPr>
          <p:cNvPr id="180" name="Google Shape;180;p16"/>
          <p:cNvSpPr txBox="1">
            <a:spLocks noGrp="1"/>
          </p:cNvSpPr>
          <p:nvPr>
            <p:ph type="body" idx="4294967295"/>
          </p:nvPr>
        </p:nvSpPr>
        <p:spPr>
          <a:xfrm>
            <a:off x="4248150" y="1819276"/>
            <a:ext cx="4438500" cy="1767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dirty="0"/>
              <a:t>Activity 1: </a:t>
            </a:r>
            <a:endParaRPr dirty="0"/>
          </a:p>
          <a:p>
            <a:pPr marL="231775" lvl="0" indent="-231775" algn="l" rtl="0">
              <a:spcBef>
                <a:spcPts val="480"/>
              </a:spcBef>
              <a:spcAft>
                <a:spcPts val="0"/>
              </a:spcAft>
              <a:buSzPts val="2400"/>
              <a:buChar char="•"/>
            </a:pPr>
            <a:r>
              <a:rPr lang="en-US" b="1" dirty="0">
                <a:solidFill>
                  <a:srgbClr val="3974AD"/>
                </a:solidFill>
              </a:rPr>
              <a:t>Analog signals</a:t>
            </a:r>
            <a:r>
              <a:rPr lang="en-US" dirty="0"/>
              <a:t>: sent using a different amplitude for each unique piece of information</a:t>
            </a:r>
            <a:endParaRPr dirty="0"/>
          </a:p>
          <a:p>
            <a:pPr marL="0" lvl="0" indent="0" algn="l" rtl="0">
              <a:spcBef>
                <a:spcPts val="480"/>
              </a:spcBef>
              <a:spcAft>
                <a:spcPts val="0"/>
              </a:spcAft>
              <a:buSzPts val="2400"/>
              <a:buNone/>
            </a:pPr>
            <a:endParaRPr dirty="0"/>
          </a:p>
          <a:p>
            <a:pPr marL="0" lvl="0" indent="0" algn="l" rtl="0">
              <a:spcBef>
                <a:spcPts val="480"/>
              </a:spcBef>
              <a:spcAft>
                <a:spcPts val="0"/>
              </a:spcAft>
              <a:buSzPts val="2400"/>
              <a:buNone/>
            </a:pPr>
            <a:endParaRPr dirty="0"/>
          </a:p>
          <a:p>
            <a:pPr marL="231775" lvl="0" indent="-79375" algn="l" rtl="0">
              <a:spcBef>
                <a:spcPts val="480"/>
              </a:spcBef>
              <a:spcAft>
                <a:spcPts val="0"/>
              </a:spcAft>
              <a:buSzPts val="2400"/>
              <a:buNone/>
            </a:pPr>
            <a:endParaRPr dirty="0"/>
          </a:p>
        </p:txBody>
      </p:sp>
      <p:pic>
        <p:nvPicPr>
          <p:cNvPr id="181" name="Google Shape;181;p16"/>
          <p:cNvPicPr preferRelativeResize="0"/>
          <p:nvPr/>
        </p:nvPicPr>
        <p:blipFill rotWithShape="1">
          <a:blip r:embed="rId3">
            <a:alphaModFix/>
          </a:blip>
          <a:srcRect b="56530"/>
          <a:stretch/>
        </p:blipFill>
        <p:spPr>
          <a:xfrm>
            <a:off x="533401" y="2256830"/>
            <a:ext cx="3343500" cy="11435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457201" y="370656"/>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Anatomy of a Wave</a:t>
            </a:r>
            <a:endParaRPr dirty="0"/>
          </a:p>
        </p:txBody>
      </p:sp>
      <p:sp>
        <p:nvSpPr>
          <p:cNvPr id="187" name="Google Shape;187;p17"/>
          <p:cNvSpPr txBox="1">
            <a:spLocks noGrp="1"/>
          </p:cNvSpPr>
          <p:nvPr>
            <p:ph type="body" idx="4294967295"/>
          </p:nvPr>
        </p:nvSpPr>
        <p:spPr>
          <a:xfrm>
            <a:off x="4248150" y="981041"/>
            <a:ext cx="4438649" cy="176741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400"/>
              <a:buNone/>
            </a:pPr>
            <a:r>
              <a:rPr lang="en-US" b="1" dirty="0"/>
              <a:t>Activity 1: </a:t>
            </a:r>
            <a:endParaRPr dirty="0"/>
          </a:p>
          <a:p>
            <a:pPr marL="231775" lvl="0" indent="-231775" algn="l" rtl="0">
              <a:spcBef>
                <a:spcPts val="480"/>
              </a:spcBef>
              <a:spcAft>
                <a:spcPts val="0"/>
              </a:spcAft>
              <a:buSzPts val="2400"/>
              <a:buChar char="•"/>
            </a:pPr>
            <a:r>
              <a:rPr lang="en-US" b="1" dirty="0">
                <a:solidFill>
                  <a:srgbClr val="3974AD"/>
                </a:solidFill>
              </a:rPr>
              <a:t>Analog signals</a:t>
            </a:r>
            <a:r>
              <a:rPr lang="en-US" dirty="0"/>
              <a:t>: sent using a different amplitude for each unique piece of information</a:t>
            </a:r>
            <a:endParaRPr dirty="0"/>
          </a:p>
        </p:txBody>
      </p:sp>
      <p:pic>
        <p:nvPicPr>
          <p:cNvPr id="188" name="Google Shape;188;p17"/>
          <p:cNvPicPr preferRelativeResize="0"/>
          <p:nvPr/>
        </p:nvPicPr>
        <p:blipFill rotWithShape="1">
          <a:blip r:embed="rId3">
            <a:alphaModFix/>
          </a:blip>
          <a:srcRect b="56530"/>
          <a:stretch/>
        </p:blipFill>
        <p:spPr>
          <a:xfrm>
            <a:off x="533401" y="1723430"/>
            <a:ext cx="3343500" cy="1143595"/>
          </a:xfrm>
          <a:prstGeom prst="rect">
            <a:avLst/>
          </a:prstGeom>
          <a:noFill/>
          <a:ln>
            <a:noFill/>
          </a:ln>
        </p:spPr>
      </p:pic>
      <p:sp>
        <p:nvSpPr>
          <p:cNvPr id="189" name="Google Shape;189;p17"/>
          <p:cNvSpPr txBox="1"/>
          <p:nvPr/>
        </p:nvSpPr>
        <p:spPr>
          <a:xfrm>
            <a:off x="4248149" y="2691725"/>
            <a:ext cx="4438649" cy="1767417"/>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00000"/>
              </a:lnSpc>
              <a:spcBef>
                <a:spcPts val="0"/>
              </a:spcBef>
              <a:spcAft>
                <a:spcPts val="0"/>
              </a:spcAft>
              <a:buClr>
                <a:schemeClr val="accent4"/>
              </a:buClr>
              <a:buSzPts val="2400"/>
              <a:buFont typeface="Arial"/>
              <a:buNone/>
            </a:pPr>
            <a:r>
              <a:rPr lang="en-US" sz="2800" b="1" i="0" u="none" strike="noStrike" cap="none" dirty="0">
                <a:solidFill>
                  <a:schemeClr val="dk1"/>
                </a:solidFill>
                <a:latin typeface="Calibri"/>
                <a:ea typeface="Calibri"/>
                <a:cs typeface="Calibri"/>
                <a:sym typeface="Calibri"/>
              </a:rPr>
              <a:t>Activity 2:</a:t>
            </a:r>
            <a:r>
              <a:rPr lang="en-US" sz="2400" b="1"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480"/>
              </a:spcBef>
              <a:spcAft>
                <a:spcPts val="0"/>
              </a:spcAft>
              <a:buClr>
                <a:schemeClr val="accent4"/>
              </a:buClr>
              <a:buSzPts val="2400"/>
              <a:buFont typeface="Arial"/>
              <a:buChar char="•"/>
            </a:pPr>
            <a:r>
              <a:rPr lang="en-US" sz="2800" b="1" i="0" u="none" strike="noStrike" cap="none" dirty="0">
                <a:solidFill>
                  <a:srgbClr val="A68C1A"/>
                </a:solidFill>
                <a:latin typeface="Calibri"/>
                <a:ea typeface="Calibri"/>
                <a:cs typeface="Calibri"/>
                <a:sym typeface="Calibri"/>
              </a:rPr>
              <a:t>Digital signals</a:t>
            </a:r>
            <a:r>
              <a:rPr lang="en-US" sz="2800" b="0" i="0" u="none" strike="noStrike" cap="none" dirty="0">
                <a:solidFill>
                  <a:schemeClr val="dk1"/>
                </a:solidFill>
                <a:latin typeface="Calibri"/>
                <a:ea typeface="Calibri"/>
                <a:cs typeface="Calibri"/>
                <a:sym typeface="Calibri"/>
              </a:rPr>
              <a:t>: binary (0s and 1s), sent using a different frequency for each value </a:t>
            </a:r>
            <a:endParaRPr sz="2800" dirty="0"/>
          </a:p>
        </p:txBody>
      </p:sp>
      <p:pic>
        <p:nvPicPr>
          <p:cNvPr id="190" name="Google Shape;190;p17"/>
          <p:cNvPicPr preferRelativeResize="0"/>
          <p:nvPr/>
        </p:nvPicPr>
        <p:blipFill rotWithShape="1">
          <a:blip r:embed="rId4">
            <a:alphaModFix/>
          </a:blip>
          <a:srcRect t="55381"/>
          <a:stretch/>
        </p:blipFill>
        <p:spPr>
          <a:xfrm>
            <a:off x="533401" y="3000374"/>
            <a:ext cx="3343500" cy="13321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8"/>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Anatomy of a Wave</a:t>
            </a:r>
            <a:endParaRPr dirty="0"/>
          </a:p>
        </p:txBody>
      </p:sp>
      <p:sp>
        <p:nvSpPr>
          <p:cNvPr id="196" name="Google Shape;196;p18"/>
          <p:cNvSpPr txBox="1">
            <a:spLocks noGrp="1"/>
          </p:cNvSpPr>
          <p:nvPr>
            <p:ph type="body" idx="4294967295"/>
          </p:nvPr>
        </p:nvSpPr>
        <p:spPr>
          <a:xfrm>
            <a:off x="4397022" y="692084"/>
            <a:ext cx="4639800" cy="3815100"/>
          </a:xfrm>
          <a:prstGeom prst="rect">
            <a:avLst/>
          </a:prstGeom>
          <a:noFill/>
          <a:ln>
            <a:noFill/>
          </a:ln>
        </p:spPr>
        <p:txBody>
          <a:bodyPr spcFirstLastPara="1" wrap="square" lIns="91425" tIns="45700" rIns="91425" bIns="45700" anchor="ctr" anchorCtr="0">
            <a:normAutofit/>
          </a:bodyPr>
          <a:lstStyle/>
          <a:p>
            <a:pPr marL="231775" lvl="0" indent="-231775" algn="l" rtl="0">
              <a:lnSpc>
                <a:spcPct val="90000"/>
              </a:lnSpc>
              <a:spcBef>
                <a:spcPts val="0"/>
              </a:spcBef>
              <a:spcAft>
                <a:spcPts val="0"/>
              </a:spcAft>
              <a:buSzPts val="2400"/>
              <a:buChar char="•"/>
            </a:pPr>
            <a:r>
              <a:rPr lang="en-US" b="1" dirty="0"/>
              <a:t>Amplitude</a:t>
            </a:r>
            <a:r>
              <a:rPr lang="en-US" dirty="0"/>
              <a:t> - the height of a wave from the middle (equilibrium point) to a peak</a:t>
            </a:r>
            <a:endParaRPr dirty="0"/>
          </a:p>
          <a:p>
            <a:pPr marL="231775" lvl="0" indent="-231775" algn="l" rtl="0">
              <a:lnSpc>
                <a:spcPct val="90000"/>
              </a:lnSpc>
              <a:spcBef>
                <a:spcPts val="480"/>
              </a:spcBef>
              <a:spcAft>
                <a:spcPts val="0"/>
              </a:spcAft>
              <a:buSzPts val="2400"/>
              <a:buChar char="•"/>
            </a:pPr>
            <a:r>
              <a:rPr lang="en-US" b="1" dirty="0"/>
              <a:t>Wavelength</a:t>
            </a:r>
            <a:r>
              <a:rPr lang="en-US" dirty="0"/>
              <a:t> - the distance between two consecutive peaks</a:t>
            </a:r>
            <a:endParaRPr dirty="0"/>
          </a:p>
          <a:p>
            <a:pPr marL="231775" lvl="0" indent="-231775" algn="l" rtl="0">
              <a:lnSpc>
                <a:spcPct val="90000"/>
              </a:lnSpc>
              <a:spcBef>
                <a:spcPts val="480"/>
              </a:spcBef>
              <a:spcAft>
                <a:spcPts val="0"/>
              </a:spcAft>
              <a:buSzPts val="2400"/>
              <a:buChar char="•"/>
            </a:pPr>
            <a:r>
              <a:rPr lang="en-US" b="1" dirty="0"/>
              <a:t>Frequency</a:t>
            </a:r>
            <a:r>
              <a:rPr lang="en-US" dirty="0"/>
              <a:t> - the number of complete waves passing a point each second</a:t>
            </a:r>
            <a:endParaRPr dirty="0"/>
          </a:p>
        </p:txBody>
      </p:sp>
      <p:pic>
        <p:nvPicPr>
          <p:cNvPr id="197" name="Google Shape;197;p18"/>
          <p:cNvPicPr preferRelativeResize="0"/>
          <p:nvPr/>
        </p:nvPicPr>
        <p:blipFill>
          <a:blip r:embed="rId3">
            <a:alphaModFix/>
          </a:blip>
          <a:stretch>
            <a:fillRect/>
          </a:stretch>
        </p:blipFill>
        <p:spPr>
          <a:xfrm>
            <a:off x="996275" y="1929448"/>
            <a:ext cx="3202026" cy="1446075"/>
          </a:xfrm>
          <a:prstGeom prst="rect">
            <a:avLst/>
          </a:prstGeom>
          <a:noFill/>
          <a:ln>
            <a:noFill/>
          </a:ln>
        </p:spPr>
      </p:pic>
      <p:pic>
        <p:nvPicPr>
          <p:cNvPr id="198" name="Google Shape;198;p18"/>
          <p:cNvPicPr preferRelativeResize="0"/>
          <p:nvPr/>
        </p:nvPicPr>
        <p:blipFill>
          <a:blip r:embed="rId4">
            <a:alphaModFix/>
          </a:blip>
          <a:stretch>
            <a:fillRect/>
          </a:stretch>
        </p:blipFill>
        <p:spPr>
          <a:xfrm>
            <a:off x="268250" y="2606325"/>
            <a:ext cx="4271775" cy="91800"/>
          </a:xfrm>
          <a:prstGeom prst="rect">
            <a:avLst/>
          </a:prstGeom>
          <a:noFill/>
          <a:ln>
            <a:noFill/>
          </a:ln>
        </p:spPr>
      </p:pic>
      <p:pic>
        <p:nvPicPr>
          <p:cNvPr id="199" name="Google Shape;199;p18"/>
          <p:cNvPicPr preferRelativeResize="0"/>
          <p:nvPr/>
        </p:nvPicPr>
        <p:blipFill>
          <a:blip r:embed="rId5">
            <a:alphaModFix/>
          </a:blip>
          <a:stretch>
            <a:fillRect/>
          </a:stretch>
        </p:blipFill>
        <p:spPr>
          <a:xfrm rot="10800000">
            <a:off x="996275" y="1834112"/>
            <a:ext cx="82875" cy="1636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9"/>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Anatomy of a Wave</a:t>
            </a:r>
            <a:endParaRPr/>
          </a:p>
        </p:txBody>
      </p:sp>
      <p:sp>
        <p:nvSpPr>
          <p:cNvPr id="205" name="Google Shape;205;p19"/>
          <p:cNvSpPr txBox="1">
            <a:spLocks noGrp="1"/>
          </p:cNvSpPr>
          <p:nvPr>
            <p:ph type="body" idx="4294967295"/>
          </p:nvPr>
        </p:nvSpPr>
        <p:spPr>
          <a:xfrm>
            <a:off x="4397022" y="626534"/>
            <a:ext cx="4639734" cy="3815180"/>
          </a:xfrm>
          <a:prstGeom prst="rect">
            <a:avLst/>
          </a:prstGeom>
          <a:noFill/>
          <a:ln>
            <a:noFill/>
          </a:ln>
        </p:spPr>
        <p:txBody>
          <a:bodyPr spcFirstLastPara="1" wrap="square" lIns="91425" tIns="45700" rIns="91425" bIns="45700" anchor="ctr" anchorCtr="0">
            <a:normAutofit/>
          </a:bodyPr>
          <a:lstStyle/>
          <a:p>
            <a:pPr marL="231775" lvl="0" indent="-231775" algn="l" rtl="0">
              <a:spcBef>
                <a:spcPts val="0"/>
              </a:spcBef>
              <a:spcAft>
                <a:spcPts val="0"/>
              </a:spcAft>
              <a:buSzPts val="2400"/>
              <a:buChar char="•"/>
            </a:pPr>
            <a:r>
              <a:rPr lang="en-US" dirty="0"/>
              <a:t>What wave feature is the most relevant to sending analog signals?</a:t>
            </a:r>
            <a:endParaRPr dirty="0"/>
          </a:p>
          <a:p>
            <a:pPr marL="0" lvl="0" indent="0" algn="l" rtl="0">
              <a:spcBef>
                <a:spcPts val="480"/>
              </a:spcBef>
              <a:spcAft>
                <a:spcPts val="0"/>
              </a:spcAft>
              <a:buSzPts val="2400"/>
              <a:buNone/>
            </a:pPr>
            <a:endParaRPr dirty="0"/>
          </a:p>
          <a:p>
            <a:pPr marL="231775" lvl="0" indent="-231775" algn="l" rtl="0">
              <a:spcBef>
                <a:spcPts val="480"/>
              </a:spcBef>
              <a:spcAft>
                <a:spcPts val="0"/>
              </a:spcAft>
              <a:buSzPts val="2400"/>
              <a:buChar char="•"/>
            </a:pPr>
            <a:r>
              <a:rPr lang="en-US" dirty="0"/>
              <a:t>What wave feature is the most relevant for sending digital signals? </a:t>
            </a:r>
            <a:endParaRPr dirty="0"/>
          </a:p>
        </p:txBody>
      </p:sp>
      <p:pic>
        <p:nvPicPr>
          <p:cNvPr id="206" name="Google Shape;206;p19"/>
          <p:cNvPicPr preferRelativeResize="0"/>
          <p:nvPr/>
        </p:nvPicPr>
        <p:blipFill rotWithShape="1">
          <a:blip r:embed="rId3">
            <a:alphaModFix/>
          </a:blip>
          <a:srcRect b="11119"/>
          <a:stretch/>
        </p:blipFill>
        <p:spPr>
          <a:xfrm>
            <a:off x="352425" y="2084700"/>
            <a:ext cx="4091249" cy="1313400"/>
          </a:xfrm>
          <a:prstGeom prst="rect">
            <a:avLst/>
          </a:prstGeom>
          <a:noFill/>
          <a:ln>
            <a:noFill/>
          </a:ln>
        </p:spPr>
      </p:pic>
      <p:sp>
        <p:nvSpPr>
          <p:cNvPr id="207" name="Google Shape;207;p19"/>
          <p:cNvSpPr txBox="1"/>
          <p:nvPr/>
        </p:nvSpPr>
        <p:spPr>
          <a:xfrm>
            <a:off x="702775" y="3398100"/>
            <a:ext cx="2023500" cy="16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chemeClr val="accent2"/>
                </a:solidFill>
                <a:latin typeface="Calibri"/>
                <a:ea typeface="Calibri"/>
                <a:cs typeface="Calibri"/>
                <a:sym typeface="Calibri"/>
              </a:rPr>
              <a:t>Frequency</a:t>
            </a:r>
            <a:r>
              <a:rPr lang="en-US">
                <a:solidFill>
                  <a:schemeClr val="accent2"/>
                </a:solidFill>
                <a:latin typeface="Calibri"/>
                <a:ea typeface="Calibri"/>
                <a:cs typeface="Calibri"/>
                <a:sym typeface="Calibri"/>
              </a:rPr>
              <a:t> 🕐</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Sending Digital Signals</a:t>
            </a:r>
            <a:endParaRPr dirty="0"/>
          </a:p>
        </p:txBody>
      </p:sp>
      <p:sp>
        <p:nvSpPr>
          <p:cNvPr id="213" name="Google Shape;213;p20"/>
          <p:cNvSpPr txBox="1">
            <a:spLocks noGrp="1"/>
          </p:cNvSpPr>
          <p:nvPr>
            <p:ph type="body" idx="1"/>
          </p:nvPr>
        </p:nvSpPr>
        <p:spPr>
          <a:xfrm>
            <a:off x="457200" y="1385466"/>
            <a:ext cx="8229600" cy="3291900"/>
          </a:xfrm>
          <a:prstGeom prst="rect">
            <a:avLst/>
          </a:prstGeom>
          <a:noFill/>
          <a:ln>
            <a:noFill/>
          </a:ln>
        </p:spPr>
        <p:txBody>
          <a:bodyPr spcFirstLastPara="1" wrap="square" lIns="91425" tIns="45700" rIns="91425" bIns="45700" anchor="ctr" anchorCtr="0">
            <a:noAutofit/>
          </a:bodyPr>
          <a:lstStyle/>
          <a:p>
            <a:pPr marL="457200" lvl="0" indent="-387350" algn="l" rtl="0">
              <a:spcBef>
                <a:spcPts val="0"/>
              </a:spcBef>
              <a:spcAft>
                <a:spcPts val="0"/>
              </a:spcAft>
              <a:buSzPts val="2500"/>
              <a:buChar char="●"/>
            </a:pPr>
            <a:r>
              <a:rPr lang="en-US" dirty="0"/>
              <a:t>Analog signals are continuous and use a different amplitudes to send different pieces of information   </a:t>
            </a:r>
            <a:endParaRPr dirty="0"/>
          </a:p>
          <a:p>
            <a:pPr marL="457200" lvl="0" indent="-387350" algn="l" rtl="0">
              <a:spcBef>
                <a:spcPts val="0"/>
              </a:spcBef>
              <a:spcAft>
                <a:spcPts val="0"/>
              </a:spcAft>
              <a:buSzPts val="2500"/>
              <a:buChar char="●"/>
            </a:pPr>
            <a:r>
              <a:rPr lang="en-US" dirty="0"/>
              <a:t>Digital signals are discrete (pauses between waves) and the amplitude of digital waves does not matter  </a:t>
            </a:r>
            <a:endParaRPr dirty="0"/>
          </a:p>
          <a:p>
            <a:pPr marL="457200" lvl="0" indent="-387350" algn="l" rtl="0">
              <a:spcBef>
                <a:spcPts val="0"/>
              </a:spcBef>
              <a:spcAft>
                <a:spcPts val="0"/>
              </a:spcAft>
              <a:buSzPts val="2500"/>
              <a:buChar char="●"/>
            </a:pPr>
            <a:r>
              <a:rPr lang="en-US" dirty="0"/>
              <a:t>Simple digital signals can only send one of two values at a time  </a:t>
            </a:r>
            <a:endParaRPr dirty="0"/>
          </a:p>
          <a:p>
            <a:pPr marL="457200" lvl="0" indent="-393700" algn="l" rtl="0">
              <a:spcBef>
                <a:spcPts val="0"/>
              </a:spcBef>
              <a:spcAft>
                <a:spcPts val="0"/>
              </a:spcAft>
              <a:buSzPts val="2600"/>
              <a:buChar char="●"/>
            </a:pPr>
            <a:r>
              <a:rPr lang="en-US" dirty="0"/>
              <a:t>In real digital signals</a:t>
            </a:r>
            <a:endParaRPr dirty="0"/>
          </a:p>
          <a:p>
            <a:pPr marL="914400" lvl="1" indent="-325755" algn="l" rtl="0">
              <a:spcBef>
                <a:spcPts val="0"/>
              </a:spcBef>
              <a:spcAft>
                <a:spcPts val="0"/>
              </a:spcAft>
              <a:buClr>
                <a:schemeClr val="dk1"/>
              </a:buClr>
              <a:buSzPts val="1530"/>
              <a:buChar char="○"/>
            </a:pPr>
            <a:r>
              <a:rPr lang="en-US" sz="2400" dirty="0"/>
              <a:t>single wave pulse = 1</a:t>
            </a:r>
            <a:endParaRPr sz="2400" dirty="0"/>
          </a:p>
          <a:p>
            <a:pPr marL="914400" lvl="1" indent="-325755" algn="l" rtl="0">
              <a:spcBef>
                <a:spcPts val="0"/>
              </a:spcBef>
              <a:spcAft>
                <a:spcPts val="0"/>
              </a:spcAft>
              <a:buClr>
                <a:schemeClr val="dk1"/>
              </a:buClr>
              <a:buSzPts val="1530"/>
              <a:buChar char="○"/>
            </a:pPr>
            <a:r>
              <a:rPr lang="en-US" sz="2400" dirty="0"/>
              <a:t>two wave pulses = 0</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a:spLocks noGrp="1"/>
          </p:cNvSpPr>
          <p:nvPr>
            <p:ph type="title"/>
          </p:nvPr>
        </p:nvSpPr>
        <p:spPr>
          <a:xfrm>
            <a:off x="265175" y="481693"/>
            <a:ext cx="8613648" cy="2084862"/>
          </a:xfrm>
          <a:prstGeom prst="rect">
            <a:avLst/>
          </a:prstGeom>
          <a:noFill/>
          <a:ln>
            <a:noFill/>
          </a:ln>
        </p:spPr>
        <p:txBody>
          <a:bodyPr spcFirstLastPara="1" wrap="square" lIns="0" tIns="0" rIns="0" bIns="0" anchor="b" anchorCtr="0">
            <a:noAutofit/>
          </a:bodyPr>
          <a:lstStyle/>
          <a:p>
            <a:pPr marL="0" lvl="0" indent="0" algn="ctr" rtl="0">
              <a:spcBef>
                <a:spcPts val="0"/>
              </a:spcBef>
              <a:spcAft>
                <a:spcPts val="0"/>
              </a:spcAft>
              <a:buClr>
                <a:srgbClr val="FFFFFF"/>
              </a:buClr>
              <a:buSzPts val="4000"/>
              <a:buFont typeface="Calibri"/>
              <a:buNone/>
            </a:pPr>
            <a:r>
              <a:rPr lang="en-US" sz="3600" dirty="0"/>
              <a:t>Why are digital signals a more reliable way to send information than analog signals? </a:t>
            </a:r>
            <a:endParaRPr sz="3600" dirty="0"/>
          </a:p>
        </p:txBody>
      </p:sp>
      <p:sp>
        <p:nvSpPr>
          <p:cNvPr id="219" name="Google Shape;219;p21"/>
          <p:cNvSpPr txBox="1">
            <a:spLocks noGrp="1"/>
          </p:cNvSpPr>
          <p:nvPr>
            <p:ph type="body" idx="1"/>
          </p:nvPr>
        </p:nvSpPr>
        <p:spPr>
          <a:xfrm>
            <a:off x="265175" y="2741017"/>
            <a:ext cx="8613648" cy="1132284"/>
          </a:xfrm>
          <a:prstGeom prst="rect">
            <a:avLst/>
          </a:prstGeom>
          <a:noFill/>
          <a:ln>
            <a:noFill/>
          </a:ln>
        </p:spPr>
        <p:txBody>
          <a:bodyPr spcFirstLastPara="1" wrap="square" lIns="45700" tIns="45700" rIns="45700" bIns="45700" anchor="t" anchorCtr="0">
            <a:normAutofit/>
          </a:bodyPr>
          <a:lstStyle/>
          <a:p>
            <a:pPr marL="0" lvl="0" indent="0" algn="ctr" rtl="0">
              <a:spcBef>
                <a:spcPts val="0"/>
              </a:spcBef>
              <a:spcAft>
                <a:spcPts val="0"/>
              </a:spcAft>
              <a:buSzPts val="2600"/>
              <a:buNone/>
            </a:pPr>
            <a:r>
              <a:rPr lang="en-US" dirty="0"/>
              <a:t>Use evidence from your investigation, class discussion, and notes to support your answer.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a Low-resolution Image</a:t>
            </a:r>
            <a:endParaRPr dirty="0"/>
          </a:p>
        </p:txBody>
      </p:sp>
      <p:sp>
        <p:nvSpPr>
          <p:cNvPr id="225" name="Google Shape;225;p23"/>
          <p:cNvSpPr txBox="1">
            <a:spLocks noGrp="1"/>
          </p:cNvSpPr>
          <p:nvPr>
            <p:ph type="body" idx="2"/>
          </p:nvPr>
        </p:nvSpPr>
        <p:spPr>
          <a:xfrm>
            <a:off x="3693814" y="1626417"/>
            <a:ext cx="5214796" cy="27432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800"/>
              <a:buNone/>
            </a:pPr>
            <a:r>
              <a:rPr lang="en-US" sz="2600" dirty="0"/>
              <a:t>Using your snaky spring digital model, send this signal:</a:t>
            </a:r>
            <a:endParaRPr sz="2600" dirty="0"/>
          </a:p>
          <a:p>
            <a:pPr marL="0" lvl="0" indent="0" algn="ctr" rtl="0">
              <a:spcBef>
                <a:spcPts val="0"/>
              </a:spcBef>
              <a:spcAft>
                <a:spcPts val="0"/>
              </a:spcAft>
              <a:buSzPts val="2000"/>
              <a:buNone/>
            </a:pPr>
            <a:endParaRPr sz="2600" dirty="0"/>
          </a:p>
          <a:p>
            <a:pPr marL="0" lvl="0" indent="0" algn="ctr" rtl="0">
              <a:spcBef>
                <a:spcPts val="0"/>
              </a:spcBef>
              <a:spcAft>
                <a:spcPts val="0"/>
              </a:spcAft>
              <a:buSzPts val="3200"/>
              <a:buNone/>
            </a:pPr>
            <a:r>
              <a:rPr lang="en-US" sz="2600" b="1" dirty="0"/>
              <a:t>1-0-1-0-1-0-1-0-1</a:t>
            </a:r>
            <a:endParaRPr sz="2600" dirty="0"/>
          </a:p>
          <a:p>
            <a:pPr marL="0" lvl="0" indent="0" algn="ctr" rtl="0">
              <a:spcBef>
                <a:spcPts val="0"/>
              </a:spcBef>
              <a:spcAft>
                <a:spcPts val="0"/>
              </a:spcAft>
              <a:buSzPts val="2000"/>
              <a:buNone/>
            </a:pPr>
            <a:endParaRPr sz="2600" b="1" dirty="0"/>
          </a:p>
          <a:p>
            <a:pPr marL="0" lvl="0" indent="0" algn="ctr" rtl="0">
              <a:spcBef>
                <a:spcPts val="0"/>
              </a:spcBef>
              <a:spcAft>
                <a:spcPts val="0"/>
              </a:spcAft>
              <a:buSzPts val="2800"/>
              <a:buNone/>
            </a:pPr>
            <a:r>
              <a:rPr lang="en-US" sz="2600" dirty="0"/>
              <a:t>Record the result in your 3x3 grid</a:t>
            </a:r>
            <a:r>
              <a:rPr lang="en-US" sz="2800" dirty="0"/>
              <a:t>.</a:t>
            </a:r>
            <a:endParaRPr dirty="0"/>
          </a:p>
        </p:txBody>
      </p:sp>
      <p:graphicFrame>
        <p:nvGraphicFramePr>
          <p:cNvPr id="226" name="Google Shape;226;p23"/>
          <p:cNvGraphicFramePr/>
          <p:nvPr/>
        </p:nvGraphicFramePr>
        <p:xfrm>
          <a:off x="779722" y="1628775"/>
          <a:ext cx="2743200" cy="2743200"/>
        </p:xfrm>
        <a:graphic>
          <a:graphicData uri="http://schemas.openxmlformats.org/drawingml/2006/table">
            <a:tbl>
              <a:tblPr>
                <a:noFill/>
                <a:tableStyleId>{FACBD1A8-ECA1-4D62-82D0-DB492A3203D9}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4400">
                <a:tc>
                  <a:txBody>
                    <a:bodyPr/>
                    <a:lstStyle/>
                    <a:p>
                      <a:pPr marL="0" marR="0" lvl="0" indent="0" algn="ctr" rtl="0">
                        <a:lnSpc>
                          <a:spcPct val="115000"/>
                        </a:lnSpc>
                        <a:spcBef>
                          <a:spcPts val="0"/>
                        </a:spcBef>
                        <a:spcAft>
                          <a:spcPts val="0"/>
                        </a:spcAft>
                        <a:buClr>
                          <a:srgbClr val="FFFFFF"/>
                        </a:buClr>
                        <a:buSzPts val="2800"/>
                        <a:buFont typeface="Questrial"/>
                        <a:buNone/>
                      </a:pPr>
                      <a:r>
                        <a:rPr lang="en-US" sz="2800" b="1" u="none" strike="noStrike" cap="none">
                          <a:solidFill>
                            <a:srgbClr val="FFFFFF"/>
                          </a:solidFill>
                          <a:latin typeface="Questrial"/>
                          <a:ea typeface="Questrial"/>
                          <a:cs typeface="Questrial"/>
                          <a:sym typeface="Questrial"/>
                        </a:rPr>
                        <a:t>1</a:t>
                      </a:r>
                      <a:endParaRPr/>
                    </a:p>
                  </a:txBody>
                  <a:tcPr marL="91425" marR="91425" marT="91425" marB="91425" anchor="ctr">
                    <a:solidFill>
                      <a:schemeClr val="accent2"/>
                    </a:solidFill>
                  </a:tcPr>
                </a:tc>
                <a:tc>
                  <a:txBody>
                    <a:bodyPr/>
                    <a:lstStyle/>
                    <a:p>
                      <a:pPr marL="0" marR="0" lvl="0" indent="0" algn="ctr" rtl="0">
                        <a:lnSpc>
                          <a:spcPct val="115000"/>
                        </a:lnSpc>
                        <a:spcBef>
                          <a:spcPts val="0"/>
                        </a:spcBef>
                        <a:spcAft>
                          <a:spcPts val="0"/>
                        </a:spcAft>
                        <a:buClr>
                          <a:schemeClr val="dk1"/>
                        </a:buClr>
                        <a:buSzPts val="2800"/>
                        <a:buFont typeface="Questrial"/>
                        <a:buNone/>
                      </a:pPr>
                      <a:r>
                        <a:rPr lang="en-US" sz="2800" b="1" u="none" strike="noStrike" cap="none">
                          <a:latin typeface="Questrial"/>
                          <a:ea typeface="Questrial"/>
                          <a:cs typeface="Questrial"/>
                          <a:sym typeface="Questrial"/>
                        </a:rPr>
                        <a:t>0</a:t>
                      </a:r>
                      <a:endParaRPr/>
                    </a:p>
                  </a:txBody>
                  <a:tcPr marL="91425" marR="91425" marT="91425" marB="91425" anchor="ctr">
                    <a:solidFill>
                      <a:srgbClr val="FFFFFF"/>
                    </a:solidFill>
                  </a:tcPr>
                </a:tc>
                <a:tc>
                  <a:txBody>
                    <a:bodyPr/>
                    <a:lstStyle/>
                    <a:p>
                      <a:pPr marL="0" marR="0" lvl="0" indent="0" algn="ctr" rtl="0">
                        <a:lnSpc>
                          <a:spcPct val="115000"/>
                        </a:lnSpc>
                        <a:spcBef>
                          <a:spcPts val="0"/>
                        </a:spcBef>
                        <a:spcAft>
                          <a:spcPts val="0"/>
                        </a:spcAft>
                        <a:buClr>
                          <a:srgbClr val="FFFFFF"/>
                        </a:buClr>
                        <a:buSzPts val="2800"/>
                        <a:buFont typeface="Questrial"/>
                        <a:buNone/>
                      </a:pPr>
                      <a:r>
                        <a:rPr lang="en-US" sz="2800" b="1" u="none" strike="noStrike" cap="none">
                          <a:solidFill>
                            <a:srgbClr val="FFFFFF"/>
                          </a:solidFill>
                          <a:latin typeface="Questrial"/>
                          <a:ea typeface="Questrial"/>
                          <a:cs typeface="Questrial"/>
                          <a:sym typeface="Questrial"/>
                        </a:rPr>
                        <a:t>1</a:t>
                      </a:r>
                      <a:endParaRPr/>
                    </a:p>
                  </a:txBody>
                  <a:tcPr marL="91425" marR="91425" marT="91425" marB="91425" anchor="ctr">
                    <a:solidFill>
                      <a:schemeClr val="accent2"/>
                    </a:solidFill>
                  </a:tcPr>
                </a:tc>
                <a:extLst>
                  <a:ext uri="{0D108BD9-81ED-4DB2-BD59-A6C34878D82A}">
                    <a16:rowId xmlns:a16="http://schemas.microsoft.com/office/drawing/2014/main" val="10000"/>
                  </a:ext>
                </a:extLst>
              </a:tr>
              <a:tr h="914400">
                <a:tc>
                  <a:txBody>
                    <a:bodyPr/>
                    <a:lstStyle/>
                    <a:p>
                      <a:pPr marL="0" marR="0" lvl="0" indent="0" algn="ctr" rtl="0">
                        <a:lnSpc>
                          <a:spcPct val="115000"/>
                        </a:lnSpc>
                        <a:spcBef>
                          <a:spcPts val="0"/>
                        </a:spcBef>
                        <a:spcAft>
                          <a:spcPts val="0"/>
                        </a:spcAft>
                        <a:buClr>
                          <a:schemeClr val="dk1"/>
                        </a:buClr>
                        <a:buSzPts val="2800"/>
                        <a:buFont typeface="Questrial"/>
                        <a:buNone/>
                      </a:pPr>
                      <a:r>
                        <a:rPr lang="en-US" sz="2800" b="1" u="none" strike="noStrike" cap="none">
                          <a:latin typeface="Questrial"/>
                          <a:ea typeface="Questrial"/>
                          <a:cs typeface="Questrial"/>
                          <a:sym typeface="Questrial"/>
                        </a:rPr>
                        <a:t>0</a:t>
                      </a:r>
                      <a:endParaRPr/>
                    </a:p>
                  </a:txBody>
                  <a:tcPr marL="91425" marR="91425" marT="91425" marB="91425" anchor="ctr">
                    <a:solidFill>
                      <a:srgbClr val="FFFFFF"/>
                    </a:solidFill>
                  </a:tcPr>
                </a:tc>
                <a:tc>
                  <a:txBody>
                    <a:bodyPr/>
                    <a:lstStyle/>
                    <a:p>
                      <a:pPr marL="0" marR="0" lvl="0" indent="0" algn="ctr" rtl="0">
                        <a:lnSpc>
                          <a:spcPct val="115000"/>
                        </a:lnSpc>
                        <a:spcBef>
                          <a:spcPts val="0"/>
                        </a:spcBef>
                        <a:spcAft>
                          <a:spcPts val="0"/>
                        </a:spcAft>
                        <a:buClr>
                          <a:srgbClr val="FFFFFF"/>
                        </a:buClr>
                        <a:buSzPts val="2800"/>
                        <a:buFont typeface="Questrial"/>
                        <a:buNone/>
                      </a:pPr>
                      <a:r>
                        <a:rPr lang="en-US" sz="2800" b="1" u="none" strike="noStrike" cap="none">
                          <a:solidFill>
                            <a:srgbClr val="FFFFFF"/>
                          </a:solidFill>
                          <a:latin typeface="Questrial"/>
                          <a:ea typeface="Questrial"/>
                          <a:cs typeface="Questrial"/>
                          <a:sym typeface="Questrial"/>
                        </a:rPr>
                        <a:t>1</a:t>
                      </a:r>
                      <a:endParaRPr/>
                    </a:p>
                  </a:txBody>
                  <a:tcPr marL="91425" marR="91425" marT="91425" marB="91425" anchor="ctr">
                    <a:solidFill>
                      <a:schemeClr val="accent2"/>
                    </a:solidFill>
                  </a:tcPr>
                </a:tc>
                <a:tc>
                  <a:txBody>
                    <a:bodyPr/>
                    <a:lstStyle/>
                    <a:p>
                      <a:pPr marL="0" marR="0" lvl="0" indent="0" algn="ctr" rtl="0">
                        <a:lnSpc>
                          <a:spcPct val="115000"/>
                        </a:lnSpc>
                        <a:spcBef>
                          <a:spcPts val="0"/>
                        </a:spcBef>
                        <a:spcAft>
                          <a:spcPts val="0"/>
                        </a:spcAft>
                        <a:buClr>
                          <a:schemeClr val="dk1"/>
                        </a:buClr>
                        <a:buSzPts val="2800"/>
                        <a:buFont typeface="Questrial"/>
                        <a:buNone/>
                      </a:pPr>
                      <a:r>
                        <a:rPr lang="en-US" sz="2800" b="1" u="none" strike="noStrike" cap="none">
                          <a:latin typeface="Questrial"/>
                          <a:ea typeface="Questrial"/>
                          <a:cs typeface="Questrial"/>
                          <a:sym typeface="Questrial"/>
                        </a:rPr>
                        <a:t>0</a:t>
                      </a:r>
                      <a:endParaRPr/>
                    </a:p>
                  </a:txBody>
                  <a:tcPr marL="91425" marR="91425" marT="91425" marB="91425" anchor="ctr">
                    <a:solidFill>
                      <a:srgbClr val="FFFFFF"/>
                    </a:solidFill>
                  </a:tcPr>
                </a:tc>
                <a:extLst>
                  <a:ext uri="{0D108BD9-81ED-4DB2-BD59-A6C34878D82A}">
                    <a16:rowId xmlns:a16="http://schemas.microsoft.com/office/drawing/2014/main" val="10001"/>
                  </a:ext>
                </a:extLst>
              </a:tr>
              <a:tr h="914400">
                <a:tc>
                  <a:txBody>
                    <a:bodyPr/>
                    <a:lstStyle/>
                    <a:p>
                      <a:pPr marL="0" marR="0" lvl="0" indent="0" algn="ctr" rtl="0">
                        <a:lnSpc>
                          <a:spcPct val="115000"/>
                        </a:lnSpc>
                        <a:spcBef>
                          <a:spcPts val="0"/>
                        </a:spcBef>
                        <a:spcAft>
                          <a:spcPts val="0"/>
                        </a:spcAft>
                        <a:buClr>
                          <a:srgbClr val="FFFFFF"/>
                        </a:buClr>
                        <a:buSzPts val="2800"/>
                        <a:buFont typeface="Questrial"/>
                        <a:buNone/>
                      </a:pPr>
                      <a:r>
                        <a:rPr lang="en-US" sz="2800" b="1" u="none" strike="noStrike" cap="none">
                          <a:solidFill>
                            <a:srgbClr val="FFFFFF"/>
                          </a:solidFill>
                          <a:latin typeface="Questrial"/>
                          <a:ea typeface="Questrial"/>
                          <a:cs typeface="Questrial"/>
                          <a:sym typeface="Questrial"/>
                        </a:rPr>
                        <a:t>1</a:t>
                      </a:r>
                      <a:endParaRPr/>
                    </a:p>
                  </a:txBody>
                  <a:tcPr marL="91425" marR="91425" marT="91425" marB="91425" anchor="ctr">
                    <a:solidFill>
                      <a:schemeClr val="accent2"/>
                    </a:solidFill>
                  </a:tcPr>
                </a:tc>
                <a:tc>
                  <a:txBody>
                    <a:bodyPr/>
                    <a:lstStyle/>
                    <a:p>
                      <a:pPr marL="0" marR="0" lvl="0" indent="0" algn="ctr" rtl="0">
                        <a:lnSpc>
                          <a:spcPct val="115000"/>
                        </a:lnSpc>
                        <a:spcBef>
                          <a:spcPts val="0"/>
                        </a:spcBef>
                        <a:spcAft>
                          <a:spcPts val="0"/>
                        </a:spcAft>
                        <a:buClr>
                          <a:schemeClr val="dk1"/>
                        </a:buClr>
                        <a:buSzPts val="2800"/>
                        <a:buFont typeface="Questrial"/>
                        <a:buNone/>
                      </a:pPr>
                      <a:r>
                        <a:rPr lang="en-US" sz="2800" b="1" u="none" strike="noStrike" cap="none">
                          <a:latin typeface="Questrial"/>
                          <a:ea typeface="Questrial"/>
                          <a:cs typeface="Questrial"/>
                          <a:sym typeface="Questrial"/>
                        </a:rPr>
                        <a:t>0</a:t>
                      </a:r>
                      <a:endParaRPr/>
                    </a:p>
                  </a:txBody>
                  <a:tcPr marL="91425" marR="91425" marT="91425" marB="91425" anchor="ctr">
                    <a:solidFill>
                      <a:srgbClr val="FFFFFF"/>
                    </a:solidFill>
                  </a:tcPr>
                </a:tc>
                <a:tc>
                  <a:txBody>
                    <a:bodyPr/>
                    <a:lstStyle/>
                    <a:p>
                      <a:pPr marL="0" marR="0" lvl="0" indent="0" algn="ctr" rtl="0">
                        <a:lnSpc>
                          <a:spcPct val="115000"/>
                        </a:lnSpc>
                        <a:spcBef>
                          <a:spcPts val="0"/>
                        </a:spcBef>
                        <a:spcAft>
                          <a:spcPts val="0"/>
                        </a:spcAft>
                        <a:buClr>
                          <a:srgbClr val="FFFFFF"/>
                        </a:buClr>
                        <a:buSzPts val="2800"/>
                        <a:buFont typeface="Questrial"/>
                        <a:buNone/>
                      </a:pPr>
                      <a:r>
                        <a:rPr lang="en-US" sz="2800" b="1" u="none" strike="noStrike" cap="none">
                          <a:solidFill>
                            <a:srgbClr val="FFFFFF"/>
                          </a:solidFill>
                          <a:latin typeface="Questrial"/>
                          <a:ea typeface="Questrial"/>
                          <a:cs typeface="Questrial"/>
                          <a:sym typeface="Questrial"/>
                        </a:rPr>
                        <a:t>1</a:t>
                      </a:r>
                      <a:endParaRPr/>
                    </a:p>
                  </a:txBody>
                  <a:tcPr marL="91425" marR="91425" marT="91425" marB="91425" anchor="ctr">
                    <a:solidFill>
                      <a:schemeClr val="accent2"/>
                    </a:solidFill>
                  </a:tcPr>
                </a:tc>
                <a:extLst>
                  <a:ext uri="{0D108BD9-81ED-4DB2-BD59-A6C34878D82A}">
                    <a16:rowId xmlns:a16="http://schemas.microsoft.com/office/drawing/2014/main" val="10002"/>
                  </a:ext>
                </a:extLst>
              </a:tr>
            </a:tbl>
          </a:graphicData>
        </a:graphic>
      </p:graphicFrame>
      <p:graphicFrame>
        <p:nvGraphicFramePr>
          <p:cNvPr id="227" name="Google Shape;227;p23"/>
          <p:cNvGraphicFramePr/>
          <p:nvPr/>
        </p:nvGraphicFramePr>
        <p:xfrm>
          <a:off x="779722" y="1626417"/>
          <a:ext cx="2743200" cy="2743200"/>
        </p:xfrm>
        <a:graphic>
          <a:graphicData uri="http://schemas.openxmlformats.org/drawingml/2006/table">
            <a:tbl>
              <a:tblPr>
                <a:noFill/>
                <a:tableStyleId>{20B19B30-06A4-4D56-8905-EAD729CB5607}</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4400">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14400">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14400">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u="none" strike="noStrike" cap="none"/>
                    </a:p>
                  </a:txBody>
                  <a:tcPr marL="91425" marR="91425" marT="91425" marB="91425"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2"/>
          <p:cNvSpPr/>
          <p:nvPr/>
        </p:nvSpPr>
        <p:spPr>
          <a:xfrm>
            <a:off x="0" y="-51300"/>
            <a:ext cx="4579200" cy="5246100"/>
          </a:xfrm>
          <a:prstGeom prst="rect">
            <a:avLst/>
          </a:prstGeom>
          <a:solidFill>
            <a:srgbClr val="7D161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9" name="Google Shape;89;p2"/>
          <p:cNvSpPr txBox="1">
            <a:spLocks noGrp="1"/>
          </p:cNvSpPr>
          <p:nvPr>
            <p:ph type="subTitle" idx="1"/>
          </p:nvPr>
        </p:nvSpPr>
        <p:spPr>
          <a:xfrm>
            <a:off x="533400" y="2421400"/>
            <a:ext cx="3818700" cy="131460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Information Transmission Through Waves</a:t>
            </a:r>
            <a:endParaRPr dirty="0"/>
          </a:p>
        </p:txBody>
      </p:sp>
      <p:sp>
        <p:nvSpPr>
          <p:cNvPr id="90" name="Google Shape;90;p2"/>
          <p:cNvSpPr txBox="1">
            <a:spLocks noGrp="1"/>
          </p:cNvSpPr>
          <p:nvPr>
            <p:ph type="ctrTitle"/>
          </p:nvPr>
        </p:nvSpPr>
        <p:spPr>
          <a:xfrm>
            <a:off x="533400" y="1028700"/>
            <a:ext cx="3701700"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Beyond the Slinky</a:t>
            </a:r>
            <a:endParaRPr dirty="0"/>
          </a:p>
        </p:txBody>
      </p:sp>
      <p:pic>
        <p:nvPicPr>
          <p:cNvPr id="91" name="Google Shape;91;p2"/>
          <p:cNvPicPr preferRelativeResize="0"/>
          <p:nvPr/>
        </p:nvPicPr>
        <p:blipFill>
          <a:blip r:embed="rId3">
            <a:alphaModFix/>
          </a:blip>
          <a:stretch>
            <a:fillRect/>
          </a:stretch>
        </p:blipFill>
        <p:spPr>
          <a:xfrm>
            <a:off x="4579200" y="1194727"/>
            <a:ext cx="4564800" cy="25751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a Low-resolution Image</a:t>
            </a:r>
            <a:endParaRPr dirty="0"/>
          </a:p>
        </p:txBody>
      </p:sp>
      <p:sp>
        <p:nvSpPr>
          <p:cNvPr id="233" name="Google Shape;233;p24"/>
          <p:cNvSpPr txBox="1">
            <a:spLocks noGrp="1"/>
          </p:cNvSpPr>
          <p:nvPr>
            <p:ph type="body" idx="1"/>
          </p:nvPr>
        </p:nvSpPr>
        <p:spPr>
          <a:xfrm>
            <a:off x="4104168" y="1794857"/>
            <a:ext cx="4260110" cy="241103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SzPts val="3200"/>
              <a:buNone/>
            </a:pPr>
            <a:r>
              <a:rPr lang="en-US" sz="3600" dirty="0"/>
              <a:t>Make new secret codes and try to transmit your digital images.</a:t>
            </a:r>
            <a:endParaRPr sz="3600" dirty="0"/>
          </a:p>
        </p:txBody>
      </p:sp>
      <p:graphicFrame>
        <p:nvGraphicFramePr>
          <p:cNvPr id="234" name="Google Shape;234;p24"/>
          <p:cNvGraphicFramePr/>
          <p:nvPr/>
        </p:nvGraphicFramePr>
        <p:xfrm>
          <a:off x="779722" y="1628775"/>
          <a:ext cx="2743200" cy="2743200"/>
        </p:xfrm>
        <a:graphic>
          <a:graphicData uri="http://schemas.openxmlformats.org/drawingml/2006/table">
            <a:tbl>
              <a:tblPr>
                <a:noFill/>
                <a:tableStyleId>{FACBD1A8-ECA1-4D62-82D0-DB492A3203D9}</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914400">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914400">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14400">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2800"/>
                        <a:buFont typeface="Constantia"/>
                        <a:buNone/>
                      </a:pPr>
                      <a:endParaRPr sz="2800" b="1" u="none" strike="noStrike" cap="none">
                        <a:solidFill>
                          <a:schemeClr val="dk1"/>
                        </a:solidFill>
                        <a:latin typeface="Questrial"/>
                        <a:ea typeface="Questrial"/>
                        <a:cs typeface="Questrial"/>
                        <a:sym typeface="Questrial"/>
                      </a:endParaRPr>
                    </a:p>
                  </a:txBody>
                  <a:tcPr marL="91425" marR="91425" marT="91425" marB="91425" anchor="ctr">
                    <a:lnL w="19050" cap="flat" cmpd="sng">
                      <a:solidFill>
                        <a:srgbClr val="659298"/>
                      </a:solidFill>
                      <a:prstDash val="solid"/>
                      <a:round/>
                      <a:headEnd type="none" w="sm" len="sm"/>
                      <a:tailEnd type="none" w="sm" len="sm"/>
                    </a:lnL>
                    <a:lnR w="19050" cap="flat" cmpd="sng">
                      <a:solidFill>
                        <a:srgbClr val="659298"/>
                      </a:solidFill>
                      <a:prstDash val="solid"/>
                      <a:round/>
                      <a:headEnd type="none" w="sm" len="sm"/>
                      <a:tailEnd type="none" w="sm" len="sm"/>
                    </a:lnR>
                    <a:lnT w="19050" cap="flat" cmpd="sng">
                      <a:solidFill>
                        <a:srgbClr val="659298"/>
                      </a:solidFill>
                      <a:prstDash val="solid"/>
                      <a:round/>
                      <a:headEnd type="none" w="sm" len="sm"/>
                      <a:tailEnd type="none" w="sm" len="sm"/>
                    </a:lnT>
                    <a:lnB w="1905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a Low-resolution Image</a:t>
            </a:r>
            <a:endParaRPr dirty="0"/>
          </a:p>
        </p:txBody>
      </p:sp>
      <p:sp>
        <p:nvSpPr>
          <p:cNvPr id="240" name="Google Shape;240;p26"/>
          <p:cNvSpPr txBox="1">
            <a:spLocks noGrp="1"/>
          </p:cNvSpPr>
          <p:nvPr>
            <p:ph type="body" idx="1"/>
          </p:nvPr>
        </p:nvSpPr>
        <p:spPr>
          <a:xfrm>
            <a:off x="457200" y="1385316"/>
            <a:ext cx="8229600" cy="3291840"/>
          </a:xfrm>
          <a:prstGeom prst="rect">
            <a:avLst/>
          </a:prstGeom>
          <a:noFill/>
          <a:ln>
            <a:noFill/>
          </a:ln>
        </p:spPr>
        <p:txBody>
          <a:bodyPr spcFirstLastPara="1" wrap="square" lIns="91425" tIns="45700" rIns="91425" bIns="45700" anchor="ctr" anchorCtr="0">
            <a:normAutofit/>
          </a:bodyPr>
          <a:lstStyle/>
          <a:p>
            <a:pPr marL="205730" lvl="0" indent="-205730" algn="l" rtl="0">
              <a:spcBef>
                <a:spcPts val="0"/>
              </a:spcBef>
              <a:spcAft>
                <a:spcPts val="0"/>
              </a:spcAft>
              <a:buClr>
                <a:schemeClr val="accent4"/>
              </a:buClr>
              <a:buSzPts val="2800"/>
              <a:buFont typeface="Arial"/>
              <a:buChar char="•"/>
            </a:pPr>
            <a:r>
              <a:rPr lang="en-US" dirty="0"/>
              <a:t>What was it like sending low-resolution images? Did the order matter? </a:t>
            </a:r>
            <a:endParaRPr dirty="0"/>
          </a:p>
          <a:p>
            <a:pPr marL="205729" lvl="0" indent="-205729" algn="l" rtl="0">
              <a:spcBef>
                <a:spcPts val="560"/>
              </a:spcBef>
              <a:spcAft>
                <a:spcPts val="0"/>
              </a:spcAft>
              <a:buClr>
                <a:schemeClr val="accent4"/>
              </a:buClr>
              <a:buSzPts val="2800"/>
              <a:buFont typeface="Arial"/>
              <a:buChar char="•"/>
            </a:pPr>
            <a:r>
              <a:rPr lang="en-US" dirty="0"/>
              <a:t>What do you wonder about how low-resolution images are sent in real devices?</a:t>
            </a:r>
            <a:endParaRPr dirty="0">
              <a:solidFill>
                <a:srgbClr val="292929"/>
              </a:solidFill>
            </a:endParaRPr>
          </a:p>
          <a:p>
            <a:pPr marL="205729" lvl="0" indent="-218429" algn="l" rtl="0">
              <a:spcBef>
                <a:spcPts val="1200"/>
              </a:spcBef>
              <a:spcAft>
                <a:spcPts val="0"/>
              </a:spcAft>
              <a:buSzPts val="2800"/>
              <a:buChar char="•"/>
            </a:pPr>
            <a:r>
              <a:rPr lang="en-US" dirty="0"/>
              <a:t>How could we improve the resolution of the image?</a:t>
            </a:r>
            <a:endParaRPr dirty="0"/>
          </a:p>
          <a:p>
            <a:pPr marL="0" lvl="0" indent="0" algn="l" rtl="0">
              <a:spcBef>
                <a:spcPts val="120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Image Resolution </a:t>
            </a:r>
            <a:endParaRPr dirty="0"/>
          </a:p>
        </p:txBody>
      </p:sp>
      <p:sp>
        <p:nvSpPr>
          <p:cNvPr id="246" name="Google Shape;246;p2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0" lvl="0" indent="0" algn="l" rtl="0">
              <a:spcBef>
                <a:spcPts val="560"/>
              </a:spcBef>
              <a:spcAft>
                <a:spcPts val="0"/>
              </a:spcAft>
              <a:buNone/>
            </a:pPr>
            <a:r>
              <a:rPr lang="en-US" b="1" dirty="0"/>
              <a:t>Resolution</a:t>
            </a:r>
            <a:r>
              <a:rPr lang="en-US" dirty="0"/>
              <a:t>: how much detail an image has</a:t>
            </a:r>
            <a:endParaRPr dirty="0"/>
          </a:p>
          <a:p>
            <a:pPr marL="0" lvl="0" indent="0" algn="l" rtl="0">
              <a:spcBef>
                <a:spcPts val="560"/>
              </a:spcBef>
              <a:spcAft>
                <a:spcPts val="0"/>
              </a:spcAft>
              <a:buClr>
                <a:schemeClr val="dk1"/>
              </a:buClr>
              <a:buSzPts val="1100"/>
              <a:buFont typeface="Arial"/>
              <a:buNone/>
            </a:pPr>
            <a:endParaRPr dirty="0"/>
          </a:p>
          <a:p>
            <a:pPr marL="0" lvl="0" indent="0" algn="l" rtl="0">
              <a:spcBef>
                <a:spcPts val="0"/>
              </a:spcBef>
              <a:spcAft>
                <a:spcPts val="0"/>
              </a:spcAft>
              <a:buNone/>
            </a:pPr>
            <a:r>
              <a:rPr lang="en-US" b="1" dirty="0"/>
              <a:t>Pixel:</a:t>
            </a:r>
            <a:r>
              <a:rPr lang="en-US" dirty="0"/>
              <a:t> a “picture element,” each square in your 3x3 image represents a pixel</a:t>
            </a:r>
            <a:endParaRPr dirty="0"/>
          </a:p>
          <a:p>
            <a:pPr marL="205730" lvl="0" indent="-205730" algn="l" rtl="0">
              <a:spcBef>
                <a:spcPts val="520"/>
              </a:spcBef>
              <a:spcAft>
                <a:spcPts val="0"/>
              </a:spcAft>
              <a:buClr>
                <a:schemeClr val="accent4"/>
              </a:buClr>
              <a:buSzPts val="2600"/>
              <a:buFont typeface="Arial"/>
              <a:buChar char="•"/>
            </a:pPr>
            <a:r>
              <a:rPr lang="en-US" dirty="0"/>
              <a:t>How does the number of pixels affect image resolution?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9"/>
          <p:cNvSpPr txBox="1">
            <a:spLocks noGrp="1"/>
          </p:cNvSpPr>
          <p:nvPr>
            <p:ph type="title"/>
          </p:nvPr>
        </p:nvSpPr>
        <p:spPr>
          <a:xfrm>
            <a:off x="457200" y="454647"/>
            <a:ext cx="8305800" cy="85740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Sending High-resolution Images</a:t>
            </a:r>
            <a:endParaRPr dirty="0"/>
          </a:p>
        </p:txBody>
      </p:sp>
      <p:sp>
        <p:nvSpPr>
          <p:cNvPr id="252" name="Google Shape;252;p29"/>
          <p:cNvSpPr txBox="1">
            <a:spLocks noGrp="1"/>
          </p:cNvSpPr>
          <p:nvPr>
            <p:ph type="body" idx="4294967295"/>
          </p:nvPr>
        </p:nvSpPr>
        <p:spPr>
          <a:xfrm>
            <a:off x="3614249" y="1195905"/>
            <a:ext cx="5368705" cy="256213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800"/>
              <a:buNone/>
            </a:pPr>
            <a:r>
              <a:rPr lang="en-US" dirty="0"/>
              <a:t>Using your snaky spring digital model, send this signal:</a:t>
            </a:r>
            <a:endParaRPr dirty="0"/>
          </a:p>
          <a:p>
            <a:pPr marL="0" lvl="0" indent="0" algn="ctr" rtl="0">
              <a:spcBef>
                <a:spcPts val="400"/>
              </a:spcBef>
              <a:spcAft>
                <a:spcPts val="0"/>
              </a:spcAft>
              <a:buSzPts val="2000"/>
              <a:buNone/>
            </a:pPr>
            <a:endParaRPr dirty="0"/>
          </a:p>
          <a:p>
            <a:pPr marL="0" lvl="0" indent="0" algn="ctr" rtl="0">
              <a:spcBef>
                <a:spcPts val="0"/>
              </a:spcBef>
              <a:spcAft>
                <a:spcPts val="0"/>
              </a:spcAft>
              <a:buSzPts val="2000"/>
              <a:buNone/>
            </a:pPr>
            <a:r>
              <a:rPr lang="en-US" sz="2400" b="1" dirty="0"/>
              <a:t>1-0-0-0-1-0-1-0-1-0-0-0-1-0-0-0-1-0-1-0-1-0-0-0-1</a:t>
            </a:r>
          </a:p>
          <a:p>
            <a:pPr marL="0" lvl="0" indent="0" algn="ctr" rtl="0">
              <a:spcBef>
                <a:spcPts val="0"/>
              </a:spcBef>
              <a:spcAft>
                <a:spcPts val="0"/>
              </a:spcAft>
              <a:buSzPts val="2000"/>
              <a:buNone/>
            </a:pPr>
            <a:endParaRPr b="1" dirty="0"/>
          </a:p>
          <a:p>
            <a:pPr marL="0" lvl="0" indent="0" algn="ctr" rtl="0">
              <a:spcBef>
                <a:spcPts val="0"/>
              </a:spcBef>
              <a:spcAft>
                <a:spcPts val="0"/>
              </a:spcAft>
              <a:buSzPts val="2800"/>
              <a:buNone/>
            </a:pPr>
            <a:r>
              <a:rPr lang="en-US" dirty="0"/>
              <a:t>Record the result in your 5x5 grid</a:t>
            </a:r>
            <a:r>
              <a:rPr lang="en-US" sz="2800" dirty="0"/>
              <a:t>.</a:t>
            </a:r>
            <a:endParaRPr dirty="0"/>
          </a:p>
        </p:txBody>
      </p:sp>
      <p:graphicFrame>
        <p:nvGraphicFramePr>
          <p:cNvPr id="253" name="Google Shape;253;p29"/>
          <p:cNvGraphicFramePr/>
          <p:nvPr/>
        </p:nvGraphicFramePr>
        <p:xfrm>
          <a:off x="253783" y="1524000"/>
          <a:ext cx="3200375" cy="3200375"/>
        </p:xfrm>
        <a:graphic>
          <a:graphicData uri="http://schemas.openxmlformats.org/drawingml/2006/table">
            <a:tbl>
              <a:tblPr>
                <a:noFill/>
                <a:tableStyleId>{FACBD1A8-ECA1-4D62-82D0-DB492A3203D9}</a:tableStyleId>
              </a:tblPr>
              <a:tblGrid>
                <a:gridCol w="640075">
                  <a:extLst>
                    <a:ext uri="{9D8B030D-6E8A-4147-A177-3AD203B41FA5}">
                      <a16:colId xmlns:a16="http://schemas.microsoft.com/office/drawing/2014/main" val="20000"/>
                    </a:ext>
                  </a:extLst>
                </a:gridCol>
                <a:gridCol w="640075">
                  <a:extLst>
                    <a:ext uri="{9D8B030D-6E8A-4147-A177-3AD203B41FA5}">
                      <a16:colId xmlns:a16="http://schemas.microsoft.com/office/drawing/2014/main" val="20001"/>
                    </a:ext>
                  </a:extLst>
                </a:gridCol>
                <a:gridCol w="640075">
                  <a:extLst>
                    <a:ext uri="{9D8B030D-6E8A-4147-A177-3AD203B41FA5}">
                      <a16:colId xmlns:a16="http://schemas.microsoft.com/office/drawing/2014/main" val="20002"/>
                    </a:ext>
                  </a:extLst>
                </a:gridCol>
                <a:gridCol w="640075">
                  <a:extLst>
                    <a:ext uri="{9D8B030D-6E8A-4147-A177-3AD203B41FA5}">
                      <a16:colId xmlns:a16="http://schemas.microsoft.com/office/drawing/2014/main" val="20003"/>
                    </a:ext>
                  </a:extLst>
                </a:gridCol>
                <a:gridCol w="640075">
                  <a:extLst>
                    <a:ext uri="{9D8B030D-6E8A-4147-A177-3AD203B41FA5}">
                      <a16:colId xmlns:a16="http://schemas.microsoft.com/office/drawing/2014/main" val="20004"/>
                    </a:ext>
                  </a:extLst>
                </a:gridCol>
              </a:tblGrid>
              <a:tr h="640075">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extLst>
                  <a:ext uri="{0D108BD9-81ED-4DB2-BD59-A6C34878D82A}">
                    <a16:rowId xmlns:a16="http://schemas.microsoft.com/office/drawing/2014/main" val="10000"/>
                  </a:ext>
                </a:extLst>
              </a:tr>
              <a:tr h="640075">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sz="1700" b="1" u="none" strike="noStrike" cap="none">
                        <a:latin typeface="Questrial"/>
                        <a:ea typeface="Questrial"/>
                        <a:cs typeface="Questrial"/>
                        <a:sym typeface="Questrial"/>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extLst>
                  <a:ext uri="{0D108BD9-81ED-4DB2-BD59-A6C34878D82A}">
                    <a16:rowId xmlns:a16="http://schemas.microsoft.com/office/drawing/2014/main" val="10001"/>
                  </a:ext>
                </a:extLst>
              </a:tr>
              <a:tr h="640075">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sz="1700" b="1" u="none" strike="noStrike" cap="none">
                        <a:solidFill>
                          <a:srgbClr val="FFFFFF"/>
                        </a:solidFill>
                        <a:latin typeface="Questrial"/>
                        <a:ea typeface="Questrial"/>
                        <a:cs typeface="Questrial"/>
                        <a:sym typeface="Questrial"/>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extLst>
                  <a:ext uri="{0D108BD9-81ED-4DB2-BD59-A6C34878D82A}">
                    <a16:rowId xmlns:a16="http://schemas.microsoft.com/office/drawing/2014/main" val="10002"/>
                  </a:ext>
                </a:extLst>
              </a:tr>
              <a:tr h="640075">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sz="1700" b="1" u="none" strike="noStrike" cap="none">
                        <a:solidFill>
                          <a:srgbClr val="FFFFFF"/>
                        </a:solidFill>
                        <a:latin typeface="Questrial"/>
                        <a:ea typeface="Questrial"/>
                        <a:cs typeface="Questrial"/>
                        <a:sym typeface="Questrial"/>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sz="1700" b="1" u="none" strike="noStrike" cap="none">
                        <a:solidFill>
                          <a:srgbClr val="FFFFFF"/>
                        </a:solidFill>
                        <a:latin typeface="Questrial"/>
                        <a:ea typeface="Questrial"/>
                        <a:cs typeface="Questrial"/>
                        <a:sym typeface="Questrial"/>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sz="1700" b="1" u="none" strike="noStrike" cap="none">
                        <a:solidFill>
                          <a:srgbClr val="FFFFFF"/>
                        </a:solidFill>
                        <a:latin typeface="Questrial"/>
                        <a:ea typeface="Questrial"/>
                        <a:cs typeface="Questrial"/>
                        <a:sym typeface="Questrial"/>
                      </a:endParaRPr>
                    </a:p>
                  </a:txBody>
                  <a:tcPr marL="52800" marR="52800" marT="52800" marB="52800" anchor="ctr">
                    <a:solidFill>
                      <a:schemeClr val="lt1"/>
                    </a:solidFill>
                  </a:tcPr>
                </a:tc>
                <a:extLst>
                  <a:ext uri="{0D108BD9-81ED-4DB2-BD59-A6C34878D82A}">
                    <a16:rowId xmlns:a16="http://schemas.microsoft.com/office/drawing/2014/main" val="10003"/>
                  </a:ext>
                </a:extLst>
              </a:tr>
              <a:tr h="640075">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sz="1700" b="1" u="none" strike="noStrike" cap="none">
                        <a:solidFill>
                          <a:srgbClr val="FFFFFF"/>
                        </a:solidFill>
                        <a:latin typeface="Questrial"/>
                        <a:ea typeface="Questrial"/>
                        <a:cs typeface="Questrial"/>
                        <a:sym typeface="Questrial"/>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Questrial"/>
                        <a:buNone/>
                      </a:pPr>
                      <a:r>
                        <a:rPr lang="en-US" sz="1700" b="1" u="none" strike="noStrike" cap="none">
                          <a:latin typeface="Questrial"/>
                          <a:ea typeface="Questrial"/>
                          <a:cs typeface="Questrial"/>
                          <a:sym typeface="Questrial"/>
                        </a:rPr>
                        <a:t>0</a:t>
                      </a:r>
                      <a:endParaRPr sz="1700" b="1" u="none" strike="noStrike" cap="none">
                        <a:solidFill>
                          <a:srgbClr val="FFFFFF"/>
                        </a:solidFill>
                        <a:latin typeface="Questrial"/>
                        <a:ea typeface="Questrial"/>
                        <a:cs typeface="Questrial"/>
                        <a:sym typeface="Questrial"/>
                      </a:endParaRPr>
                    </a:p>
                  </a:txBody>
                  <a:tcPr marL="52800" marR="52800" marT="52800" marB="52800" anchor="ctr">
                    <a:solidFill>
                      <a:schemeClr val="lt1"/>
                    </a:solidFill>
                  </a:tcPr>
                </a:tc>
                <a:tc>
                  <a:txBody>
                    <a:bodyPr/>
                    <a:lstStyle/>
                    <a:p>
                      <a:pPr marL="0" marR="0" lvl="0" indent="0" algn="ctr" rtl="0">
                        <a:lnSpc>
                          <a:spcPct val="115000"/>
                        </a:lnSpc>
                        <a:spcBef>
                          <a:spcPts val="0"/>
                        </a:spcBef>
                        <a:spcAft>
                          <a:spcPts val="0"/>
                        </a:spcAft>
                        <a:buClr>
                          <a:srgbClr val="FFFFFF"/>
                        </a:buClr>
                        <a:buSzPts val="1700"/>
                        <a:buFont typeface="Questrial"/>
                        <a:buNone/>
                      </a:pPr>
                      <a:r>
                        <a:rPr lang="en-US" sz="1700" b="1" u="none" strike="noStrike" cap="none">
                          <a:solidFill>
                            <a:srgbClr val="FFFFFF"/>
                          </a:solidFill>
                          <a:latin typeface="Questrial"/>
                          <a:ea typeface="Questrial"/>
                          <a:cs typeface="Questrial"/>
                          <a:sym typeface="Questrial"/>
                        </a:rPr>
                        <a:t>1</a:t>
                      </a:r>
                      <a:endParaRPr/>
                    </a:p>
                  </a:txBody>
                  <a:tcPr marL="52800" marR="52800" marT="52800" marB="52800" anchor="ctr">
                    <a:solidFill>
                      <a:schemeClr val="accent2"/>
                    </a:solidFill>
                  </a:tcPr>
                </a:tc>
                <a:extLst>
                  <a:ext uri="{0D108BD9-81ED-4DB2-BD59-A6C34878D82A}">
                    <a16:rowId xmlns:a16="http://schemas.microsoft.com/office/drawing/2014/main" val="10004"/>
                  </a:ext>
                </a:extLst>
              </a:tr>
            </a:tbl>
          </a:graphicData>
        </a:graphic>
      </p:graphicFrame>
      <p:graphicFrame>
        <p:nvGraphicFramePr>
          <p:cNvPr id="254" name="Google Shape;254;p29"/>
          <p:cNvGraphicFramePr/>
          <p:nvPr>
            <p:extLst>
              <p:ext uri="{D42A27DB-BD31-4B8C-83A1-F6EECF244321}">
                <p14:modId xmlns:p14="http://schemas.microsoft.com/office/powerpoint/2010/main" val="2675403658"/>
              </p:ext>
            </p:extLst>
          </p:nvPr>
        </p:nvGraphicFramePr>
        <p:xfrm>
          <a:off x="253783" y="1524000"/>
          <a:ext cx="3200375" cy="3200375"/>
        </p:xfrm>
        <a:graphic>
          <a:graphicData uri="http://schemas.openxmlformats.org/drawingml/2006/table">
            <a:tbl>
              <a:tblPr>
                <a:noFill/>
                <a:tableStyleId>{20B19B30-06A4-4D56-8905-EAD729CB5607}</a:tableStyleId>
              </a:tblPr>
              <a:tblGrid>
                <a:gridCol w="640075">
                  <a:extLst>
                    <a:ext uri="{9D8B030D-6E8A-4147-A177-3AD203B41FA5}">
                      <a16:colId xmlns:a16="http://schemas.microsoft.com/office/drawing/2014/main" val="20000"/>
                    </a:ext>
                  </a:extLst>
                </a:gridCol>
                <a:gridCol w="640075">
                  <a:extLst>
                    <a:ext uri="{9D8B030D-6E8A-4147-A177-3AD203B41FA5}">
                      <a16:colId xmlns:a16="http://schemas.microsoft.com/office/drawing/2014/main" val="20001"/>
                    </a:ext>
                  </a:extLst>
                </a:gridCol>
                <a:gridCol w="640075">
                  <a:extLst>
                    <a:ext uri="{9D8B030D-6E8A-4147-A177-3AD203B41FA5}">
                      <a16:colId xmlns:a16="http://schemas.microsoft.com/office/drawing/2014/main" val="20002"/>
                    </a:ext>
                  </a:extLst>
                </a:gridCol>
                <a:gridCol w="640075">
                  <a:extLst>
                    <a:ext uri="{9D8B030D-6E8A-4147-A177-3AD203B41FA5}">
                      <a16:colId xmlns:a16="http://schemas.microsoft.com/office/drawing/2014/main" val="20003"/>
                    </a:ext>
                  </a:extLst>
                </a:gridCol>
                <a:gridCol w="640075">
                  <a:extLst>
                    <a:ext uri="{9D8B030D-6E8A-4147-A177-3AD203B41FA5}">
                      <a16:colId xmlns:a16="http://schemas.microsoft.com/office/drawing/2014/main" val="20004"/>
                    </a:ext>
                  </a:extLst>
                </a:gridCol>
              </a:tblGrid>
              <a:tr h="640075">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640075">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40075">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dirty="0">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40075">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40075">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chemeClr val="dk1"/>
                        </a:buClr>
                        <a:buSzPts val="1700"/>
                        <a:buFont typeface="Constantia"/>
                        <a:buNone/>
                      </a:pPr>
                      <a:endParaRPr sz="1700" b="1" u="none" strike="noStrike" cap="none" dirty="0">
                        <a:solidFill>
                          <a:srgbClr val="FFFFFF"/>
                        </a:solidFill>
                        <a:latin typeface="Questrial"/>
                        <a:ea typeface="Questrial"/>
                        <a:cs typeface="Questrial"/>
                        <a:sym typeface="Questrial"/>
                      </a:endParaRPr>
                    </a:p>
                  </a:txBody>
                  <a:tcPr marL="52800" marR="52800" marT="52800" marB="52800" anchor="ctr">
                    <a:lnL w="12700" cap="flat" cmpd="sng">
                      <a:solidFill>
                        <a:srgbClr val="659298"/>
                      </a:solidFill>
                      <a:prstDash val="solid"/>
                      <a:round/>
                      <a:headEnd type="none" w="sm" len="sm"/>
                      <a:tailEnd type="none" w="sm" len="sm"/>
                    </a:lnL>
                    <a:lnR w="12700" cap="flat" cmpd="sng">
                      <a:solidFill>
                        <a:srgbClr val="659298"/>
                      </a:solidFill>
                      <a:prstDash val="solid"/>
                      <a:round/>
                      <a:headEnd type="none" w="sm" len="sm"/>
                      <a:tailEnd type="none" w="sm" len="sm"/>
                    </a:lnR>
                    <a:lnT w="12700" cap="flat" cmpd="sng">
                      <a:solidFill>
                        <a:srgbClr val="659298"/>
                      </a:solidFill>
                      <a:prstDash val="solid"/>
                      <a:round/>
                      <a:headEnd type="none" w="sm" len="sm"/>
                      <a:tailEnd type="none" w="sm" len="sm"/>
                    </a:lnT>
                    <a:lnB w="12700" cap="flat" cmpd="sng">
                      <a:solidFill>
                        <a:srgbClr val="65929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0"/>
          <p:cNvSpPr txBox="1">
            <a:spLocks noGrp="1"/>
          </p:cNvSpPr>
          <p:nvPr>
            <p:ph type="title"/>
          </p:nvPr>
        </p:nvSpPr>
        <p:spPr>
          <a:xfrm>
            <a:off x="457200" y="442191"/>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The Evolution of Video Games</a:t>
            </a:r>
            <a:endParaRPr dirty="0"/>
          </a:p>
        </p:txBody>
      </p:sp>
      <p:sp>
        <p:nvSpPr>
          <p:cNvPr id="260" name="Google Shape;260;p30"/>
          <p:cNvSpPr txBox="1">
            <a:spLocks noGrp="1"/>
          </p:cNvSpPr>
          <p:nvPr>
            <p:ph type="body" idx="4294967295"/>
          </p:nvPr>
        </p:nvSpPr>
        <p:spPr>
          <a:xfrm>
            <a:off x="2886000" y="1400175"/>
            <a:ext cx="5877000" cy="2500277"/>
          </a:xfrm>
          <a:prstGeom prst="rect">
            <a:avLst/>
          </a:prstGeom>
          <a:noFill/>
          <a:ln>
            <a:noFill/>
          </a:ln>
        </p:spPr>
        <p:txBody>
          <a:bodyPr spcFirstLastPara="1" wrap="square" lIns="91425" tIns="45700" rIns="91425" bIns="45700" anchor="ctr" anchorCtr="0">
            <a:normAutofit/>
          </a:bodyPr>
          <a:lstStyle/>
          <a:p>
            <a:pPr marL="231775" lvl="0" indent="-231775" algn="l" rtl="0">
              <a:spcBef>
                <a:spcPts val="0"/>
              </a:spcBef>
              <a:spcAft>
                <a:spcPts val="0"/>
              </a:spcAft>
              <a:buSzPts val="2800"/>
              <a:buChar char="•"/>
            </a:pPr>
            <a:r>
              <a:rPr lang="en-US" dirty="0"/>
              <a:t>How was sending the 5x5 image different from sending the 3x3 image?</a:t>
            </a:r>
            <a:endParaRPr dirty="0"/>
          </a:p>
          <a:p>
            <a:pPr marL="231775" lvl="0" indent="-231775" algn="l" rtl="0">
              <a:spcBef>
                <a:spcPts val="560"/>
              </a:spcBef>
              <a:spcAft>
                <a:spcPts val="0"/>
              </a:spcAft>
              <a:buSzPts val="2800"/>
              <a:buChar char="•"/>
            </a:pPr>
            <a:r>
              <a:rPr lang="en-US" dirty="0"/>
              <a:t>Why would we want to send higher resolution images?</a:t>
            </a:r>
            <a:endParaRPr dirty="0"/>
          </a:p>
        </p:txBody>
      </p:sp>
      <p:graphicFrame>
        <p:nvGraphicFramePr>
          <p:cNvPr id="261" name="Google Shape;261;p30"/>
          <p:cNvGraphicFramePr/>
          <p:nvPr>
            <p:extLst>
              <p:ext uri="{D42A27DB-BD31-4B8C-83A1-F6EECF244321}">
                <p14:modId xmlns:p14="http://schemas.microsoft.com/office/powerpoint/2010/main" val="4082811274"/>
              </p:ext>
            </p:extLst>
          </p:nvPr>
        </p:nvGraphicFramePr>
        <p:xfrm>
          <a:off x="719137" y="3236117"/>
          <a:ext cx="1828750" cy="1828750"/>
        </p:xfrm>
        <a:graphic>
          <a:graphicData uri="http://schemas.openxmlformats.org/drawingml/2006/table">
            <a:tbl>
              <a:tblPr>
                <a:noFill/>
                <a:tableStyleId>{FACBD1A8-ECA1-4D62-82D0-DB492A3203D9}</a:tableStyleId>
              </a:tblPr>
              <a:tblGrid>
                <a:gridCol w="365750">
                  <a:extLst>
                    <a:ext uri="{9D8B030D-6E8A-4147-A177-3AD203B41FA5}">
                      <a16:colId xmlns:a16="http://schemas.microsoft.com/office/drawing/2014/main" val="20000"/>
                    </a:ext>
                  </a:extLst>
                </a:gridCol>
                <a:gridCol w="365750">
                  <a:extLst>
                    <a:ext uri="{9D8B030D-6E8A-4147-A177-3AD203B41FA5}">
                      <a16:colId xmlns:a16="http://schemas.microsoft.com/office/drawing/2014/main" val="20001"/>
                    </a:ext>
                  </a:extLst>
                </a:gridCol>
                <a:gridCol w="365750">
                  <a:extLst>
                    <a:ext uri="{9D8B030D-6E8A-4147-A177-3AD203B41FA5}">
                      <a16:colId xmlns:a16="http://schemas.microsoft.com/office/drawing/2014/main" val="20002"/>
                    </a:ext>
                  </a:extLst>
                </a:gridCol>
                <a:gridCol w="365750">
                  <a:extLst>
                    <a:ext uri="{9D8B030D-6E8A-4147-A177-3AD203B41FA5}">
                      <a16:colId xmlns:a16="http://schemas.microsoft.com/office/drawing/2014/main" val="20003"/>
                    </a:ext>
                  </a:extLst>
                </a:gridCol>
                <a:gridCol w="365750">
                  <a:extLst>
                    <a:ext uri="{9D8B030D-6E8A-4147-A177-3AD203B41FA5}">
                      <a16:colId xmlns:a16="http://schemas.microsoft.com/office/drawing/2014/main" val="20004"/>
                    </a:ext>
                  </a:extLst>
                </a:gridCol>
              </a:tblGrid>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extLst>
                  <a:ext uri="{0D108BD9-81ED-4DB2-BD59-A6C34878D82A}">
                    <a16:rowId xmlns:a16="http://schemas.microsoft.com/office/drawing/2014/main" val="10000"/>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extLst>
                  <a:ext uri="{0D108BD9-81ED-4DB2-BD59-A6C34878D82A}">
                    <a16:rowId xmlns:a16="http://schemas.microsoft.com/office/drawing/2014/main" val="10001"/>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extLst>
                  <a:ext uri="{0D108BD9-81ED-4DB2-BD59-A6C34878D82A}">
                    <a16:rowId xmlns:a16="http://schemas.microsoft.com/office/drawing/2014/main" val="10002"/>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extLst>
                  <a:ext uri="{0D108BD9-81ED-4DB2-BD59-A6C34878D82A}">
                    <a16:rowId xmlns:a16="http://schemas.microsoft.com/office/drawing/2014/main" val="10003"/>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dirty="0">
                        <a:solidFill>
                          <a:srgbClr val="FFFFFF"/>
                        </a:solidFill>
                        <a:latin typeface="Questrial"/>
                        <a:ea typeface="Questrial"/>
                        <a:cs typeface="Questrial"/>
                        <a:sym typeface="Questrial"/>
                      </a:endParaRPr>
                    </a:p>
                  </a:txBody>
                  <a:tcPr marL="30175" marR="30175" marT="30175" marB="30175" anchor="ctr">
                    <a:solidFill>
                      <a:schemeClr val="dk1"/>
                    </a:solidFill>
                  </a:tcPr>
                </a:tc>
                <a:extLst>
                  <a:ext uri="{0D108BD9-81ED-4DB2-BD59-A6C34878D82A}">
                    <a16:rowId xmlns:a16="http://schemas.microsoft.com/office/drawing/2014/main" val="10004"/>
                  </a:ext>
                </a:extLst>
              </a:tr>
            </a:tbl>
          </a:graphicData>
        </a:graphic>
      </p:graphicFrame>
      <p:graphicFrame>
        <p:nvGraphicFramePr>
          <p:cNvPr id="262" name="Google Shape;262;p30"/>
          <p:cNvGraphicFramePr/>
          <p:nvPr>
            <p:extLst>
              <p:ext uri="{D42A27DB-BD31-4B8C-83A1-F6EECF244321}">
                <p14:modId xmlns:p14="http://schemas.microsoft.com/office/powerpoint/2010/main" val="3683648563"/>
              </p:ext>
            </p:extLst>
          </p:nvPr>
        </p:nvGraphicFramePr>
        <p:xfrm>
          <a:off x="719137" y="1353454"/>
          <a:ext cx="1828800" cy="1828800"/>
        </p:xfrm>
        <a:graphic>
          <a:graphicData uri="http://schemas.openxmlformats.org/drawingml/2006/table">
            <a:tbl>
              <a:tblPr>
                <a:noFill/>
                <a:tableStyleId>{FACBD1A8-ECA1-4D62-82D0-DB492A3203D9}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609600">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dirty="0">
                        <a:solidFill>
                          <a:srgbClr val="FFFFFF"/>
                        </a:solidFill>
                        <a:latin typeface="Questrial"/>
                        <a:ea typeface="Questrial"/>
                        <a:cs typeface="Questrial"/>
                        <a:sym typeface="Questrial"/>
                      </a:endParaRPr>
                    </a:p>
                  </a:txBody>
                  <a:tcPr marL="60950" marR="60950" marT="60950" marB="60950" anchor="ctr">
                    <a:solidFill>
                      <a:schemeClr val="dk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title"/>
          </p:nvPr>
        </p:nvSpPr>
        <p:spPr>
          <a:xfrm>
            <a:off x="457200" y="442191"/>
            <a:ext cx="83058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The Evolution of Video Games</a:t>
            </a:r>
            <a:endParaRPr dirty="0"/>
          </a:p>
        </p:txBody>
      </p:sp>
      <p:sp>
        <p:nvSpPr>
          <p:cNvPr id="268" name="Google Shape;268;p31"/>
          <p:cNvSpPr txBox="1">
            <a:spLocks noGrp="1"/>
          </p:cNvSpPr>
          <p:nvPr>
            <p:ph type="body" idx="4294967295"/>
          </p:nvPr>
        </p:nvSpPr>
        <p:spPr>
          <a:xfrm>
            <a:off x="2886075" y="1400175"/>
            <a:ext cx="5876925" cy="2540264"/>
          </a:xfrm>
          <a:prstGeom prst="rect">
            <a:avLst/>
          </a:prstGeom>
          <a:noFill/>
          <a:ln>
            <a:noFill/>
          </a:ln>
        </p:spPr>
        <p:txBody>
          <a:bodyPr spcFirstLastPara="1" wrap="square" lIns="91425" tIns="45700" rIns="91425" bIns="45700" anchor="ctr" anchorCtr="0">
            <a:normAutofit/>
          </a:bodyPr>
          <a:lstStyle/>
          <a:p>
            <a:pPr marL="231775" lvl="0" indent="-231775" algn="l" rtl="0">
              <a:spcBef>
                <a:spcPts val="0"/>
              </a:spcBef>
              <a:spcAft>
                <a:spcPts val="0"/>
              </a:spcAft>
              <a:buSzPts val="2800"/>
              <a:buChar char="•"/>
            </a:pPr>
            <a:r>
              <a:rPr lang="en-US" dirty="0"/>
              <a:t>What about our digital devices makes it possible to send high resolution images?</a:t>
            </a:r>
            <a:endParaRPr dirty="0"/>
          </a:p>
          <a:p>
            <a:pPr marL="0" lvl="0" indent="0" algn="ctr" rtl="0">
              <a:spcBef>
                <a:spcPts val="560"/>
              </a:spcBef>
              <a:spcAft>
                <a:spcPts val="0"/>
              </a:spcAft>
              <a:buSzPts val="2800"/>
              <a:buNone/>
            </a:pPr>
            <a:r>
              <a:rPr lang="en-US" i="1" dirty="0"/>
              <a:t>(Hint: What is it like to use an old computer compared to a newer one?)</a:t>
            </a:r>
            <a:endParaRPr dirty="0"/>
          </a:p>
          <a:p>
            <a:pPr marL="0" lvl="0" indent="0" algn="l" rtl="0">
              <a:spcBef>
                <a:spcPts val="560"/>
              </a:spcBef>
              <a:spcAft>
                <a:spcPts val="0"/>
              </a:spcAft>
              <a:buSzPts val="2800"/>
              <a:buNone/>
            </a:pPr>
            <a:endParaRPr sz="2800" dirty="0"/>
          </a:p>
        </p:txBody>
      </p:sp>
      <p:graphicFrame>
        <p:nvGraphicFramePr>
          <p:cNvPr id="269" name="Google Shape;269;p31"/>
          <p:cNvGraphicFramePr/>
          <p:nvPr>
            <p:extLst>
              <p:ext uri="{D42A27DB-BD31-4B8C-83A1-F6EECF244321}">
                <p14:modId xmlns:p14="http://schemas.microsoft.com/office/powerpoint/2010/main" val="1411580222"/>
              </p:ext>
            </p:extLst>
          </p:nvPr>
        </p:nvGraphicFramePr>
        <p:xfrm>
          <a:off x="719137" y="3232780"/>
          <a:ext cx="1828750" cy="1828750"/>
        </p:xfrm>
        <a:graphic>
          <a:graphicData uri="http://schemas.openxmlformats.org/drawingml/2006/table">
            <a:tbl>
              <a:tblPr>
                <a:noFill/>
                <a:tableStyleId>{FACBD1A8-ECA1-4D62-82D0-DB492A3203D9}</a:tableStyleId>
              </a:tblPr>
              <a:tblGrid>
                <a:gridCol w="365750">
                  <a:extLst>
                    <a:ext uri="{9D8B030D-6E8A-4147-A177-3AD203B41FA5}">
                      <a16:colId xmlns:a16="http://schemas.microsoft.com/office/drawing/2014/main" val="20000"/>
                    </a:ext>
                  </a:extLst>
                </a:gridCol>
                <a:gridCol w="365750">
                  <a:extLst>
                    <a:ext uri="{9D8B030D-6E8A-4147-A177-3AD203B41FA5}">
                      <a16:colId xmlns:a16="http://schemas.microsoft.com/office/drawing/2014/main" val="20001"/>
                    </a:ext>
                  </a:extLst>
                </a:gridCol>
                <a:gridCol w="365750">
                  <a:extLst>
                    <a:ext uri="{9D8B030D-6E8A-4147-A177-3AD203B41FA5}">
                      <a16:colId xmlns:a16="http://schemas.microsoft.com/office/drawing/2014/main" val="20002"/>
                    </a:ext>
                  </a:extLst>
                </a:gridCol>
                <a:gridCol w="365750">
                  <a:extLst>
                    <a:ext uri="{9D8B030D-6E8A-4147-A177-3AD203B41FA5}">
                      <a16:colId xmlns:a16="http://schemas.microsoft.com/office/drawing/2014/main" val="20003"/>
                    </a:ext>
                  </a:extLst>
                </a:gridCol>
                <a:gridCol w="365750">
                  <a:extLst>
                    <a:ext uri="{9D8B030D-6E8A-4147-A177-3AD203B41FA5}">
                      <a16:colId xmlns:a16="http://schemas.microsoft.com/office/drawing/2014/main" val="20004"/>
                    </a:ext>
                  </a:extLst>
                </a:gridCol>
              </a:tblGrid>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extLst>
                  <a:ext uri="{0D108BD9-81ED-4DB2-BD59-A6C34878D82A}">
                    <a16:rowId xmlns:a16="http://schemas.microsoft.com/office/drawing/2014/main" val="10000"/>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dirty="0">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extLst>
                  <a:ext uri="{0D108BD9-81ED-4DB2-BD59-A6C34878D82A}">
                    <a16:rowId xmlns:a16="http://schemas.microsoft.com/office/drawing/2014/main" val="10001"/>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extLst>
                  <a:ext uri="{0D108BD9-81ED-4DB2-BD59-A6C34878D82A}">
                    <a16:rowId xmlns:a16="http://schemas.microsoft.com/office/drawing/2014/main" val="10002"/>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extLst>
                  <a:ext uri="{0D108BD9-81ED-4DB2-BD59-A6C34878D82A}">
                    <a16:rowId xmlns:a16="http://schemas.microsoft.com/office/drawing/2014/main" val="10003"/>
                  </a:ext>
                </a:extLst>
              </a:tr>
              <a:tr h="365750">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dk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a:solidFill>
                          <a:srgbClr val="FFFFFF"/>
                        </a:solidFill>
                        <a:latin typeface="Questrial"/>
                        <a:ea typeface="Questrial"/>
                        <a:cs typeface="Questrial"/>
                        <a:sym typeface="Questrial"/>
                      </a:endParaRPr>
                    </a:p>
                  </a:txBody>
                  <a:tcPr marL="30175" marR="30175" marT="30175" marB="30175" anchor="ctr">
                    <a:solidFill>
                      <a:schemeClr val="lt1"/>
                    </a:solidFill>
                  </a:tcPr>
                </a:tc>
                <a:tc>
                  <a:txBody>
                    <a:bodyPr/>
                    <a:lstStyle/>
                    <a:p>
                      <a:pPr marL="0" marR="0" lvl="0" indent="0" algn="ctr" rtl="0">
                        <a:lnSpc>
                          <a:spcPct val="115000"/>
                        </a:lnSpc>
                        <a:spcBef>
                          <a:spcPts val="0"/>
                        </a:spcBef>
                        <a:spcAft>
                          <a:spcPts val="0"/>
                        </a:spcAft>
                        <a:buClr>
                          <a:schemeClr val="dk1"/>
                        </a:buClr>
                        <a:buSzPts val="1000"/>
                        <a:buFont typeface="Constantia"/>
                        <a:buNone/>
                      </a:pPr>
                      <a:endParaRPr sz="1000" b="1" u="none" strike="noStrike" cap="none" dirty="0">
                        <a:solidFill>
                          <a:srgbClr val="FFFFFF"/>
                        </a:solidFill>
                        <a:latin typeface="Questrial"/>
                        <a:ea typeface="Questrial"/>
                        <a:cs typeface="Questrial"/>
                        <a:sym typeface="Questrial"/>
                      </a:endParaRPr>
                    </a:p>
                  </a:txBody>
                  <a:tcPr marL="30175" marR="30175" marT="30175" marB="30175" anchor="ctr">
                    <a:solidFill>
                      <a:schemeClr val="dk1"/>
                    </a:solidFill>
                  </a:tcPr>
                </a:tc>
                <a:extLst>
                  <a:ext uri="{0D108BD9-81ED-4DB2-BD59-A6C34878D82A}">
                    <a16:rowId xmlns:a16="http://schemas.microsoft.com/office/drawing/2014/main" val="10004"/>
                  </a:ext>
                </a:extLst>
              </a:tr>
            </a:tbl>
          </a:graphicData>
        </a:graphic>
      </p:graphicFrame>
      <p:graphicFrame>
        <p:nvGraphicFramePr>
          <p:cNvPr id="270" name="Google Shape;270;p31"/>
          <p:cNvGraphicFramePr/>
          <p:nvPr>
            <p:extLst>
              <p:ext uri="{D42A27DB-BD31-4B8C-83A1-F6EECF244321}">
                <p14:modId xmlns:p14="http://schemas.microsoft.com/office/powerpoint/2010/main" val="342477482"/>
              </p:ext>
            </p:extLst>
          </p:nvPr>
        </p:nvGraphicFramePr>
        <p:xfrm>
          <a:off x="719137" y="1351785"/>
          <a:ext cx="1828800" cy="1828800"/>
        </p:xfrm>
        <a:graphic>
          <a:graphicData uri="http://schemas.openxmlformats.org/drawingml/2006/table">
            <a:tbl>
              <a:tblPr>
                <a:noFill/>
                <a:tableStyleId>{FACBD1A8-ECA1-4D62-82D0-DB492A3203D9}</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609600">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extLst>
                  <a:ext uri="{0D108BD9-81ED-4DB2-BD59-A6C34878D82A}">
                    <a16:rowId xmlns:a16="http://schemas.microsoft.com/office/drawing/2014/main" val="10000"/>
                  </a:ext>
                </a:extLst>
              </a:tr>
              <a:tr h="609600">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dirty="0">
                        <a:solidFill>
                          <a:srgbClr val="FFFFFF"/>
                        </a:solidFill>
                        <a:latin typeface="Questrial"/>
                        <a:ea typeface="Questrial"/>
                        <a:cs typeface="Questrial"/>
                        <a:sym typeface="Questrial"/>
                      </a:endParaRPr>
                    </a:p>
                  </a:txBody>
                  <a:tcPr marL="60950" marR="60950" marT="60950" marB="60950" anchor="ctr">
                    <a:solidFill>
                      <a:schemeClr val="dk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dirty="0">
                        <a:latin typeface="Questrial"/>
                        <a:ea typeface="Questrial"/>
                        <a:cs typeface="Questrial"/>
                        <a:sym typeface="Questrial"/>
                      </a:endParaRPr>
                    </a:p>
                  </a:txBody>
                  <a:tcPr marL="60950" marR="60950" marT="60950" marB="60950" anchor="ctr">
                    <a:solidFill>
                      <a:srgbClr val="FFFFFF"/>
                    </a:solidFill>
                  </a:tcPr>
                </a:tc>
                <a:extLst>
                  <a:ext uri="{0D108BD9-81ED-4DB2-BD59-A6C34878D82A}">
                    <a16:rowId xmlns:a16="http://schemas.microsoft.com/office/drawing/2014/main" val="10001"/>
                  </a:ext>
                </a:extLst>
              </a:tr>
              <a:tr h="609600">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solidFill>
                          <a:srgbClr val="FFFFFF"/>
                        </a:solidFill>
                        <a:latin typeface="Questrial"/>
                        <a:ea typeface="Questrial"/>
                        <a:cs typeface="Questrial"/>
                        <a:sym typeface="Questrial"/>
                      </a:endParaRPr>
                    </a:p>
                  </a:txBody>
                  <a:tcPr marL="60950" marR="60950" marT="60950" marB="60950" anchor="ctr">
                    <a:solidFill>
                      <a:schemeClr val="dk1"/>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a:latin typeface="Questrial"/>
                        <a:ea typeface="Questrial"/>
                        <a:cs typeface="Questrial"/>
                        <a:sym typeface="Questrial"/>
                      </a:endParaRPr>
                    </a:p>
                  </a:txBody>
                  <a:tcPr marL="60950" marR="60950" marT="60950" marB="60950" anchor="ctr">
                    <a:solidFill>
                      <a:srgbClr val="FFFFFF"/>
                    </a:solidFill>
                  </a:tcPr>
                </a:tc>
                <a:tc>
                  <a:txBody>
                    <a:bodyPr/>
                    <a:lstStyle/>
                    <a:p>
                      <a:pPr marL="0" marR="0" lvl="0" indent="0" algn="ctr" rtl="0">
                        <a:lnSpc>
                          <a:spcPct val="115000"/>
                        </a:lnSpc>
                        <a:spcBef>
                          <a:spcPts val="0"/>
                        </a:spcBef>
                        <a:spcAft>
                          <a:spcPts val="0"/>
                        </a:spcAft>
                        <a:buClr>
                          <a:schemeClr val="dk1"/>
                        </a:buClr>
                        <a:buSzPts val="1800"/>
                        <a:buFont typeface="Constantia"/>
                        <a:buNone/>
                      </a:pPr>
                      <a:endParaRPr sz="1800" b="1" u="none" strike="noStrike" cap="none" dirty="0">
                        <a:solidFill>
                          <a:srgbClr val="FFFFFF"/>
                        </a:solidFill>
                        <a:latin typeface="Questrial"/>
                        <a:ea typeface="Questrial"/>
                        <a:cs typeface="Questrial"/>
                        <a:sym typeface="Questrial"/>
                      </a:endParaRPr>
                    </a:p>
                  </a:txBody>
                  <a:tcPr marL="60950" marR="60950" marT="60950" marB="60950" anchor="ctr">
                    <a:solidFill>
                      <a:schemeClr val="dk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ctr" anchorCtr="0">
            <a:noAutofit/>
          </a:bodyPr>
          <a:lstStyle/>
          <a:p>
            <a:pPr marL="0" lvl="0" indent="0" algn="l" rtl="0">
              <a:spcBef>
                <a:spcPts val="0"/>
              </a:spcBef>
              <a:spcAft>
                <a:spcPts val="0"/>
              </a:spcAft>
              <a:buClr>
                <a:schemeClr val="accent4"/>
              </a:buClr>
              <a:buSzPts val="3600"/>
              <a:buFont typeface="Calibri"/>
              <a:buNone/>
            </a:pPr>
            <a:r>
              <a:rPr lang="en-US" dirty="0"/>
              <a:t>The Evolution of Video Games</a:t>
            </a:r>
            <a:endParaRPr dirty="0"/>
          </a:p>
        </p:txBody>
      </p:sp>
      <p:sp>
        <p:nvSpPr>
          <p:cNvPr id="276" name="Google Shape;276;p32"/>
          <p:cNvSpPr txBox="1">
            <a:spLocks noGrp="1"/>
          </p:cNvSpPr>
          <p:nvPr>
            <p:ph type="body" idx="4294967295"/>
          </p:nvPr>
        </p:nvSpPr>
        <p:spPr>
          <a:xfrm>
            <a:off x="1907289" y="1498833"/>
            <a:ext cx="5329421" cy="537000"/>
          </a:xfrm>
          <a:prstGeom prst="rect">
            <a:avLst/>
          </a:prstGeom>
          <a:noFill/>
          <a:ln>
            <a:noFill/>
          </a:ln>
        </p:spPr>
        <p:txBody>
          <a:bodyPr spcFirstLastPara="1" wrap="square" lIns="91425" tIns="91425" rIns="91425" bIns="91425" anchor="ctr" anchorCtr="0">
            <a:noAutofit/>
          </a:bodyPr>
          <a:lstStyle/>
          <a:p>
            <a:pPr marL="0" lvl="0" indent="0" algn="ctr" rtl="0">
              <a:lnSpc>
                <a:spcPct val="120000"/>
              </a:lnSpc>
              <a:spcBef>
                <a:spcPts val="0"/>
              </a:spcBef>
              <a:spcAft>
                <a:spcPts val="0"/>
              </a:spcAft>
              <a:buClr>
                <a:schemeClr val="dk1"/>
              </a:buClr>
              <a:buSzPts val="1100"/>
              <a:buNone/>
            </a:pPr>
            <a:r>
              <a:rPr lang="en-US" sz="3600" dirty="0">
                <a:solidFill>
                  <a:schemeClr val="dk1"/>
                </a:solidFill>
              </a:rPr>
              <a:t>How do we get from</a:t>
            </a:r>
            <a:r>
              <a:rPr lang="en-US" sz="3600" b="1" dirty="0">
                <a:solidFill>
                  <a:schemeClr val="dk1"/>
                </a:solidFill>
              </a:rPr>
              <a:t> this</a:t>
            </a:r>
            <a:r>
              <a:rPr lang="en-US" sz="3600" dirty="0"/>
              <a:t>...</a:t>
            </a:r>
            <a:endParaRPr sz="3600" dirty="0">
              <a:solidFill>
                <a:schemeClr val="dk1"/>
              </a:solidFill>
            </a:endParaRPr>
          </a:p>
        </p:txBody>
      </p:sp>
      <p:graphicFrame>
        <p:nvGraphicFramePr>
          <p:cNvPr id="277" name="Google Shape;277;p32"/>
          <p:cNvGraphicFramePr/>
          <p:nvPr/>
        </p:nvGraphicFramePr>
        <p:xfrm>
          <a:off x="1524000" y="2084391"/>
          <a:ext cx="6096000" cy="370850"/>
        </p:xfrm>
        <a:graphic>
          <a:graphicData uri="http://schemas.openxmlformats.org/drawingml/2006/table">
            <a:tbl>
              <a:tblPr>
                <a:noFill/>
                <a:tableStyleId>{FACBD1A8-ECA1-4D62-82D0-DB492A3203D9}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50">
                <a:tc>
                  <a:txBody>
                    <a:bodyPr/>
                    <a:lstStyle/>
                    <a:p>
                      <a:pPr marL="0" marR="0" lvl="0" indent="0" algn="l" rtl="0">
                        <a:spcBef>
                          <a:spcPts val="0"/>
                        </a:spcBef>
                        <a:spcAft>
                          <a:spcPts val="0"/>
                        </a:spcAft>
                        <a:buClr>
                          <a:schemeClr val="dk1"/>
                        </a:buClr>
                        <a:buSzPts val="1400"/>
                        <a:buFont typeface="Constantia"/>
                        <a:buNone/>
                      </a:pP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400"/>
                        <a:buFont typeface="Constantia"/>
                        <a:buNone/>
                      </a:pP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Clr>
                          <a:schemeClr val="dk1"/>
                        </a:buClr>
                        <a:buSzPts val="1400"/>
                        <a:buFont typeface="Constantia"/>
                        <a:buNone/>
                      </a:pP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spcBef>
                          <a:spcPts val="0"/>
                        </a:spcBef>
                        <a:spcAft>
                          <a:spcPts val="0"/>
                        </a:spcAft>
                        <a:buClr>
                          <a:schemeClr val="dk1"/>
                        </a:buClr>
                        <a:buSzPts val="1400"/>
                        <a:buFont typeface="Constantia"/>
                        <a:buNone/>
                      </a:pPr>
                      <a:endParaRPr sz="1400" u="none" strike="noStrike" cap="none"/>
                    </a:p>
                  </a:txBody>
                  <a:tcPr marL="91450" marR="91450" marT="45725" marB="45725">
                    <a:lnL w="9525" cap="flat" cmpd="sng">
                      <a:solidFill>
                        <a:srgbClr val="000000"/>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Clr>
                          <a:schemeClr val="dk1"/>
                        </a:buClr>
                        <a:buSzPts val="1400"/>
                        <a:buFont typeface="Constantia"/>
                        <a:buNone/>
                      </a:pPr>
                      <a:endParaRPr sz="1400" u="none" strike="noStrike" cap="none"/>
                    </a:p>
                  </a:txBody>
                  <a:tcPr marL="91450" marR="91450" marT="45725" marB="45725">
                    <a:lnL w="12700" cap="flat" cmpd="sng">
                      <a:solidFill>
                        <a:schemeClr val="lt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95959"/>
                    </a:solidFill>
                  </a:tcPr>
                </a:tc>
                <a:tc>
                  <a:txBody>
                    <a:bodyPr/>
                    <a:lstStyle/>
                    <a:p>
                      <a:pPr marL="0" marR="0" lvl="0" indent="0" algn="l" rtl="0">
                        <a:spcBef>
                          <a:spcPts val="0"/>
                        </a:spcBef>
                        <a:spcAft>
                          <a:spcPts val="0"/>
                        </a:spcAft>
                        <a:buClr>
                          <a:schemeClr val="dk1"/>
                        </a:buClr>
                        <a:buSzPts val="1400"/>
                        <a:buFont typeface="Constantia"/>
                        <a:buNone/>
                      </a:pPr>
                      <a:endParaRPr sz="1400" u="none" strike="noStrike" cap="none"/>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278" name="Google Shape;278;p32"/>
          <p:cNvSpPr txBox="1"/>
          <p:nvPr/>
        </p:nvSpPr>
        <p:spPr>
          <a:xfrm>
            <a:off x="3534303" y="2601470"/>
            <a:ext cx="2075392" cy="475500"/>
          </a:xfrm>
          <a:prstGeom prst="rect">
            <a:avLst/>
          </a:prstGeom>
          <a:noFill/>
          <a:ln>
            <a:noFill/>
          </a:ln>
        </p:spPr>
        <p:txBody>
          <a:bodyPr spcFirstLastPara="1" wrap="square" lIns="91425" tIns="91425" rIns="91425" bIns="91425" anchor="ctr" anchorCtr="0">
            <a:noAutofit/>
          </a:bodyPr>
          <a:lstStyle/>
          <a:p>
            <a:pPr marL="0" marR="0" lvl="0" indent="0" algn="ctr" rtl="0">
              <a:lnSpc>
                <a:spcPct val="120000"/>
              </a:lnSpc>
              <a:spcBef>
                <a:spcPts val="0"/>
              </a:spcBef>
              <a:spcAft>
                <a:spcPts val="0"/>
              </a:spcAft>
              <a:buClr>
                <a:schemeClr val="dk1"/>
              </a:buClr>
              <a:buSzPts val="1100"/>
              <a:buFont typeface="Arial"/>
              <a:buNone/>
            </a:pPr>
            <a:r>
              <a:rPr lang="en-US" sz="3600" i="0" u="none" strike="noStrike" cap="none" dirty="0">
                <a:solidFill>
                  <a:schemeClr val="dk1"/>
                </a:solidFill>
                <a:latin typeface="Calibri"/>
                <a:ea typeface="Calibri"/>
                <a:cs typeface="Calibri"/>
                <a:sym typeface="Calibri"/>
              </a:rPr>
              <a:t>to</a:t>
            </a:r>
            <a:r>
              <a:rPr lang="en-US" sz="3600" b="1" i="0" u="none" strike="noStrike" cap="none" dirty="0">
                <a:solidFill>
                  <a:schemeClr val="dk1"/>
                </a:solidFill>
                <a:latin typeface="Calibri"/>
                <a:ea typeface="Calibri"/>
                <a:cs typeface="Calibri"/>
                <a:sym typeface="Calibri"/>
              </a:rPr>
              <a:t> these</a:t>
            </a:r>
            <a:r>
              <a:rPr lang="en-US" sz="3600" dirty="0">
                <a:solidFill>
                  <a:schemeClr val="dk1"/>
                </a:solidFill>
                <a:latin typeface="Calibri"/>
                <a:ea typeface="Calibri"/>
                <a:cs typeface="Calibri"/>
                <a:sym typeface="Calibri"/>
              </a:rPr>
              <a:t>?</a:t>
            </a:r>
            <a:endParaRPr sz="3600" dirty="0"/>
          </a:p>
        </p:txBody>
      </p:sp>
      <p:pic>
        <p:nvPicPr>
          <p:cNvPr id="279" name="Google Shape;279;p32"/>
          <p:cNvPicPr preferRelativeResize="0"/>
          <p:nvPr/>
        </p:nvPicPr>
        <p:blipFill rotWithShape="1">
          <a:blip r:embed="rId3">
            <a:alphaModFix/>
          </a:blip>
          <a:srcRect t="31685" b="32090"/>
          <a:stretch/>
        </p:blipFill>
        <p:spPr>
          <a:xfrm>
            <a:off x="1524000" y="3223200"/>
            <a:ext cx="6096000" cy="14124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4"/>
          <p:cNvSpPr txBox="1">
            <a:spLocks noGrp="1"/>
          </p:cNvSpPr>
          <p:nvPr>
            <p:ph type="title"/>
          </p:nvPr>
        </p:nvSpPr>
        <p:spPr>
          <a:xfrm>
            <a:off x="457199" y="630710"/>
            <a:ext cx="8229600" cy="641515"/>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How Waves Affect Video Games</a:t>
            </a:r>
            <a:endParaRPr dirty="0"/>
          </a:p>
        </p:txBody>
      </p:sp>
      <p:pic>
        <p:nvPicPr>
          <p:cNvPr id="285" name="Google Shape;285;p34" descr="iphy.gif"/>
          <p:cNvPicPr preferRelativeResize="0"/>
          <p:nvPr/>
        </p:nvPicPr>
        <p:blipFill rotWithShape="1">
          <a:blip r:embed="rId3">
            <a:alphaModFix/>
          </a:blip>
          <a:srcRect/>
          <a:stretch/>
        </p:blipFill>
        <p:spPr>
          <a:xfrm>
            <a:off x="5114556" y="1510106"/>
            <a:ext cx="3784516" cy="1264028"/>
          </a:xfrm>
          <a:prstGeom prst="rect">
            <a:avLst/>
          </a:prstGeom>
          <a:noFill/>
          <a:ln>
            <a:noFill/>
          </a:ln>
        </p:spPr>
      </p:pic>
      <p:pic>
        <p:nvPicPr>
          <p:cNvPr id="286" name="Google Shape;286;p34"/>
          <p:cNvPicPr preferRelativeResize="0"/>
          <p:nvPr/>
        </p:nvPicPr>
        <p:blipFill rotWithShape="1">
          <a:blip r:embed="rId4">
            <a:alphaModFix/>
          </a:blip>
          <a:srcRect t="31685" b="32090"/>
          <a:stretch/>
        </p:blipFill>
        <p:spPr>
          <a:xfrm>
            <a:off x="5114550" y="2774125"/>
            <a:ext cx="3784525" cy="876886"/>
          </a:xfrm>
          <a:prstGeom prst="rect">
            <a:avLst/>
          </a:prstGeom>
          <a:noFill/>
          <a:ln>
            <a:noFill/>
          </a:ln>
        </p:spPr>
      </p:pic>
      <p:sp>
        <p:nvSpPr>
          <p:cNvPr id="287" name="Google Shape;287;p34"/>
          <p:cNvSpPr txBox="1"/>
          <p:nvPr/>
        </p:nvSpPr>
        <p:spPr>
          <a:xfrm>
            <a:off x="1648550" y="2079150"/>
            <a:ext cx="28062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u="sng"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The Evolution of Super Mario Video</a:t>
            </a:r>
            <a:endParaRPr sz="2600" dirty="0">
              <a:solidFill>
                <a:srgbClr val="1155CC"/>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How Waves Affect Video Games</a:t>
            </a:r>
            <a:endParaRPr dirty="0"/>
          </a:p>
        </p:txBody>
      </p:sp>
      <p:sp>
        <p:nvSpPr>
          <p:cNvPr id="293" name="Google Shape;293;p35"/>
          <p:cNvSpPr txBox="1">
            <a:spLocks noGrp="1"/>
          </p:cNvSpPr>
          <p:nvPr>
            <p:ph type="body" idx="1"/>
          </p:nvPr>
        </p:nvSpPr>
        <p:spPr>
          <a:xfrm>
            <a:off x="457200" y="1414983"/>
            <a:ext cx="8229600" cy="2908036"/>
          </a:xfrm>
          <a:prstGeom prst="rect">
            <a:avLst/>
          </a:prstGeom>
          <a:noFill/>
          <a:ln>
            <a:noFill/>
          </a:ln>
        </p:spPr>
        <p:txBody>
          <a:bodyPr spcFirstLastPara="1" wrap="square" lIns="91425" tIns="45700" rIns="91425" bIns="45700" anchor="ctr" anchorCtr="0">
            <a:noAutofit/>
          </a:bodyPr>
          <a:lstStyle/>
          <a:p>
            <a:pPr marL="457200" lvl="0" indent="-400050" algn="l" rtl="0">
              <a:spcBef>
                <a:spcPts val="0"/>
              </a:spcBef>
              <a:spcAft>
                <a:spcPts val="0"/>
              </a:spcAft>
              <a:buSzPts val="2700"/>
              <a:buChar char="•"/>
            </a:pPr>
            <a:r>
              <a:rPr lang="en-US" dirty="0"/>
              <a:t>Why do the video game graphics look better over time?</a:t>
            </a:r>
            <a:endParaRPr dirty="0"/>
          </a:p>
          <a:p>
            <a:pPr marL="457200" lvl="0" indent="-400050" algn="l" rtl="0">
              <a:spcBef>
                <a:spcPts val="0"/>
              </a:spcBef>
              <a:spcAft>
                <a:spcPts val="0"/>
              </a:spcAft>
              <a:buSzPts val="2700"/>
              <a:buChar char="•"/>
            </a:pPr>
            <a:r>
              <a:rPr lang="en-US" dirty="0"/>
              <a:t>Use evidence and scientific information from your investigations and discussions to support your explanation. </a:t>
            </a:r>
            <a:endParaRPr dirty="0"/>
          </a:p>
          <a:p>
            <a:pPr marL="457200" lvl="0" indent="-400050" algn="l" rtl="0">
              <a:spcBef>
                <a:spcPts val="0"/>
              </a:spcBef>
              <a:spcAft>
                <a:spcPts val="0"/>
              </a:spcAft>
              <a:buSzPts val="2700"/>
              <a:buChar char="•"/>
            </a:pPr>
            <a:r>
              <a:rPr lang="en-US" dirty="0"/>
              <a:t>How did your thinking change from the beginning of the lesson to now?</a:t>
            </a:r>
            <a:endParaRPr i="1" dirty="0"/>
          </a:p>
        </p:txBody>
      </p:sp>
      <p:pic>
        <p:nvPicPr>
          <p:cNvPr id="294" name="Google Shape;294;p35" title="Claim Evidence Reasoning (CER).png"/>
          <p:cNvPicPr preferRelativeResize="0"/>
          <p:nvPr/>
        </p:nvPicPr>
        <p:blipFill>
          <a:blip r:embed="rId3">
            <a:alphaModFix/>
          </a:blip>
          <a:stretch>
            <a:fillRect/>
          </a:stretch>
        </p:blipFill>
        <p:spPr>
          <a:xfrm>
            <a:off x="7563850" y="262525"/>
            <a:ext cx="1122950" cy="112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Essential Question</a:t>
            </a:r>
            <a:endParaRPr dirty="0"/>
          </a:p>
        </p:txBody>
      </p:sp>
      <p:sp>
        <p:nvSpPr>
          <p:cNvPr id="97" name="Google Shape;97;p3"/>
          <p:cNvSpPr txBox="1">
            <a:spLocks noGrp="1"/>
          </p:cNvSpPr>
          <p:nvPr>
            <p:ph type="body" idx="1"/>
          </p:nvPr>
        </p:nvSpPr>
        <p:spPr>
          <a:xfrm>
            <a:off x="530352" y="2028498"/>
            <a:ext cx="7772400" cy="1132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How does the use of more complex wave patterns impact the communication of audiovisual messages?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530352" y="987552"/>
            <a:ext cx="7772400" cy="10218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Lesson Objectives</a:t>
            </a:r>
            <a:endParaRPr dirty="0"/>
          </a:p>
        </p:txBody>
      </p:sp>
      <p:sp>
        <p:nvSpPr>
          <p:cNvPr id="103" name="Google Shape;103;p4"/>
          <p:cNvSpPr txBox="1">
            <a:spLocks noGrp="1"/>
          </p:cNvSpPr>
          <p:nvPr>
            <p:ph type="body" idx="1"/>
          </p:nvPr>
        </p:nvSpPr>
        <p:spPr>
          <a:xfrm>
            <a:off x="530350" y="2028502"/>
            <a:ext cx="7772400" cy="2301600"/>
          </a:xfrm>
          <a:prstGeom prst="rect">
            <a:avLst/>
          </a:prstGeom>
          <a:noFill/>
          <a:ln>
            <a:noFill/>
          </a:ln>
        </p:spPr>
        <p:txBody>
          <a:bodyPr spcFirstLastPara="1" wrap="square" lIns="91425" tIns="45700" rIns="91425" bIns="45700" anchor="t" anchorCtr="0">
            <a:normAutofit/>
          </a:bodyPr>
          <a:lstStyle/>
          <a:p>
            <a:pPr marL="457200" lvl="0" indent="-393700" algn="l" rtl="0">
              <a:spcBef>
                <a:spcPts val="0"/>
              </a:spcBef>
              <a:spcAft>
                <a:spcPts val="0"/>
              </a:spcAft>
              <a:buClr>
                <a:schemeClr val="lt1"/>
              </a:buClr>
              <a:buSzPts val="2600"/>
              <a:buChar char="●"/>
            </a:pPr>
            <a:r>
              <a:rPr lang="en-US" dirty="0"/>
              <a:t>Compare analog and digital electromagnetic (EM) waves </a:t>
            </a:r>
            <a:endParaRPr dirty="0"/>
          </a:p>
          <a:p>
            <a:pPr marL="457200" lvl="0" indent="-393700" algn="l" rtl="0">
              <a:spcBef>
                <a:spcPts val="0"/>
              </a:spcBef>
              <a:spcAft>
                <a:spcPts val="0"/>
              </a:spcAft>
              <a:buClr>
                <a:schemeClr val="lt1"/>
              </a:buClr>
              <a:buSzPts val="2600"/>
              <a:buChar char="●"/>
            </a:pPr>
            <a:r>
              <a:rPr lang="en-US" dirty="0"/>
              <a:t>Construct an argument with evidence that supports a claim about whether digital or analog signals are more reliable to send information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t" anchorCtr="0">
            <a:normAutofit/>
          </a:bodyPr>
          <a:lstStyle/>
          <a:p>
            <a:pPr marL="0" lvl="0" indent="0" algn="l" rtl="0">
              <a:spcBef>
                <a:spcPts val="0"/>
              </a:spcBef>
              <a:spcAft>
                <a:spcPts val="0"/>
              </a:spcAft>
              <a:buClr>
                <a:schemeClr val="accent4"/>
              </a:buClr>
              <a:buSzPts val="3600"/>
              <a:buFont typeface="Calibri"/>
              <a:buNone/>
            </a:pPr>
            <a:r>
              <a:rPr lang="en-US" dirty="0"/>
              <a:t>The Evolution of Video Games</a:t>
            </a:r>
            <a:endParaRPr dirty="0"/>
          </a:p>
        </p:txBody>
      </p:sp>
      <p:sp>
        <p:nvSpPr>
          <p:cNvPr id="109" name="Google Shape;109;p6"/>
          <p:cNvSpPr txBox="1">
            <a:spLocks noGrp="1"/>
          </p:cNvSpPr>
          <p:nvPr>
            <p:ph type="body" idx="4294967295"/>
          </p:nvPr>
        </p:nvSpPr>
        <p:spPr>
          <a:xfrm>
            <a:off x="457200" y="984375"/>
            <a:ext cx="5565600" cy="809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SzPts val="2800"/>
              <a:buNone/>
            </a:pPr>
            <a:r>
              <a:rPr lang="en-US" dirty="0"/>
              <a:t>Fill out the I Notice/ I Wonder</a:t>
            </a:r>
            <a:endParaRPr dirty="0"/>
          </a:p>
        </p:txBody>
      </p:sp>
      <p:pic>
        <p:nvPicPr>
          <p:cNvPr id="110" name="Google Shape;110;p6" title="I Notice I Wonder.png"/>
          <p:cNvPicPr preferRelativeResize="0"/>
          <p:nvPr/>
        </p:nvPicPr>
        <p:blipFill>
          <a:blip r:embed="rId3">
            <a:alphaModFix/>
          </a:blip>
          <a:stretch>
            <a:fillRect/>
          </a:stretch>
        </p:blipFill>
        <p:spPr>
          <a:xfrm>
            <a:off x="7511325" y="399201"/>
            <a:ext cx="1073124" cy="1115150"/>
          </a:xfrm>
          <a:prstGeom prst="rect">
            <a:avLst/>
          </a:prstGeom>
          <a:noFill/>
          <a:ln>
            <a:noFill/>
          </a:ln>
        </p:spPr>
      </p:pic>
      <p:sp>
        <p:nvSpPr>
          <p:cNvPr id="111" name="Google Shape;111;p6"/>
          <p:cNvSpPr txBox="1"/>
          <p:nvPr/>
        </p:nvSpPr>
        <p:spPr>
          <a:xfrm>
            <a:off x="1040425" y="2079150"/>
            <a:ext cx="28062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The Evolution of Super Mario Video</a:t>
            </a:r>
            <a:endParaRPr sz="2600">
              <a:solidFill>
                <a:srgbClr val="1155CC"/>
              </a:solidFill>
              <a:latin typeface="Calibri"/>
              <a:ea typeface="Calibri"/>
              <a:cs typeface="Calibri"/>
              <a:sym typeface="Calibri"/>
            </a:endParaRPr>
          </a:p>
        </p:txBody>
      </p:sp>
      <p:graphicFrame>
        <p:nvGraphicFramePr>
          <p:cNvPr id="112" name="Google Shape;112;p6"/>
          <p:cNvGraphicFramePr/>
          <p:nvPr/>
        </p:nvGraphicFramePr>
        <p:xfrm>
          <a:off x="4586650" y="1736450"/>
          <a:ext cx="3604850" cy="2357380"/>
        </p:xfrm>
        <a:graphic>
          <a:graphicData uri="http://schemas.openxmlformats.org/drawingml/2006/table">
            <a:tbl>
              <a:tblPr>
                <a:noFill/>
                <a:tableStyleId>{771530E0-0033-4A75-8F53-38C6B9E3C7D2}</a:tableStyleId>
              </a:tblPr>
              <a:tblGrid>
                <a:gridCol w="1802425">
                  <a:extLst>
                    <a:ext uri="{9D8B030D-6E8A-4147-A177-3AD203B41FA5}">
                      <a16:colId xmlns:a16="http://schemas.microsoft.com/office/drawing/2014/main" val="20000"/>
                    </a:ext>
                  </a:extLst>
                </a:gridCol>
                <a:gridCol w="1802425">
                  <a:extLst>
                    <a:ext uri="{9D8B030D-6E8A-4147-A177-3AD203B41FA5}">
                      <a16:colId xmlns:a16="http://schemas.microsoft.com/office/drawing/2014/main" val="20001"/>
                    </a:ext>
                  </a:extLst>
                </a:gridCol>
              </a:tblGrid>
              <a:tr h="467650">
                <a:tc>
                  <a:txBody>
                    <a:bodyPr/>
                    <a:lstStyle/>
                    <a:p>
                      <a:pPr marL="0" lvl="0" indent="0" algn="ctr" rtl="0">
                        <a:spcBef>
                          <a:spcPts val="0"/>
                        </a:spcBef>
                        <a:spcAft>
                          <a:spcPts val="0"/>
                        </a:spcAft>
                        <a:buNone/>
                      </a:pPr>
                      <a:r>
                        <a:rPr lang="en-US"/>
                        <a:t>I notice…</a:t>
                      </a:r>
                      <a:endParaRPr/>
                    </a:p>
                  </a:txBody>
                  <a:tcPr marL="91425" marR="91425" marT="91425" marB="91425" anchor="ctr">
                    <a:solidFill>
                      <a:srgbClr val="D0E0E3"/>
                    </a:solidFill>
                  </a:tcPr>
                </a:tc>
                <a:tc>
                  <a:txBody>
                    <a:bodyPr/>
                    <a:lstStyle/>
                    <a:p>
                      <a:pPr marL="0" lvl="0" indent="0" algn="ctr" rtl="0">
                        <a:spcBef>
                          <a:spcPts val="0"/>
                        </a:spcBef>
                        <a:spcAft>
                          <a:spcPts val="0"/>
                        </a:spcAft>
                        <a:buNone/>
                      </a:pPr>
                      <a:r>
                        <a:rPr lang="en-US"/>
                        <a:t>I wonder…</a:t>
                      </a:r>
                      <a:endParaRPr/>
                    </a:p>
                  </a:txBody>
                  <a:tcPr marL="91425" marR="91425" marT="91425" marB="91425" anchor="ctr">
                    <a:solidFill>
                      <a:srgbClr val="D0E0E3"/>
                    </a:solidFill>
                  </a:tcPr>
                </a:tc>
                <a:extLst>
                  <a:ext uri="{0D108BD9-81ED-4DB2-BD59-A6C34878D82A}">
                    <a16:rowId xmlns:a16="http://schemas.microsoft.com/office/drawing/2014/main" val="10000"/>
                  </a:ext>
                </a:extLst>
              </a:tr>
              <a:tr h="1581875">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solidFill>
                      <a:schemeClr val="lt1"/>
                    </a:solidFill>
                  </a:tcPr>
                </a:tc>
                <a:tc>
                  <a:txBody>
                    <a:bodyPr/>
                    <a:lstStyle/>
                    <a:p>
                      <a:pPr marL="0" lvl="0" indent="0" algn="l" rtl="0">
                        <a:spcBef>
                          <a:spcPts val="0"/>
                        </a:spcBef>
                        <a:spcAft>
                          <a:spcPts val="0"/>
                        </a:spcAft>
                        <a:buNone/>
                      </a:pPr>
                      <a:endParaRPr/>
                    </a:p>
                  </a:txBody>
                  <a:tcPr marL="91425" marR="91425" marT="91425" marB="91425">
                    <a:solidFill>
                      <a:schemeClr val="lt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a:t>
            </a:r>
            <a:endParaRPr dirty="0"/>
          </a:p>
        </p:txBody>
      </p:sp>
      <p:pic>
        <p:nvPicPr>
          <p:cNvPr id="118" name="Google Shape;118;p7" descr="iphy.gif"/>
          <p:cNvPicPr preferRelativeResize="0"/>
          <p:nvPr/>
        </p:nvPicPr>
        <p:blipFill rotWithShape="1">
          <a:blip r:embed="rId3">
            <a:alphaModFix/>
          </a:blip>
          <a:srcRect/>
          <a:stretch/>
        </p:blipFill>
        <p:spPr>
          <a:xfrm>
            <a:off x="2000856" y="2717194"/>
            <a:ext cx="5142286" cy="1717523"/>
          </a:xfrm>
          <a:prstGeom prst="rect">
            <a:avLst/>
          </a:prstGeom>
          <a:noFill/>
          <a:ln>
            <a:noFill/>
          </a:ln>
        </p:spPr>
      </p:pic>
      <p:sp>
        <p:nvSpPr>
          <p:cNvPr id="119" name="Google Shape;119;p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Arial"/>
              <a:buNone/>
            </a:pPr>
            <a:r>
              <a:rPr lang="en-US" dirty="0"/>
              <a:t>Electromagnetic (EM) waves carry the information sent and received by our electronic devices.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419100" y="390245"/>
            <a:ext cx="8305800" cy="85740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a:t>
            </a:r>
            <a:endParaRPr dirty="0"/>
          </a:p>
        </p:txBody>
      </p:sp>
      <p:sp>
        <p:nvSpPr>
          <p:cNvPr id="125" name="Google Shape;125;p8"/>
          <p:cNvSpPr txBox="1">
            <a:spLocks noGrp="1"/>
          </p:cNvSpPr>
          <p:nvPr>
            <p:ph type="body" idx="4294967295"/>
          </p:nvPr>
        </p:nvSpPr>
        <p:spPr>
          <a:xfrm>
            <a:off x="770636" y="4534687"/>
            <a:ext cx="3014700" cy="494400"/>
          </a:xfrm>
          <a:prstGeom prst="rect">
            <a:avLst/>
          </a:prstGeom>
          <a:noFill/>
          <a:ln>
            <a:noFill/>
          </a:ln>
        </p:spPr>
        <p:txBody>
          <a:bodyPr spcFirstLastPara="1" wrap="square" lIns="45700" tIns="0" rIns="45700" bIns="0" anchor="ctr" anchorCtr="0">
            <a:noAutofit/>
          </a:bodyPr>
          <a:lstStyle/>
          <a:p>
            <a:pPr marL="0" lvl="0" indent="0" algn="ctr" rtl="0">
              <a:spcBef>
                <a:spcPts val="0"/>
              </a:spcBef>
              <a:spcAft>
                <a:spcPts val="0"/>
              </a:spcAft>
              <a:buSzPts val="2400"/>
              <a:buNone/>
            </a:pPr>
            <a:r>
              <a:rPr lang="en-US"/>
              <a:t>Sending Information</a:t>
            </a:r>
            <a:endParaRPr/>
          </a:p>
        </p:txBody>
      </p:sp>
      <p:sp>
        <p:nvSpPr>
          <p:cNvPr id="126" name="Google Shape;126;p8"/>
          <p:cNvSpPr txBox="1">
            <a:spLocks noGrp="1"/>
          </p:cNvSpPr>
          <p:nvPr>
            <p:ph type="body" idx="4294967295"/>
          </p:nvPr>
        </p:nvSpPr>
        <p:spPr>
          <a:xfrm>
            <a:off x="3910693" y="1568743"/>
            <a:ext cx="4776109" cy="2637268"/>
          </a:xfrm>
          <a:prstGeom prst="rect">
            <a:avLst/>
          </a:prstGeom>
          <a:noFill/>
          <a:ln>
            <a:noFill/>
          </a:ln>
        </p:spPr>
        <p:txBody>
          <a:bodyPr spcFirstLastPara="1" wrap="square" lIns="91425" tIns="0" rIns="91425" bIns="45700" anchor="ctr" anchorCtr="0">
            <a:noAutofit/>
          </a:bodyPr>
          <a:lstStyle/>
          <a:p>
            <a:pPr marL="0" lvl="0" indent="0" algn="ctr" rtl="0">
              <a:spcBef>
                <a:spcPts val="0"/>
              </a:spcBef>
              <a:spcAft>
                <a:spcPts val="0"/>
              </a:spcAft>
              <a:buNone/>
            </a:pPr>
            <a:r>
              <a:rPr lang="en-US" dirty="0"/>
              <a:t>Group Roles</a:t>
            </a:r>
            <a:endParaRPr dirty="0"/>
          </a:p>
          <a:p>
            <a:pPr marL="0" lvl="0" indent="0" algn="ctr" rtl="0">
              <a:spcBef>
                <a:spcPts val="0"/>
              </a:spcBef>
              <a:spcAft>
                <a:spcPts val="0"/>
              </a:spcAft>
              <a:buNone/>
            </a:pPr>
            <a:endParaRPr sz="2200" dirty="0"/>
          </a:p>
          <a:p>
            <a:pPr marL="231775" lvl="0" indent="-231775" algn="l" rtl="0">
              <a:spcBef>
                <a:spcPts val="0"/>
              </a:spcBef>
              <a:spcAft>
                <a:spcPts val="0"/>
              </a:spcAft>
              <a:buClr>
                <a:schemeClr val="dk1"/>
              </a:buClr>
              <a:buSzPts val="2200"/>
              <a:buChar char="•"/>
            </a:pPr>
            <a:r>
              <a:rPr lang="en-US" sz="2200" b="1" dirty="0"/>
              <a:t>Anchor </a:t>
            </a:r>
            <a:r>
              <a:rPr lang="en-US" sz="2200" dirty="0"/>
              <a:t>→ holds down the spring</a:t>
            </a:r>
            <a:endParaRPr sz="2200" dirty="0"/>
          </a:p>
          <a:p>
            <a:pPr marL="231775" lvl="0" indent="-231775" algn="l" rtl="0">
              <a:spcBef>
                <a:spcPts val="440"/>
              </a:spcBef>
              <a:spcAft>
                <a:spcPts val="0"/>
              </a:spcAft>
              <a:buClr>
                <a:schemeClr val="dk1"/>
              </a:buClr>
              <a:buSzPts val="2200"/>
              <a:buChar char="•"/>
            </a:pPr>
            <a:r>
              <a:rPr lang="en-US" sz="2200" b="1" dirty="0">
                <a:highlight>
                  <a:srgbClr val="DD7E6B"/>
                </a:highlight>
              </a:rPr>
              <a:t>Transmitter </a:t>
            </a:r>
            <a:r>
              <a:rPr lang="en-US" sz="2200" dirty="0">
                <a:highlight>
                  <a:srgbClr val="DD7E6B"/>
                </a:highlight>
              </a:rPr>
              <a:t>→ sends the signal</a:t>
            </a:r>
            <a:endParaRPr sz="2200" dirty="0">
              <a:highlight>
                <a:srgbClr val="DD7E6B"/>
              </a:highlight>
            </a:endParaRPr>
          </a:p>
          <a:p>
            <a:pPr marL="231775" lvl="0" indent="-231775" algn="l" rtl="0">
              <a:spcBef>
                <a:spcPts val="440"/>
              </a:spcBef>
              <a:spcAft>
                <a:spcPts val="0"/>
              </a:spcAft>
              <a:buClr>
                <a:schemeClr val="dk1"/>
              </a:buClr>
              <a:buSzPts val="2200"/>
              <a:buChar char="•"/>
            </a:pPr>
            <a:r>
              <a:rPr lang="en-US" sz="2200" b="1" dirty="0">
                <a:highlight>
                  <a:srgbClr val="F1C232"/>
                </a:highlight>
              </a:rPr>
              <a:t>Receiver</a:t>
            </a:r>
            <a:r>
              <a:rPr lang="en-US" sz="2200" dirty="0">
                <a:highlight>
                  <a:srgbClr val="F1C232"/>
                </a:highlight>
              </a:rPr>
              <a:t> → reports the signal they detect</a:t>
            </a:r>
            <a:endParaRPr sz="2200" dirty="0">
              <a:highlight>
                <a:srgbClr val="F1C232"/>
              </a:highlight>
            </a:endParaRPr>
          </a:p>
          <a:p>
            <a:pPr marL="231775" lvl="0" indent="-231775" algn="l" rtl="0">
              <a:spcBef>
                <a:spcPts val="440"/>
              </a:spcBef>
              <a:spcAft>
                <a:spcPts val="0"/>
              </a:spcAft>
              <a:buClr>
                <a:schemeClr val="dk1"/>
              </a:buClr>
              <a:buSzPts val="2200"/>
              <a:buChar char="•"/>
            </a:pPr>
            <a:r>
              <a:rPr lang="en-US" sz="2200" b="1" dirty="0">
                <a:highlight>
                  <a:srgbClr val="6D9FEB"/>
                </a:highlight>
              </a:rPr>
              <a:t>Image generator</a:t>
            </a:r>
            <a:r>
              <a:rPr lang="en-US" sz="2200" dirty="0">
                <a:highlight>
                  <a:srgbClr val="6D9FEB"/>
                </a:highlight>
              </a:rPr>
              <a:t>→ records the card color and the receiver’s report</a:t>
            </a:r>
            <a:endParaRPr sz="2200" dirty="0">
              <a:highlight>
                <a:srgbClr val="6D9FEB"/>
              </a:highlight>
            </a:endParaRPr>
          </a:p>
        </p:txBody>
      </p:sp>
      <p:grpSp>
        <p:nvGrpSpPr>
          <p:cNvPr id="127" name="Google Shape;127;p8"/>
          <p:cNvGrpSpPr/>
          <p:nvPr/>
        </p:nvGrpSpPr>
        <p:grpSpPr>
          <a:xfrm>
            <a:off x="1493008" y="1304433"/>
            <a:ext cx="1559507" cy="3020122"/>
            <a:chOff x="1493008" y="1304433"/>
            <a:chExt cx="1559507" cy="3020122"/>
          </a:xfrm>
        </p:grpSpPr>
        <p:sp>
          <p:nvSpPr>
            <p:cNvPr id="128" name="Google Shape;128;p8"/>
            <p:cNvSpPr/>
            <p:nvPr/>
          </p:nvSpPr>
          <p:spPr>
            <a:xfrm>
              <a:off x="2066891" y="2033167"/>
              <a:ext cx="422112" cy="694824"/>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a:p>
          </p:txBody>
        </p:sp>
        <p:sp>
          <p:nvSpPr>
            <p:cNvPr id="129" name="Google Shape;129;p8"/>
            <p:cNvSpPr/>
            <p:nvPr/>
          </p:nvSpPr>
          <p:spPr>
            <a:xfrm>
              <a:off x="1493008" y="3986137"/>
              <a:ext cx="1547807" cy="338418"/>
            </a:xfrm>
            <a:prstGeom prst="wedgeEllipseCallout">
              <a:avLst>
                <a:gd name="adj1" fmla="val -32360"/>
                <a:gd name="adj2" fmla="val 89729"/>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1" i="0" u="none" strike="noStrike" cap="none">
                  <a:solidFill>
                    <a:schemeClr val="dk1"/>
                  </a:solidFill>
                  <a:latin typeface="Calibri"/>
                  <a:ea typeface="Calibri"/>
                  <a:cs typeface="Calibri"/>
                  <a:sym typeface="Calibri"/>
                </a:rPr>
                <a:t>Translate</a:t>
              </a:r>
              <a:endParaRPr>
                <a:solidFill>
                  <a:schemeClr val="dk1"/>
                </a:solidFill>
                <a:latin typeface="Calibri"/>
                <a:ea typeface="Calibri"/>
                <a:cs typeface="Calibri"/>
                <a:sym typeface="Calibri"/>
              </a:endParaRPr>
            </a:p>
          </p:txBody>
        </p:sp>
        <p:sp>
          <p:nvSpPr>
            <p:cNvPr id="130" name="Google Shape;130;p8"/>
            <p:cNvSpPr/>
            <p:nvPr/>
          </p:nvSpPr>
          <p:spPr>
            <a:xfrm>
              <a:off x="1504713" y="1304433"/>
              <a:ext cx="1547802" cy="767394"/>
            </a:xfrm>
            <a:prstGeom prst="irregularSeal1">
              <a:avLst/>
            </a:prstGeom>
            <a:solidFill>
              <a:srgbClr val="DD7E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US" sz="1200" b="1" i="0" u="none" strike="noStrike" cap="none">
                  <a:solidFill>
                    <a:schemeClr val="dk1"/>
                  </a:solidFill>
                  <a:latin typeface="Calibri"/>
                  <a:ea typeface="Calibri"/>
                  <a:cs typeface="Calibri"/>
                  <a:sym typeface="Calibri"/>
                </a:rPr>
                <a:t>Transmit</a:t>
              </a:r>
              <a:endParaRPr>
                <a:solidFill>
                  <a:schemeClr val="dk1"/>
                </a:solidFill>
                <a:latin typeface="Calibri"/>
                <a:ea typeface="Calibri"/>
                <a:cs typeface="Calibri"/>
                <a:sym typeface="Calibri"/>
              </a:endParaRPr>
            </a:p>
          </p:txBody>
        </p:sp>
        <p:sp>
          <p:nvSpPr>
            <p:cNvPr id="131" name="Google Shape;131;p8"/>
            <p:cNvSpPr/>
            <p:nvPr/>
          </p:nvSpPr>
          <p:spPr>
            <a:xfrm>
              <a:off x="1538850" y="2750927"/>
              <a:ext cx="1468479" cy="494514"/>
            </a:xfrm>
            <a:prstGeom prst="flowChartPreparation">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300"/>
                <a:buFont typeface="Arial"/>
                <a:buNone/>
              </a:pPr>
              <a:r>
                <a:rPr lang="en-US" sz="1300" b="1" i="0" u="none" strike="noStrike" cap="none">
                  <a:solidFill>
                    <a:schemeClr val="dk1"/>
                  </a:solidFill>
                  <a:latin typeface="Calibri"/>
                  <a:ea typeface="Calibri"/>
                  <a:cs typeface="Calibri"/>
                  <a:sym typeface="Calibri"/>
                </a:rPr>
                <a:t>Receive</a:t>
              </a:r>
              <a:endParaRPr>
                <a:solidFill>
                  <a:schemeClr val="dk1"/>
                </a:solidFill>
                <a:latin typeface="Calibri"/>
                <a:ea typeface="Calibri"/>
                <a:cs typeface="Calibri"/>
                <a:sym typeface="Calibri"/>
              </a:endParaRPr>
            </a:p>
          </p:txBody>
        </p:sp>
        <p:sp>
          <p:nvSpPr>
            <p:cNvPr id="132" name="Google Shape;132;p8"/>
            <p:cNvSpPr/>
            <p:nvPr/>
          </p:nvSpPr>
          <p:spPr>
            <a:xfrm>
              <a:off x="2067568" y="3268377"/>
              <a:ext cx="422112" cy="694824"/>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0"/>
          <p:cNvSpPr txBox="1">
            <a:spLocks noGrp="1"/>
          </p:cNvSpPr>
          <p:nvPr>
            <p:ph type="body" idx="4294967295"/>
          </p:nvPr>
        </p:nvSpPr>
        <p:spPr>
          <a:xfrm>
            <a:off x="2841171" y="1469700"/>
            <a:ext cx="5854022" cy="2503286"/>
          </a:xfrm>
          <a:prstGeom prst="rect">
            <a:avLst/>
          </a:prstGeom>
          <a:noFill/>
          <a:ln>
            <a:noFill/>
          </a:ln>
        </p:spPr>
        <p:txBody>
          <a:bodyPr spcFirstLastPara="1" wrap="square" lIns="91425" tIns="45700" rIns="91425" bIns="45700" anchor="t" anchorCtr="0">
            <a:normAutofit/>
          </a:bodyPr>
          <a:lstStyle/>
          <a:p>
            <a:pPr marL="231775" lvl="0" indent="-231775" algn="l" rtl="0">
              <a:spcBef>
                <a:spcPts val="0"/>
              </a:spcBef>
              <a:spcAft>
                <a:spcPts val="0"/>
              </a:spcAft>
              <a:buSzPts val="2400"/>
              <a:buChar char="•"/>
            </a:pPr>
            <a:r>
              <a:rPr lang="en-US" dirty="0"/>
              <a:t>Make waves of different sizes using the snaky spring without stopping in between.</a:t>
            </a:r>
            <a:endParaRPr dirty="0"/>
          </a:p>
          <a:p>
            <a:pPr marL="0" lvl="0" indent="0" algn="l" rtl="0">
              <a:spcBef>
                <a:spcPts val="480"/>
              </a:spcBef>
              <a:spcAft>
                <a:spcPts val="0"/>
              </a:spcAft>
              <a:buSzPts val="2400"/>
              <a:buNone/>
            </a:pPr>
            <a:endParaRPr dirty="0"/>
          </a:p>
          <a:p>
            <a:pPr marL="231775" lvl="0" indent="-231775" algn="l" rtl="0">
              <a:spcBef>
                <a:spcPts val="480"/>
              </a:spcBef>
              <a:spcAft>
                <a:spcPts val="0"/>
              </a:spcAft>
              <a:buSzPts val="2400"/>
              <a:buChar char="•"/>
            </a:pPr>
            <a:r>
              <a:rPr lang="en-US" dirty="0"/>
              <a:t>With these waves, figure out how to get your secret signal from the </a:t>
            </a:r>
            <a:r>
              <a:rPr lang="en-US" b="1" dirty="0">
                <a:highlight>
                  <a:srgbClr val="DE7E6B"/>
                </a:highlight>
              </a:rPr>
              <a:t>Transmitter</a:t>
            </a:r>
            <a:r>
              <a:rPr lang="en-US" dirty="0"/>
              <a:t> to the </a:t>
            </a:r>
            <a:r>
              <a:rPr lang="en-US" b="1" dirty="0">
                <a:highlight>
                  <a:srgbClr val="F1C232"/>
                </a:highlight>
              </a:rPr>
              <a:t>Receiver</a:t>
            </a:r>
            <a:r>
              <a:rPr lang="en-US" dirty="0"/>
              <a:t>.</a:t>
            </a:r>
            <a:endParaRPr dirty="0"/>
          </a:p>
        </p:txBody>
      </p:sp>
      <p:sp>
        <p:nvSpPr>
          <p:cNvPr id="138" name="Google Shape;138;p10"/>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ctr"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 Activity 1</a:t>
            </a:r>
            <a:endParaRPr dirty="0"/>
          </a:p>
        </p:txBody>
      </p:sp>
      <p:grpSp>
        <p:nvGrpSpPr>
          <p:cNvPr id="139" name="Google Shape;139;p10"/>
          <p:cNvGrpSpPr/>
          <p:nvPr/>
        </p:nvGrpSpPr>
        <p:grpSpPr>
          <a:xfrm>
            <a:off x="987427" y="1469708"/>
            <a:ext cx="1559513" cy="3020104"/>
            <a:chOff x="1493002" y="1304433"/>
            <a:chExt cx="1559513" cy="3020104"/>
          </a:xfrm>
        </p:grpSpPr>
        <p:sp>
          <p:nvSpPr>
            <p:cNvPr id="140" name="Google Shape;140;p10"/>
            <p:cNvSpPr/>
            <p:nvPr/>
          </p:nvSpPr>
          <p:spPr>
            <a:xfrm>
              <a:off x="2066883" y="2033167"/>
              <a:ext cx="422100" cy="694800"/>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a:p>
          </p:txBody>
        </p:sp>
        <p:sp>
          <p:nvSpPr>
            <p:cNvPr id="141" name="Google Shape;141;p10"/>
            <p:cNvSpPr/>
            <p:nvPr/>
          </p:nvSpPr>
          <p:spPr>
            <a:xfrm>
              <a:off x="1493002" y="3986137"/>
              <a:ext cx="1547700" cy="338400"/>
            </a:xfrm>
            <a:prstGeom prst="wedgeEllipseCallout">
              <a:avLst>
                <a:gd name="adj1" fmla="val -32360"/>
                <a:gd name="adj2" fmla="val 89729"/>
              </a:avLst>
            </a:prstGeom>
            <a:solidFill>
              <a:srgbClr val="6D9EE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1" i="0" u="none" strike="noStrike" cap="none">
                  <a:solidFill>
                    <a:schemeClr val="dk1"/>
                  </a:solidFill>
                  <a:latin typeface="Calibri"/>
                  <a:ea typeface="Calibri"/>
                  <a:cs typeface="Calibri"/>
                  <a:sym typeface="Calibri"/>
                </a:rPr>
                <a:t>Translate</a:t>
              </a:r>
              <a:endParaRPr>
                <a:solidFill>
                  <a:schemeClr val="dk1"/>
                </a:solidFill>
                <a:latin typeface="Calibri"/>
                <a:ea typeface="Calibri"/>
                <a:cs typeface="Calibri"/>
                <a:sym typeface="Calibri"/>
              </a:endParaRPr>
            </a:p>
          </p:txBody>
        </p:sp>
        <p:sp>
          <p:nvSpPr>
            <p:cNvPr id="142" name="Google Shape;142;p10"/>
            <p:cNvSpPr/>
            <p:nvPr/>
          </p:nvSpPr>
          <p:spPr>
            <a:xfrm>
              <a:off x="1504713" y="1304433"/>
              <a:ext cx="1547802" cy="767394"/>
            </a:xfrm>
            <a:prstGeom prst="irregularSeal1">
              <a:avLst/>
            </a:prstGeom>
            <a:solidFill>
              <a:srgbClr val="DD7E6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200"/>
                <a:buFont typeface="Arial"/>
                <a:buNone/>
              </a:pPr>
              <a:r>
                <a:rPr lang="en-US" sz="1200" b="1" i="0" u="none" strike="noStrike" cap="none">
                  <a:solidFill>
                    <a:schemeClr val="dk1"/>
                  </a:solidFill>
                  <a:latin typeface="Calibri"/>
                  <a:ea typeface="Calibri"/>
                  <a:cs typeface="Calibri"/>
                  <a:sym typeface="Calibri"/>
                </a:rPr>
                <a:t>Transmit</a:t>
              </a:r>
              <a:endParaRPr>
                <a:solidFill>
                  <a:schemeClr val="dk1"/>
                </a:solidFill>
                <a:latin typeface="Calibri"/>
                <a:ea typeface="Calibri"/>
                <a:cs typeface="Calibri"/>
                <a:sym typeface="Calibri"/>
              </a:endParaRPr>
            </a:p>
          </p:txBody>
        </p:sp>
        <p:sp>
          <p:nvSpPr>
            <p:cNvPr id="143" name="Google Shape;143;p10"/>
            <p:cNvSpPr/>
            <p:nvPr/>
          </p:nvSpPr>
          <p:spPr>
            <a:xfrm>
              <a:off x="1538843" y="2750927"/>
              <a:ext cx="1468474" cy="494514"/>
            </a:xfrm>
            <a:prstGeom prst="flowChartPreparation">
              <a:avLst/>
            </a:prstGeom>
            <a:solidFill>
              <a:srgbClr val="F1C23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1300"/>
                <a:buFont typeface="Arial"/>
                <a:buNone/>
              </a:pPr>
              <a:r>
                <a:rPr lang="en-US" sz="1300" b="1" i="0" u="none" strike="noStrike" cap="none">
                  <a:solidFill>
                    <a:schemeClr val="dk1"/>
                  </a:solidFill>
                  <a:latin typeface="Calibri"/>
                  <a:ea typeface="Calibri"/>
                  <a:cs typeface="Calibri"/>
                  <a:sym typeface="Calibri"/>
                </a:rPr>
                <a:t>Receive</a:t>
              </a:r>
              <a:endParaRPr>
                <a:solidFill>
                  <a:schemeClr val="dk1"/>
                </a:solidFill>
                <a:latin typeface="Calibri"/>
                <a:ea typeface="Calibri"/>
                <a:cs typeface="Calibri"/>
                <a:sym typeface="Calibri"/>
              </a:endParaRPr>
            </a:p>
          </p:txBody>
        </p:sp>
        <p:sp>
          <p:nvSpPr>
            <p:cNvPr id="144" name="Google Shape;144;p10"/>
            <p:cNvSpPr/>
            <p:nvPr/>
          </p:nvSpPr>
          <p:spPr>
            <a:xfrm>
              <a:off x="2067568" y="3268377"/>
              <a:ext cx="422100" cy="694800"/>
            </a:xfrm>
            <a:prstGeom prst="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900"/>
                <a:buFont typeface="Arial"/>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Sending Messages with Waves</a:t>
            </a:r>
            <a:endParaRPr dirty="0"/>
          </a:p>
        </p:txBody>
      </p:sp>
      <p:sp>
        <p:nvSpPr>
          <p:cNvPr id="150" name="Google Shape;150;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p>
            <a:pPr marL="205730" lvl="0" indent="-205730" algn="l" rtl="0">
              <a:spcBef>
                <a:spcPts val="0"/>
              </a:spcBef>
              <a:spcAft>
                <a:spcPts val="0"/>
              </a:spcAft>
              <a:buClr>
                <a:schemeClr val="accent4"/>
              </a:buClr>
              <a:buSzPts val="2600"/>
              <a:buFont typeface="Arial"/>
              <a:buChar char="•"/>
            </a:pPr>
            <a:r>
              <a:rPr lang="en-US" dirty="0"/>
              <a:t>What were some strengths of sending signals this way?</a:t>
            </a:r>
            <a:endParaRPr dirty="0"/>
          </a:p>
          <a:p>
            <a:pPr marL="205730" lvl="0" indent="-205730" algn="l" rtl="0">
              <a:spcBef>
                <a:spcPts val="520"/>
              </a:spcBef>
              <a:spcAft>
                <a:spcPts val="0"/>
              </a:spcAft>
              <a:buClr>
                <a:schemeClr val="accent4"/>
              </a:buClr>
              <a:buSzPts val="2600"/>
              <a:buFont typeface="Arial"/>
              <a:buChar char="•"/>
            </a:pPr>
            <a:r>
              <a:rPr lang="en-US" dirty="0"/>
              <a:t>What were some weaknesses?</a:t>
            </a:r>
            <a:endParaRPr dirty="0"/>
          </a:p>
          <a:p>
            <a:pPr marL="205730" lvl="0" indent="-40630" algn="l" rtl="0">
              <a:spcBef>
                <a:spcPts val="520"/>
              </a:spcBef>
              <a:spcAft>
                <a:spcPts val="0"/>
              </a:spcAft>
              <a:buClr>
                <a:schemeClr val="accent4"/>
              </a:buClr>
              <a:buSzPts val="2600"/>
              <a:buFont typeface="Arial"/>
              <a:buNone/>
            </a:pPr>
            <a:endParaRPr dirty="0"/>
          </a:p>
          <a:p>
            <a:pPr marL="205730" lvl="0" indent="-205730" algn="l" rtl="0">
              <a:spcBef>
                <a:spcPts val="560"/>
              </a:spcBef>
              <a:spcAft>
                <a:spcPts val="0"/>
              </a:spcAft>
              <a:buClr>
                <a:schemeClr val="accent4"/>
              </a:buClr>
              <a:buSzPts val="2800"/>
              <a:buFont typeface="Arial"/>
              <a:buChar char="•"/>
            </a:pPr>
            <a:r>
              <a:rPr lang="en-US" sz="2800" dirty="0"/>
              <a:t>If you could wait between waves, how would that change the reliability of your signals? </a:t>
            </a:r>
            <a:endParaRPr sz="2800" dirty="0">
              <a:solidFill>
                <a:schemeClr val="dk1"/>
              </a:solidFill>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1260</Words>
  <Application>Microsoft Office PowerPoint</Application>
  <PresentationFormat>On-screen Show (16:9)</PresentationFormat>
  <Paragraphs>173</Paragraphs>
  <Slides>28</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Questrial</vt:lpstr>
      <vt:lpstr>Roboto</vt:lpstr>
      <vt:lpstr>Constantia</vt:lpstr>
      <vt:lpstr>Georgia</vt:lpstr>
      <vt:lpstr>Calibri</vt:lpstr>
      <vt:lpstr>Arial</vt:lpstr>
      <vt:lpstr>LEARN theme</vt:lpstr>
      <vt:lpstr>LEARN theme</vt:lpstr>
      <vt:lpstr>PowerPoint Presentation</vt:lpstr>
      <vt:lpstr>Beyond the Slinky</vt:lpstr>
      <vt:lpstr>Essential Question</vt:lpstr>
      <vt:lpstr>Lesson Objectives</vt:lpstr>
      <vt:lpstr>The Evolution of Video Games</vt:lpstr>
      <vt:lpstr>Sending Messages with Waves</vt:lpstr>
      <vt:lpstr>Sending Messages with Waves</vt:lpstr>
      <vt:lpstr>Sending Messages with Waves: Activity 1</vt:lpstr>
      <vt:lpstr>Sending Messages with Waves</vt:lpstr>
      <vt:lpstr>Sending Messages with Waves: Activity 2</vt:lpstr>
      <vt:lpstr>Sending Messages with Waves</vt:lpstr>
      <vt:lpstr>Sending Messages with Waves</vt:lpstr>
      <vt:lpstr>Anatomy of a Wave</vt:lpstr>
      <vt:lpstr>Anatomy of a Wave</vt:lpstr>
      <vt:lpstr>Anatomy of a Wave</vt:lpstr>
      <vt:lpstr>Anatomy of a Wave</vt:lpstr>
      <vt:lpstr>Sending Digital Signals</vt:lpstr>
      <vt:lpstr>Why are digital signals a more reliable way to send information than analog signals? </vt:lpstr>
      <vt:lpstr>Sending a Low-resolution Image</vt:lpstr>
      <vt:lpstr>Sending a Low-resolution Image</vt:lpstr>
      <vt:lpstr>Sending a Low-resolution Image</vt:lpstr>
      <vt:lpstr>Image Resolution </vt:lpstr>
      <vt:lpstr>Sending High-resolution Images</vt:lpstr>
      <vt:lpstr>The Evolution of Video Games</vt:lpstr>
      <vt:lpstr>The Evolution of Video Games</vt:lpstr>
      <vt:lpstr>The Evolution of Video Games</vt:lpstr>
      <vt:lpstr>How Waves Affect Video Games</vt:lpstr>
      <vt:lpstr>How Waves Affect Video 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camryn agnello</cp:lastModifiedBy>
  <cp:revision>2</cp:revision>
  <dcterms:modified xsi:type="dcterms:W3CDTF">2024-11-13T19:49:22Z</dcterms:modified>
</cp:coreProperties>
</file>