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86" r:id="rId2"/>
  </p:sldMasterIdLst>
  <p:notesMasterIdLst>
    <p:notesMasterId r:id="rId30"/>
  </p:notesMasterIdLst>
  <p:sldIdLst>
    <p:sldId id="256" r:id="rId3"/>
    <p:sldId id="284" r:id="rId4"/>
    <p:sldId id="258" r:id="rId5"/>
    <p:sldId id="259" r:id="rId6"/>
    <p:sldId id="260" r:id="rId7"/>
    <p:sldId id="261" r:id="rId8"/>
    <p:sldId id="285" r:id="rId9"/>
    <p:sldId id="286" r:id="rId10"/>
    <p:sldId id="264" r:id="rId11"/>
    <p:sldId id="287" r:id="rId12"/>
    <p:sldId id="266" r:id="rId13"/>
    <p:sldId id="267" r:id="rId14"/>
    <p:sldId id="288" r:id="rId15"/>
    <p:sldId id="289" r:id="rId16"/>
    <p:sldId id="290" r:id="rId17"/>
    <p:sldId id="291" r:id="rId18"/>
    <p:sldId id="272" r:id="rId19"/>
    <p:sldId id="274" r:id="rId20"/>
    <p:sldId id="292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31"/>
      <p:bold r:id="rId32"/>
      <p:italic r:id="rId33"/>
      <p:boldItalic r:id="rId34"/>
    </p:embeddedFont>
    <p:embeddedFont>
      <p:font typeface="Questrial" pitchFamily="2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jKi+pUnoD0SGtvmgWu4ehEQ4Gl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1530E0-0033-4A75-8F53-38C6B9E3C7D2}">
  <a:tblStyle styleId="{771530E0-0033-4A75-8F53-38C6B9E3C7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CBD1A8-ECA1-4D62-82D0-DB492A3203D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0B19B30-06A4-4D56-8905-EAD729CB5607}" styleName="Table_2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98" d="100"/>
          <a:sy n="98" d="100"/>
        </p:scale>
        <p:origin x="2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soniaatre/evolution-of-mario-a-staple-for-classic-and-modern-graphics-7acec3a6b914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n9_nOA3Md_c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d9908066f654727934df7bf4f506fc09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9_nOA3Md_c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>
          <a:extLst>
            <a:ext uri="{FF2B5EF4-FFF2-40B4-BE49-F238E27FC236}">
              <a16:creationId xmlns:a16="http://schemas.microsoft.com/office/drawing/2014/main" id="{321F31BC-F54E-3B44-40C0-8A0DB7093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:notes">
            <a:extLst>
              <a:ext uri="{FF2B5EF4-FFF2-40B4-BE49-F238E27FC236}">
                <a16:creationId xmlns:a16="http://schemas.microsoft.com/office/drawing/2014/main" id="{2F3E9045-583B-7852-1CBD-5F7DEEC643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23:notes">
            <a:extLst>
              <a:ext uri="{FF2B5EF4-FFF2-40B4-BE49-F238E27FC236}">
                <a16:creationId xmlns:a16="http://schemas.microsoft.com/office/drawing/2014/main" id="{2EA812BE-6CEA-4458-897C-BA1F5279A3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71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Atre, S. (2019, January 31). </a:t>
            </a:r>
            <a:r>
              <a:rPr lang="en-US" i="1"/>
              <a:t>Evolution of mario: A staple for Classic and modern graphics</a:t>
            </a:r>
            <a:r>
              <a:rPr lang="en-US"/>
              <a:t>. Medium. https://medium.com/@soniaatre/evolution-of-mario-a-staple-for-classic-and-modern-graphics-7acec3a6b914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Atre, S. (2019, January 31). </a:t>
            </a:r>
            <a:r>
              <a:rPr lang="en-US" i="1"/>
              <a:t>Evolution of mario: A staple for Classic and modern graphics</a:t>
            </a:r>
            <a:r>
              <a:rPr lang="en-US"/>
              <a:t>. Medium.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https://medium.com/@soniaatre/evolution-of-mario-a-staple-for-classic-and-modern-graphics-7acec3a6b914</a:t>
            </a:r>
            <a:endParaRPr/>
          </a:p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YouTube. (n.d.). </a:t>
            </a:r>
            <a:r>
              <a:rPr lang="en-US" i="1"/>
              <a:t>Evolution of Super Mario Game and Movie, LEGO (1985 ~ 2023)</a:t>
            </a:r>
            <a:r>
              <a:rPr lang="en-US"/>
              <a:t>. YouTube.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https://www.youtube.com/watch?v=n9_nOA3Md_c</a:t>
            </a:r>
            <a:r>
              <a:rPr lang="en-US"/>
              <a:t> 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rgbClr val="292929"/>
                </a:solidFill>
              </a:rPr>
              <a:t>K20 Center. (n.d.). Claim, evidence, reasoning (CER). Strategies. </a:t>
            </a:r>
            <a:r>
              <a:rPr lang="en-US" sz="12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https://learn.k20center.ou.edu/strategy/d9908066f654727934df7bf4f506fc09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/>
              <a:t>YouTube. (n.d.). </a:t>
            </a:r>
            <a:r>
              <a:rPr lang="en-US" i="1"/>
              <a:t>Evolution of Super Mario Game and Movie, LEGO (1985 ~ 2023)</a:t>
            </a:r>
            <a:r>
              <a:rPr lang="en-US"/>
              <a:t>. YouTube.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https://www.youtube.com/watch?v=n9_nOA3Md_c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Public domain. https://commons.wikimedia.org/wiki/File:Standing_wave_2.gif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6C1C5DC7-394B-2D17-E828-58E86AE07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>
            <a:extLst>
              <a:ext uri="{FF2B5EF4-FFF2-40B4-BE49-F238E27FC236}">
                <a16:creationId xmlns:a16="http://schemas.microsoft.com/office/drawing/2014/main" id="{BED0F3AD-1DA9-2967-4769-C45FD23145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8:notes">
            <a:extLst>
              <a:ext uri="{FF2B5EF4-FFF2-40B4-BE49-F238E27FC236}">
                <a16:creationId xmlns:a16="http://schemas.microsoft.com/office/drawing/2014/main" id="{C63EB8FD-EBF2-4FAB-8229-A4E1DDE0D7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788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52F6F2F7-8285-79DC-3A29-786DD45A4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>
            <a:extLst>
              <a:ext uri="{FF2B5EF4-FFF2-40B4-BE49-F238E27FC236}">
                <a16:creationId xmlns:a16="http://schemas.microsoft.com/office/drawing/2014/main" id="{264912F0-9CE8-F671-B6DF-CC85585FCA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8:notes">
            <a:extLst>
              <a:ext uri="{FF2B5EF4-FFF2-40B4-BE49-F238E27FC236}">
                <a16:creationId xmlns:a16="http://schemas.microsoft.com/office/drawing/2014/main" id="{9DF938CD-C57B-2B58-1F96-3797FC6D23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3769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2EA034AC-C6B9-5380-EFF7-AEC00E8F7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>
            <a:extLst>
              <a:ext uri="{FF2B5EF4-FFF2-40B4-BE49-F238E27FC236}">
                <a16:creationId xmlns:a16="http://schemas.microsoft.com/office/drawing/2014/main" id="{D82AB676-6451-A1BB-F6D8-C64F0856DE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8:notes">
            <a:extLst>
              <a:ext uri="{FF2B5EF4-FFF2-40B4-BE49-F238E27FC236}">
                <a16:creationId xmlns:a16="http://schemas.microsoft.com/office/drawing/2014/main" id="{D5E6ACA8-F2F2-7176-52AD-4F63BB4AD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348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3214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772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384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0873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4578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0468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71884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17025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382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5971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With Cover Im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384C1E7-5E3D-A621-C2AF-8355619A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00CFF90-44AF-7644-A3CC-9BC9ACF5E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6392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772230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342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9841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37286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6911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97397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382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50851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eaLnBrk="1" fontAlgn="base" hangingPunct="1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safeshare.tv/playlists/305085#305085" TargetMode="External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afeshare.tv/playlists/305085#30508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8483E66B-1612-4125-BB1B-91363774C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>
            <a:extLst>
              <a:ext uri="{FF2B5EF4-FFF2-40B4-BE49-F238E27FC236}">
                <a16:creationId xmlns:a16="http://schemas.microsoft.com/office/drawing/2014/main" id="{7069C7E1-8A61-E73E-E8BC-C2B770A8E2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Sending Messages with Waves: Activity 2</a:t>
            </a:r>
            <a:endParaRPr dirty="0"/>
          </a:p>
        </p:txBody>
      </p:sp>
      <p:grpSp>
        <p:nvGrpSpPr>
          <p:cNvPr id="127" name="Google Shape;127;p8">
            <a:extLst>
              <a:ext uri="{FF2B5EF4-FFF2-40B4-BE49-F238E27FC236}">
                <a16:creationId xmlns:a16="http://schemas.microsoft.com/office/drawing/2014/main" id="{44987A27-7380-DB82-7F69-EB15117830B1}"/>
              </a:ext>
            </a:extLst>
          </p:cNvPr>
          <p:cNvGrpSpPr/>
          <p:nvPr/>
        </p:nvGrpSpPr>
        <p:grpSpPr>
          <a:xfrm>
            <a:off x="1015930" y="1328287"/>
            <a:ext cx="1559507" cy="3020122"/>
            <a:chOff x="1493008" y="1304433"/>
            <a:chExt cx="1559507" cy="3020122"/>
          </a:xfrm>
        </p:grpSpPr>
        <p:sp>
          <p:nvSpPr>
            <p:cNvPr id="128" name="Google Shape;128;p8">
              <a:extLst>
                <a:ext uri="{FF2B5EF4-FFF2-40B4-BE49-F238E27FC236}">
                  <a16:creationId xmlns:a16="http://schemas.microsoft.com/office/drawing/2014/main" id="{359D1E91-6C13-7D07-F1E5-A1C0A6F563F3}"/>
                </a:ext>
              </a:extLst>
            </p:cNvPr>
            <p:cNvSpPr/>
            <p:nvPr/>
          </p:nvSpPr>
          <p:spPr>
            <a:xfrm>
              <a:off x="2066891" y="2033167"/>
              <a:ext cx="422112" cy="69482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endParaRPr/>
            </a:p>
          </p:txBody>
        </p:sp>
        <p:sp>
          <p:nvSpPr>
            <p:cNvPr id="129" name="Google Shape;129;p8">
              <a:extLst>
                <a:ext uri="{FF2B5EF4-FFF2-40B4-BE49-F238E27FC236}">
                  <a16:creationId xmlns:a16="http://schemas.microsoft.com/office/drawing/2014/main" id="{0E1FB96F-DAF1-BE60-52D6-27A5F7294A32}"/>
                </a:ext>
              </a:extLst>
            </p:cNvPr>
            <p:cNvSpPr/>
            <p:nvPr/>
          </p:nvSpPr>
          <p:spPr>
            <a:xfrm>
              <a:off x="1493008" y="3986137"/>
              <a:ext cx="1547807" cy="338418"/>
            </a:xfrm>
            <a:prstGeom prst="wedgeEllipseCallout">
              <a:avLst>
                <a:gd name="adj1" fmla="val -32360"/>
                <a:gd name="adj2" fmla="val 89729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Translate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8">
              <a:extLst>
                <a:ext uri="{FF2B5EF4-FFF2-40B4-BE49-F238E27FC236}">
                  <a16:creationId xmlns:a16="http://schemas.microsoft.com/office/drawing/2014/main" id="{37C00A06-4C46-C6EF-DF8B-3ABA34F71688}"/>
                </a:ext>
              </a:extLst>
            </p:cNvPr>
            <p:cNvSpPr/>
            <p:nvPr/>
          </p:nvSpPr>
          <p:spPr>
            <a:xfrm>
              <a:off x="1504713" y="1304433"/>
              <a:ext cx="1547802" cy="767394"/>
            </a:xfrm>
            <a:prstGeom prst="irregularSeal1">
              <a:avLst/>
            </a:pr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Transmit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8">
              <a:extLst>
                <a:ext uri="{FF2B5EF4-FFF2-40B4-BE49-F238E27FC236}">
                  <a16:creationId xmlns:a16="http://schemas.microsoft.com/office/drawing/2014/main" id="{D1D22A79-D745-A24F-46D4-18D8A2DCA95D}"/>
                </a:ext>
              </a:extLst>
            </p:cNvPr>
            <p:cNvSpPr/>
            <p:nvPr/>
          </p:nvSpPr>
          <p:spPr>
            <a:xfrm>
              <a:off x="1538850" y="2750927"/>
              <a:ext cx="1468479" cy="494514"/>
            </a:xfrm>
            <a:prstGeom prst="flowChartPreparation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Receive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8">
              <a:extLst>
                <a:ext uri="{FF2B5EF4-FFF2-40B4-BE49-F238E27FC236}">
                  <a16:creationId xmlns:a16="http://schemas.microsoft.com/office/drawing/2014/main" id="{34C81E07-4228-7502-CFE4-B3FA20296311}"/>
                </a:ext>
              </a:extLst>
            </p:cNvPr>
            <p:cNvSpPr/>
            <p:nvPr/>
          </p:nvSpPr>
          <p:spPr>
            <a:xfrm>
              <a:off x="2067568" y="3268377"/>
              <a:ext cx="422112" cy="69482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endParaRPr/>
            </a:p>
          </p:txBody>
        </p:sp>
      </p:grpSp>
      <p:sp>
        <p:nvSpPr>
          <p:cNvPr id="3" name="Google Shape;137;p10">
            <a:extLst>
              <a:ext uri="{FF2B5EF4-FFF2-40B4-BE49-F238E27FC236}">
                <a16:creationId xmlns:a16="http://schemas.microsoft.com/office/drawing/2014/main" id="{2AC5E1F3-15CD-77E6-CD18-1BE80EC511E9}"/>
              </a:ext>
            </a:extLst>
          </p:cNvPr>
          <p:cNvSpPr txBox="1">
            <a:spLocks/>
          </p:cNvSpPr>
          <p:nvPr/>
        </p:nvSpPr>
        <p:spPr bwMode="auto">
          <a:xfrm>
            <a:off x="2679589" y="1493554"/>
            <a:ext cx="5538525" cy="250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0"/>
              </a:spcAft>
            </a:pPr>
            <a:r>
              <a:rPr lang="en-US" dirty="0"/>
              <a:t>This time when you make waves, stop between each of them.</a:t>
            </a:r>
          </a:p>
          <a:p>
            <a:pPr lvl="0">
              <a:spcAft>
                <a:spcPts val="0"/>
              </a:spcAft>
            </a:pPr>
            <a:r>
              <a:rPr lang="en-US" dirty="0"/>
              <a:t>With these waves, figure out how to get your secret signal from the </a:t>
            </a:r>
            <a:r>
              <a:rPr lang="en-US" b="1" dirty="0">
                <a:highlight>
                  <a:srgbClr val="DE7E6B"/>
                </a:highlight>
              </a:rPr>
              <a:t>Transmitter</a:t>
            </a:r>
            <a:r>
              <a:rPr lang="en-US" dirty="0"/>
              <a:t> to the </a:t>
            </a:r>
            <a:r>
              <a:rPr lang="en-US" b="1" dirty="0">
                <a:highlight>
                  <a:srgbClr val="F1C232"/>
                </a:highlight>
              </a:rPr>
              <a:t>Receiver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32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Sending Messages with Waves</a:t>
            </a:r>
            <a:endParaRPr dirty="0"/>
          </a:p>
        </p:txBody>
      </p:sp>
      <p:sp>
        <p:nvSpPr>
          <p:cNvPr id="168" name="Google Shape;168;p1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spcAft>
                <a:spcPts val="0"/>
              </a:spcAft>
              <a:buClr>
                <a:schemeClr val="accent3"/>
              </a:buClr>
              <a:buSzPts val="2600"/>
            </a:pPr>
            <a:r>
              <a:rPr lang="en-US" dirty="0"/>
              <a:t>What were some strengths of sending signals this way?</a:t>
            </a:r>
            <a:endParaRPr dirty="0"/>
          </a:p>
          <a:p>
            <a:pPr lvl="0" algn="l" rtl="0">
              <a:spcAft>
                <a:spcPts val="0"/>
              </a:spcAft>
              <a:buClr>
                <a:schemeClr val="accent3"/>
              </a:buClr>
              <a:buSzPts val="2600"/>
            </a:pPr>
            <a:r>
              <a:rPr lang="en-US" dirty="0"/>
              <a:t>What were some weaknesses?</a:t>
            </a:r>
            <a:endParaRPr dirty="0"/>
          </a:p>
          <a:p>
            <a:pPr lvl="0" algn="l" rtl="0">
              <a:spcAft>
                <a:spcPts val="0"/>
              </a:spcAft>
              <a:buClr>
                <a:schemeClr val="accent3"/>
              </a:buClr>
              <a:buSzPts val="2600"/>
            </a:pPr>
            <a:endParaRPr dirty="0"/>
          </a:p>
          <a:p>
            <a:pPr lvl="0" algn="l" rtl="0">
              <a:spcAft>
                <a:spcPts val="0"/>
              </a:spcAft>
              <a:buClr>
                <a:schemeClr val="accent3"/>
              </a:buClr>
              <a:buSzPts val="2600"/>
            </a:pPr>
            <a:r>
              <a:rPr lang="en-US" dirty="0"/>
              <a:t>How could you tell if “silence” was a blank box, a signal your receiver missed, or your transmitter taking too long to send a signal?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Sending Messages with Waves</a:t>
            </a:r>
            <a:endParaRPr dirty="0"/>
          </a:p>
        </p:txBody>
      </p:sp>
      <p:sp>
        <p:nvSpPr>
          <p:cNvPr id="174" name="Google Shape;174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i="1" dirty="0"/>
              <a:t>Think about the signals from Activity 1 and Activity 2.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What were some strengths and weaknesses compared to each other?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B2A0C-1813-62D2-9D6D-278CD818B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Wave</a:t>
            </a:r>
          </a:p>
        </p:txBody>
      </p:sp>
      <p:sp>
        <p:nvSpPr>
          <p:cNvPr id="4" name="Google Shape;180;p16">
            <a:extLst>
              <a:ext uri="{FF2B5EF4-FFF2-40B4-BE49-F238E27FC236}">
                <a16:creationId xmlns:a16="http://schemas.microsoft.com/office/drawing/2014/main" id="{CBD60670-A6FD-C5B7-E5A4-CBC589B01CA2}"/>
              </a:ext>
            </a:extLst>
          </p:cNvPr>
          <p:cNvSpPr txBox="1">
            <a:spLocks/>
          </p:cNvSpPr>
          <p:nvPr/>
        </p:nvSpPr>
        <p:spPr bwMode="auto">
          <a:xfrm>
            <a:off x="4076700" y="1795421"/>
            <a:ext cx="443865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SzPts val="2400"/>
              <a:buFont typeface="System Font Regular"/>
              <a:buNone/>
            </a:pPr>
            <a:r>
              <a:rPr lang="en-US" b="1" dirty="0"/>
              <a:t>Activity 1: 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3974AD"/>
                </a:solidFill>
              </a:rPr>
              <a:t>Analog signals</a:t>
            </a:r>
            <a:r>
              <a:rPr lang="en-US" dirty="0"/>
              <a:t>: sent using a different amplitude for each unique piece of information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endParaRPr lang="en-US" dirty="0"/>
          </a:p>
          <a:p>
            <a:pPr marL="231775" indent="-79375">
              <a:spcBef>
                <a:spcPts val="480"/>
              </a:spcBef>
              <a:spcAft>
                <a:spcPts val="0"/>
              </a:spcAft>
              <a:buSzPts val="2400"/>
              <a:buFont typeface="System Font Regular"/>
              <a:buNone/>
            </a:pPr>
            <a:endParaRPr lang="en-US" dirty="0"/>
          </a:p>
        </p:txBody>
      </p:sp>
      <p:pic>
        <p:nvPicPr>
          <p:cNvPr id="5" name="Google Shape;181;p16">
            <a:extLst>
              <a:ext uri="{FF2B5EF4-FFF2-40B4-BE49-F238E27FC236}">
                <a16:creationId xmlns:a16="http://schemas.microsoft.com/office/drawing/2014/main" id="{AC06966C-64AE-34CC-2A7C-C449C0A58A3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56530"/>
          <a:stretch/>
        </p:blipFill>
        <p:spPr>
          <a:xfrm>
            <a:off x="533401" y="2256830"/>
            <a:ext cx="3343500" cy="1143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005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4F0F8-52C3-D74E-C6B8-97D8D0675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E1467-92CD-1960-332E-3FBF721E7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Wave</a:t>
            </a:r>
          </a:p>
        </p:txBody>
      </p:sp>
      <p:sp>
        <p:nvSpPr>
          <p:cNvPr id="3" name="Google Shape;187;p17">
            <a:extLst>
              <a:ext uri="{FF2B5EF4-FFF2-40B4-BE49-F238E27FC236}">
                <a16:creationId xmlns:a16="http://schemas.microsoft.com/office/drawing/2014/main" id="{91A43168-DF92-3C81-0472-494A433B18A4}"/>
              </a:ext>
            </a:extLst>
          </p:cNvPr>
          <p:cNvSpPr txBox="1">
            <a:spLocks/>
          </p:cNvSpPr>
          <p:nvPr/>
        </p:nvSpPr>
        <p:spPr bwMode="auto">
          <a:xfrm>
            <a:off x="4071068" y="1148019"/>
            <a:ext cx="4623683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SzPts val="2400"/>
              <a:buFont typeface="System Font Regular"/>
              <a:buNone/>
            </a:pPr>
            <a:r>
              <a:rPr lang="en-US" b="1" dirty="0"/>
              <a:t>Activity 1: 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3974AD"/>
                </a:solidFill>
              </a:rPr>
              <a:t>Analog signals</a:t>
            </a:r>
            <a:r>
              <a:rPr lang="en-US" dirty="0"/>
              <a:t>: sent using a different amplitude for each unique piece of information</a:t>
            </a:r>
          </a:p>
        </p:txBody>
      </p:sp>
      <p:sp>
        <p:nvSpPr>
          <p:cNvPr id="6" name="Google Shape;189;p17">
            <a:extLst>
              <a:ext uri="{FF2B5EF4-FFF2-40B4-BE49-F238E27FC236}">
                <a16:creationId xmlns:a16="http://schemas.microsoft.com/office/drawing/2014/main" id="{5B511C97-CD45-D66B-E1F6-75E14EA73152}"/>
              </a:ext>
            </a:extLst>
          </p:cNvPr>
          <p:cNvSpPr txBox="1"/>
          <p:nvPr/>
        </p:nvSpPr>
        <p:spPr>
          <a:xfrm>
            <a:off x="4071067" y="2858703"/>
            <a:ext cx="4623683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2: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457200" marR="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System Font Regular"/>
              <a:buChar char="●"/>
            </a:pPr>
            <a:r>
              <a:rPr lang="en-US" sz="2800" b="1" i="0" u="none" strike="noStrike" cap="none" dirty="0">
                <a:solidFill>
                  <a:srgbClr val="A68C1A"/>
                </a:solidFill>
                <a:latin typeface="Calibri"/>
                <a:ea typeface="Calibri"/>
                <a:cs typeface="Calibri"/>
                <a:sym typeface="Calibri"/>
              </a:rPr>
              <a:t>Digital signals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binary (0s and 1s), sent using a different frequency for each value </a:t>
            </a:r>
            <a:endParaRPr sz="2800" dirty="0"/>
          </a:p>
        </p:txBody>
      </p:sp>
      <p:pic>
        <p:nvPicPr>
          <p:cNvPr id="7" name="Google Shape;188;p17">
            <a:extLst>
              <a:ext uri="{FF2B5EF4-FFF2-40B4-BE49-F238E27FC236}">
                <a16:creationId xmlns:a16="http://schemas.microsoft.com/office/drawing/2014/main" id="{9695836E-E3F5-661C-F5BA-48EB189624C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56530"/>
          <a:stretch/>
        </p:blipFill>
        <p:spPr>
          <a:xfrm>
            <a:off x="533401" y="1723430"/>
            <a:ext cx="3343500" cy="114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0;p17">
            <a:extLst>
              <a:ext uri="{FF2B5EF4-FFF2-40B4-BE49-F238E27FC236}">
                <a16:creationId xmlns:a16="http://schemas.microsoft.com/office/drawing/2014/main" id="{8776058F-7404-A8D0-7393-4DC34E5F8E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5381"/>
          <a:stretch/>
        </p:blipFill>
        <p:spPr>
          <a:xfrm>
            <a:off x="533401" y="3000374"/>
            <a:ext cx="3343500" cy="1332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679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96462-61CF-3699-C639-5856569C9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5BBD1-74CE-E3CD-D0CE-4AEC59F7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Wave</a:t>
            </a:r>
          </a:p>
        </p:txBody>
      </p:sp>
      <p:sp>
        <p:nvSpPr>
          <p:cNvPr id="3" name="Google Shape;187;p17">
            <a:extLst>
              <a:ext uri="{FF2B5EF4-FFF2-40B4-BE49-F238E27FC236}">
                <a16:creationId xmlns:a16="http://schemas.microsoft.com/office/drawing/2014/main" id="{627D0E16-F555-3294-9146-786E559C0302}"/>
              </a:ext>
            </a:extLst>
          </p:cNvPr>
          <p:cNvSpPr txBox="1">
            <a:spLocks/>
          </p:cNvSpPr>
          <p:nvPr/>
        </p:nvSpPr>
        <p:spPr bwMode="auto">
          <a:xfrm>
            <a:off x="4422976" y="1148019"/>
            <a:ext cx="4271775" cy="372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en-US" b="1" dirty="0"/>
              <a:t>Amplitude</a:t>
            </a:r>
            <a:r>
              <a:rPr lang="en-US" dirty="0"/>
              <a:t> - the height of a wave from the middle (equilibrium point) to a peak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en-US" b="1" dirty="0"/>
              <a:t>Wavelength</a:t>
            </a:r>
            <a:r>
              <a:rPr lang="en-US" dirty="0"/>
              <a:t> - the distance between two consecutive peaks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en-US" b="1" dirty="0"/>
              <a:t>Frequency</a:t>
            </a:r>
            <a:r>
              <a:rPr lang="en-US" dirty="0"/>
              <a:t> - the number of complete waves passing a point each second</a:t>
            </a:r>
          </a:p>
        </p:txBody>
      </p:sp>
      <p:pic>
        <p:nvPicPr>
          <p:cNvPr id="4" name="Google Shape;197;p18">
            <a:extLst>
              <a:ext uri="{FF2B5EF4-FFF2-40B4-BE49-F238E27FC236}">
                <a16:creationId xmlns:a16="http://schemas.microsoft.com/office/drawing/2014/main" id="{8A73E93F-F742-5D59-D482-182C81200E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226" y="2141794"/>
            <a:ext cx="3202026" cy="14460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Google Shape;198;p18">
            <a:extLst>
              <a:ext uri="{FF2B5EF4-FFF2-40B4-BE49-F238E27FC236}">
                <a16:creationId xmlns:a16="http://schemas.microsoft.com/office/drawing/2014/main" id="{51B291C9-6BA9-140D-1E70-3B814BEDA52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01" y="2818671"/>
            <a:ext cx="4271775" cy="91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Google Shape;199;p18">
            <a:extLst>
              <a:ext uri="{FF2B5EF4-FFF2-40B4-BE49-F238E27FC236}">
                <a16:creationId xmlns:a16="http://schemas.microsoft.com/office/drawing/2014/main" id="{923091D9-D82B-9BE4-E8D5-14C7AF8C5B4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879226" y="2046458"/>
            <a:ext cx="82875" cy="163677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17311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080BA-CE99-BEE5-2856-71A306B28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EB00-5BF8-977A-5912-AD33170B4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Wave</a:t>
            </a:r>
          </a:p>
        </p:txBody>
      </p:sp>
      <p:sp>
        <p:nvSpPr>
          <p:cNvPr id="3" name="Google Shape;187;p17">
            <a:extLst>
              <a:ext uri="{FF2B5EF4-FFF2-40B4-BE49-F238E27FC236}">
                <a16:creationId xmlns:a16="http://schemas.microsoft.com/office/drawing/2014/main" id="{4B2BBED3-2ED7-BDDF-FD64-DA2E55F013BA}"/>
              </a:ext>
            </a:extLst>
          </p:cNvPr>
          <p:cNvSpPr txBox="1">
            <a:spLocks/>
          </p:cNvSpPr>
          <p:nvPr/>
        </p:nvSpPr>
        <p:spPr bwMode="auto">
          <a:xfrm>
            <a:off x="4422976" y="1148019"/>
            <a:ext cx="4271775" cy="372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0"/>
              </a:spcAft>
            </a:pPr>
            <a:r>
              <a:rPr lang="en-US" dirty="0"/>
              <a:t>What wave feature is the most relevant to sending analog signals?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 lvl="0">
              <a:spcAft>
                <a:spcPts val="0"/>
              </a:spcAft>
            </a:pPr>
            <a:r>
              <a:rPr lang="en-US" dirty="0"/>
              <a:t>What wave feature is the most relevant for sending digital signals? </a:t>
            </a:r>
          </a:p>
        </p:txBody>
      </p:sp>
      <p:pic>
        <p:nvPicPr>
          <p:cNvPr id="4" name="Google Shape;197;p18">
            <a:extLst>
              <a:ext uri="{FF2B5EF4-FFF2-40B4-BE49-F238E27FC236}">
                <a16:creationId xmlns:a16="http://schemas.microsoft.com/office/drawing/2014/main" id="{F0E3E196-967E-6967-1145-D71894C0511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9226" y="2141794"/>
            <a:ext cx="3202026" cy="14460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Google Shape;198;p18">
            <a:extLst>
              <a:ext uri="{FF2B5EF4-FFF2-40B4-BE49-F238E27FC236}">
                <a16:creationId xmlns:a16="http://schemas.microsoft.com/office/drawing/2014/main" id="{4069387F-7BEA-0739-5B78-D0569853E5E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01" y="2818671"/>
            <a:ext cx="4271775" cy="91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Google Shape;199;p18">
            <a:extLst>
              <a:ext uri="{FF2B5EF4-FFF2-40B4-BE49-F238E27FC236}">
                <a16:creationId xmlns:a16="http://schemas.microsoft.com/office/drawing/2014/main" id="{C05BC98B-8B5A-F350-5C02-D34D7470F41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879226" y="2046458"/>
            <a:ext cx="82875" cy="163677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79986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Sending Digital Signals</a:t>
            </a:r>
            <a:endParaRPr dirty="0"/>
          </a:p>
        </p:txBody>
      </p:sp>
      <p:sp>
        <p:nvSpPr>
          <p:cNvPr id="213" name="Google Shape;213;p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algn="l" rtl="0">
              <a:spcAft>
                <a:spcPts val="0"/>
              </a:spcAft>
              <a:buSzPts val="2500"/>
              <a:buChar char="●"/>
            </a:pPr>
            <a:r>
              <a:rPr lang="en-US" sz="2400" dirty="0"/>
              <a:t>Analog signals are continuous and use a different amplitudes to send different pieces of information   </a:t>
            </a:r>
            <a:endParaRPr sz="2400" dirty="0"/>
          </a:p>
          <a:p>
            <a:pPr marL="457200" lvl="0" algn="l" rtl="0">
              <a:spcAft>
                <a:spcPts val="0"/>
              </a:spcAft>
              <a:buSzPts val="2500"/>
              <a:buChar char="●"/>
            </a:pPr>
            <a:r>
              <a:rPr lang="en-US" sz="2400" dirty="0"/>
              <a:t>Digital signals are discrete (pauses between waves) and the amplitude of digital waves does not matter  </a:t>
            </a:r>
            <a:endParaRPr sz="2400" dirty="0"/>
          </a:p>
          <a:p>
            <a:pPr marL="457200" lvl="0" algn="l" rtl="0">
              <a:spcAft>
                <a:spcPts val="0"/>
              </a:spcAft>
              <a:buSzPts val="2500"/>
              <a:buChar char="●"/>
            </a:pPr>
            <a:r>
              <a:rPr lang="en-US" sz="2400" dirty="0"/>
              <a:t>Simple digital signals can only send one of two values at a time  </a:t>
            </a:r>
            <a:endParaRPr sz="2400" dirty="0"/>
          </a:p>
          <a:p>
            <a:pPr marL="457200" lvl="0" algn="l" rtl="0">
              <a:spcAft>
                <a:spcPts val="0"/>
              </a:spcAft>
              <a:buSzPts val="2600"/>
              <a:buChar char="●"/>
            </a:pPr>
            <a:r>
              <a:rPr lang="en-US" sz="2400" dirty="0"/>
              <a:t>In real digital signals</a:t>
            </a:r>
            <a:endParaRPr sz="2400"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400" dirty="0"/>
              <a:t>single wave pulse = 1</a:t>
            </a:r>
            <a:endParaRPr sz="2400"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400" dirty="0"/>
              <a:t>two wave pulses = 0</a:t>
            </a:r>
            <a:endParaRPr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Sending a Low-resolution Image</a:t>
            </a:r>
            <a:endParaRPr dirty="0"/>
          </a:p>
        </p:txBody>
      </p:sp>
      <p:sp>
        <p:nvSpPr>
          <p:cNvPr id="225" name="Google Shape;225;p23"/>
          <p:cNvSpPr txBox="1">
            <a:spLocks noGrp="1"/>
          </p:cNvSpPr>
          <p:nvPr>
            <p:ph idx="1"/>
          </p:nvPr>
        </p:nvSpPr>
        <p:spPr>
          <a:xfrm>
            <a:off x="3776870" y="1370013"/>
            <a:ext cx="473848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600" dirty="0"/>
              <a:t>Using your snaky spring digital model, send this signal:</a:t>
            </a:r>
            <a:endParaRPr sz="2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600" b="1" dirty="0"/>
              <a:t>1-0-1-0-1-0-1-0-1</a:t>
            </a:r>
            <a:endParaRPr sz="2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6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600" dirty="0"/>
              <a:t>Record the result in your 3x3 grid</a:t>
            </a:r>
            <a:r>
              <a:rPr lang="en-US" sz="2800" dirty="0"/>
              <a:t>.</a:t>
            </a:r>
            <a:endParaRPr dirty="0"/>
          </a:p>
        </p:txBody>
      </p:sp>
      <p:graphicFrame>
        <p:nvGraphicFramePr>
          <p:cNvPr id="226" name="Google Shape;226;p23"/>
          <p:cNvGraphicFramePr/>
          <p:nvPr/>
        </p:nvGraphicFramePr>
        <p:xfrm>
          <a:off x="779722" y="1628775"/>
          <a:ext cx="2743200" cy="2743200"/>
        </p:xfrm>
        <a:graphic>
          <a:graphicData uri="http://schemas.openxmlformats.org/drawingml/2006/table">
            <a:tbl>
              <a:tblPr>
                <a:noFill/>
                <a:tableStyleId>{FACBD1A8-ECA1-4D62-82D0-DB492A3203D9}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7" name="Google Shape;227;p23"/>
          <p:cNvGraphicFramePr/>
          <p:nvPr>
            <p:extLst>
              <p:ext uri="{D42A27DB-BD31-4B8C-83A1-F6EECF244321}">
                <p14:modId xmlns:p14="http://schemas.microsoft.com/office/powerpoint/2010/main" val="414519897"/>
              </p:ext>
            </p:extLst>
          </p:nvPr>
        </p:nvGraphicFramePr>
        <p:xfrm>
          <a:off x="779722" y="1626417"/>
          <a:ext cx="2743200" cy="2743200"/>
        </p:xfrm>
        <a:graphic>
          <a:graphicData uri="http://schemas.openxmlformats.org/drawingml/2006/table">
            <a:tbl>
              <a:tblPr>
                <a:noFill/>
                <a:tableStyleId>{20B19B30-06A4-4D56-8905-EAD729CB5607}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>
          <a:extLst>
            <a:ext uri="{FF2B5EF4-FFF2-40B4-BE49-F238E27FC236}">
              <a16:creationId xmlns:a16="http://schemas.microsoft.com/office/drawing/2014/main" id="{B17E0265-ADA5-C266-ACDC-2CF8DF2E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>
            <a:extLst>
              <a:ext uri="{FF2B5EF4-FFF2-40B4-BE49-F238E27FC236}">
                <a16:creationId xmlns:a16="http://schemas.microsoft.com/office/drawing/2014/main" id="{E0911403-9A1B-4867-230E-0A4600DDF5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Sending a Low-resolution Image</a:t>
            </a:r>
            <a:endParaRPr dirty="0"/>
          </a:p>
        </p:txBody>
      </p:sp>
      <p:sp>
        <p:nvSpPr>
          <p:cNvPr id="225" name="Google Shape;225;p23">
            <a:extLst>
              <a:ext uri="{FF2B5EF4-FFF2-40B4-BE49-F238E27FC236}">
                <a16:creationId xmlns:a16="http://schemas.microsoft.com/office/drawing/2014/main" id="{AE533CAB-9F45-F0C4-E54A-EA80A596AAC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776870" y="2401293"/>
            <a:ext cx="473848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Make new secret codes and try to transmit your digital images.</a:t>
            </a:r>
          </a:p>
        </p:txBody>
      </p:sp>
      <p:graphicFrame>
        <p:nvGraphicFramePr>
          <p:cNvPr id="226" name="Google Shape;226;p23">
            <a:extLst>
              <a:ext uri="{FF2B5EF4-FFF2-40B4-BE49-F238E27FC236}">
                <a16:creationId xmlns:a16="http://schemas.microsoft.com/office/drawing/2014/main" id="{DA2D59A2-1831-A347-4C65-4809114DAD8F}"/>
              </a:ext>
            </a:extLst>
          </p:cNvPr>
          <p:cNvGraphicFramePr/>
          <p:nvPr/>
        </p:nvGraphicFramePr>
        <p:xfrm>
          <a:off x="779722" y="1628775"/>
          <a:ext cx="2743200" cy="2743200"/>
        </p:xfrm>
        <a:graphic>
          <a:graphicData uri="http://schemas.openxmlformats.org/drawingml/2006/table">
            <a:tbl>
              <a:tblPr>
                <a:noFill/>
                <a:tableStyleId>{FACBD1A8-ECA1-4D62-82D0-DB492A3203D9}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Questrial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7" name="Google Shape;227;p23">
            <a:extLst>
              <a:ext uri="{FF2B5EF4-FFF2-40B4-BE49-F238E27FC236}">
                <a16:creationId xmlns:a16="http://schemas.microsoft.com/office/drawing/2014/main" id="{52E20F69-002F-97F3-637F-1A194218F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3621769"/>
              </p:ext>
            </p:extLst>
          </p:nvPr>
        </p:nvGraphicFramePr>
        <p:xfrm>
          <a:off x="779722" y="1626417"/>
          <a:ext cx="2743200" cy="2743200"/>
        </p:xfrm>
        <a:graphic>
          <a:graphicData uri="http://schemas.openxmlformats.org/drawingml/2006/table">
            <a:tbl>
              <a:tblPr>
                <a:noFill/>
                <a:tableStyleId>{20B19B30-06A4-4D56-8905-EAD729CB5607}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u="none" strike="noStrike" cap="none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314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CC1C-4644-ABD7-1278-50170374F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the Slinky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54F18-119F-02DB-0B37-E93F93A39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4799" y="2807732"/>
            <a:ext cx="4564202" cy="897576"/>
          </a:xfrm>
        </p:spPr>
        <p:txBody>
          <a:bodyPr/>
          <a:lstStyle/>
          <a:p>
            <a:r>
              <a:rPr lang="en-US" dirty="0"/>
              <a:t>Information Transmission Through Waves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2417BE59-7553-FC28-9F19-9C8893EF4828}"/>
              </a:ext>
            </a:extLst>
          </p:cNvPr>
          <p:cNvSpPr/>
          <p:nvPr/>
        </p:nvSpPr>
        <p:spPr>
          <a:xfrm>
            <a:off x="826935" y="1307081"/>
            <a:ext cx="2934032" cy="2529338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47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Sending a Low-resolution Image</a:t>
            </a:r>
            <a:endParaRPr dirty="0"/>
          </a:p>
        </p:txBody>
      </p:sp>
      <p:sp>
        <p:nvSpPr>
          <p:cNvPr id="240" name="Google Shape;240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spcAft>
                <a:spcPts val="0"/>
              </a:spcAft>
              <a:buClr>
                <a:schemeClr val="accent3"/>
              </a:buClr>
            </a:pPr>
            <a:r>
              <a:rPr lang="en-US" dirty="0"/>
              <a:t>What was it like sending low-resolution images? Did the order matter? </a:t>
            </a:r>
            <a:endParaRPr dirty="0"/>
          </a:p>
          <a:p>
            <a:pPr lvl="0" algn="l" rtl="0">
              <a:spcAft>
                <a:spcPts val="0"/>
              </a:spcAft>
              <a:buClr>
                <a:schemeClr val="accent3"/>
              </a:buClr>
            </a:pPr>
            <a:r>
              <a:rPr lang="en-US" dirty="0"/>
              <a:t>What do you wonder about how low-resolution images are sent in real devices?</a:t>
            </a:r>
            <a:endParaRPr dirty="0">
              <a:solidFill>
                <a:srgbClr val="292929"/>
              </a:solidFill>
            </a:endParaRPr>
          </a:p>
          <a:p>
            <a:pPr lvl="0" algn="l" rtl="0">
              <a:spcAft>
                <a:spcPts val="0"/>
              </a:spcAft>
              <a:buClr>
                <a:schemeClr val="accent3"/>
              </a:buClr>
            </a:pPr>
            <a:r>
              <a:rPr lang="en-US" dirty="0"/>
              <a:t>How could we improve the resolution of the image?</a:t>
            </a:r>
            <a:endParaRPr dirty="0"/>
          </a:p>
          <a:p>
            <a:pPr lvl="0" algn="l" rtl="0">
              <a:spcAft>
                <a:spcPts val="0"/>
              </a:spcAft>
              <a:buClr>
                <a:schemeClr val="accent3"/>
              </a:buClr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Image Resolution </a:t>
            </a:r>
            <a:endParaRPr dirty="0"/>
          </a:p>
        </p:txBody>
      </p:sp>
      <p:sp>
        <p:nvSpPr>
          <p:cNvPr id="246" name="Google Shape;246;p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b="1" dirty="0"/>
              <a:t>Resolution</a:t>
            </a:r>
            <a:r>
              <a:rPr lang="en-US" dirty="0"/>
              <a:t>: how much detail an image has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Pixel:</a:t>
            </a:r>
            <a:r>
              <a:rPr lang="en-US" dirty="0"/>
              <a:t> a “picture element,” each square in your 3x3 image represents a pixel</a:t>
            </a:r>
            <a:endParaRPr dirty="0"/>
          </a:p>
          <a:p>
            <a:pPr lvl="0" algn="l" rtl="0">
              <a:spcAft>
                <a:spcPts val="0"/>
              </a:spcAft>
              <a:buClr>
                <a:schemeClr val="accent3"/>
              </a:buClr>
              <a:buSzPts val="2600"/>
            </a:pPr>
            <a:r>
              <a:rPr lang="en-US" dirty="0"/>
              <a:t>How does the number of pixels affect image resolution?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Sending High-resolution Images</a:t>
            </a:r>
            <a:endParaRPr dirty="0"/>
          </a:p>
        </p:txBody>
      </p:sp>
      <p:sp>
        <p:nvSpPr>
          <p:cNvPr id="252" name="Google Shape;252;p29"/>
          <p:cNvSpPr txBox="1">
            <a:spLocks noGrp="1"/>
          </p:cNvSpPr>
          <p:nvPr>
            <p:ph idx="1"/>
          </p:nvPr>
        </p:nvSpPr>
        <p:spPr>
          <a:xfrm>
            <a:off x="3641696" y="1370013"/>
            <a:ext cx="4873653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Using your snaky spring digital model, send this signal:</a:t>
            </a:r>
            <a:endParaRPr dirty="0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b="1" dirty="0"/>
              <a:t>1-0-0-0-1-0-1-0-1-0-0-0-1-0-0-0-1-0-1-0-1-0-0-0-1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Record the result in your 5x5 grid.</a:t>
            </a:r>
            <a:endParaRPr dirty="0"/>
          </a:p>
        </p:txBody>
      </p:sp>
      <p:graphicFrame>
        <p:nvGraphicFramePr>
          <p:cNvPr id="253" name="Google Shape;253;p29"/>
          <p:cNvGraphicFramePr/>
          <p:nvPr/>
        </p:nvGraphicFramePr>
        <p:xfrm>
          <a:off x="253783" y="1524000"/>
          <a:ext cx="3200375" cy="3200375"/>
        </p:xfrm>
        <a:graphic>
          <a:graphicData uri="http://schemas.openxmlformats.org/drawingml/2006/table">
            <a:tbl>
              <a:tblPr>
                <a:noFill/>
                <a:tableStyleId>{FACBD1A8-ECA1-4D62-82D0-DB492A3203D9}</a:tableStyleId>
              </a:tblPr>
              <a:tblGrid>
                <a:gridCol w="64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 sz="17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0</a:t>
                      </a: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700"/>
                        <a:buFont typeface="Quest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FFFFFF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endParaRPr/>
                    </a:p>
                  </a:txBody>
                  <a:tcPr marL="52800" marR="52800" marT="52800" marB="5280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4" name="Google Shape;254;p29"/>
          <p:cNvGraphicFramePr/>
          <p:nvPr>
            <p:extLst>
              <p:ext uri="{D42A27DB-BD31-4B8C-83A1-F6EECF244321}">
                <p14:modId xmlns:p14="http://schemas.microsoft.com/office/powerpoint/2010/main" val="1185241823"/>
              </p:ext>
            </p:extLst>
          </p:nvPr>
        </p:nvGraphicFramePr>
        <p:xfrm>
          <a:off x="253783" y="1524000"/>
          <a:ext cx="3200375" cy="3200375"/>
        </p:xfrm>
        <a:graphic>
          <a:graphicData uri="http://schemas.openxmlformats.org/drawingml/2006/table">
            <a:tbl>
              <a:tblPr>
                <a:noFill/>
                <a:tableStyleId>{20B19B30-06A4-4D56-8905-EAD729CB5607}</a:tableStyleId>
              </a:tblPr>
              <a:tblGrid>
                <a:gridCol w="64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 dirty="0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 dirty="0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 dirty="0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 dirty="0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onstantia"/>
                        <a:buNone/>
                      </a:pPr>
                      <a:endParaRPr sz="1700" b="1" u="none" strike="noStrike" cap="none" dirty="0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52800" marR="52800" marT="52800" marB="528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The Evolution of Video Games</a:t>
            </a:r>
            <a:endParaRPr dirty="0"/>
          </a:p>
        </p:txBody>
      </p:sp>
      <p:sp>
        <p:nvSpPr>
          <p:cNvPr id="260" name="Google Shape;260;p30"/>
          <p:cNvSpPr txBox="1">
            <a:spLocks noGrp="1"/>
          </p:cNvSpPr>
          <p:nvPr>
            <p:ph idx="1"/>
          </p:nvPr>
        </p:nvSpPr>
        <p:spPr>
          <a:xfrm>
            <a:off x="2965837" y="1804946"/>
            <a:ext cx="5549513" cy="225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spcAft>
                <a:spcPts val="0"/>
              </a:spcAft>
            </a:pPr>
            <a:r>
              <a:rPr lang="en-US" dirty="0"/>
              <a:t>How was sending the 5x5 image different from sending the 3x3 image?</a:t>
            </a:r>
            <a:endParaRPr dirty="0"/>
          </a:p>
          <a:p>
            <a:pPr lvl="0" algn="l" rtl="0">
              <a:spcAft>
                <a:spcPts val="0"/>
              </a:spcAft>
            </a:pPr>
            <a:r>
              <a:rPr lang="en-US" dirty="0"/>
              <a:t>Why would we want to send higher resolution images?</a:t>
            </a:r>
            <a:endParaRPr dirty="0"/>
          </a:p>
        </p:txBody>
      </p:sp>
      <p:graphicFrame>
        <p:nvGraphicFramePr>
          <p:cNvPr id="261" name="Google Shape;261;p30"/>
          <p:cNvGraphicFramePr/>
          <p:nvPr>
            <p:extLst>
              <p:ext uri="{D42A27DB-BD31-4B8C-83A1-F6EECF244321}">
                <p14:modId xmlns:p14="http://schemas.microsoft.com/office/powerpoint/2010/main" val="4082811274"/>
              </p:ext>
            </p:extLst>
          </p:nvPr>
        </p:nvGraphicFramePr>
        <p:xfrm>
          <a:off x="719137" y="3236117"/>
          <a:ext cx="1828750" cy="1828750"/>
        </p:xfrm>
        <a:graphic>
          <a:graphicData uri="http://schemas.openxmlformats.org/drawingml/2006/table">
            <a:tbl>
              <a:tblPr>
                <a:noFill/>
                <a:tableStyleId>{FACBD1A8-ECA1-4D62-82D0-DB492A3203D9}</a:tableStyleId>
              </a:tblPr>
              <a:tblGrid>
                <a:gridCol w="3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 dirty="0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2" name="Google Shape;262;p30"/>
          <p:cNvGraphicFramePr/>
          <p:nvPr>
            <p:extLst>
              <p:ext uri="{D42A27DB-BD31-4B8C-83A1-F6EECF244321}">
                <p14:modId xmlns:p14="http://schemas.microsoft.com/office/powerpoint/2010/main" val="3683648563"/>
              </p:ext>
            </p:extLst>
          </p:nvPr>
        </p:nvGraphicFramePr>
        <p:xfrm>
          <a:off x="719137" y="1353454"/>
          <a:ext cx="1828800" cy="1828800"/>
        </p:xfrm>
        <a:graphic>
          <a:graphicData uri="http://schemas.openxmlformats.org/drawingml/2006/table">
            <a:tbl>
              <a:tblPr>
                <a:noFill/>
                <a:tableStyleId>{FACBD1A8-ECA1-4D62-82D0-DB492A3203D9}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 dirty="0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The Evolution of Video Games</a:t>
            </a:r>
            <a:endParaRPr dirty="0"/>
          </a:p>
        </p:txBody>
      </p:sp>
      <p:sp>
        <p:nvSpPr>
          <p:cNvPr id="268" name="Google Shape;268;p31"/>
          <p:cNvSpPr txBox="1">
            <a:spLocks noGrp="1"/>
          </p:cNvSpPr>
          <p:nvPr>
            <p:ph idx="1"/>
          </p:nvPr>
        </p:nvSpPr>
        <p:spPr>
          <a:xfrm>
            <a:off x="2870420" y="1370013"/>
            <a:ext cx="5644929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 rtl="0">
              <a:spcAft>
                <a:spcPts val="0"/>
              </a:spcAft>
            </a:pPr>
            <a:r>
              <a:rPr lang="en-US" dirty="0"/>
              <a:t>What about our digital devices makes it possible to send high resolution images?</a:t>
            </a:r>
            <a:endParaRPr dirty="0"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i="1" dirty="0"/>
              <a:t>(Hint: What is it like to use an old computer compared to a newer one?)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dirty="0"/>
          </a:p>
        </p:txBody>
      </p:sp>
      <p:graphicFrame>
        <p:nvGraphicFramePr>
          <p:cNvPr id="269" name="Google Shape;269;p31"/>
          <p:cNvGraphicFramePr/>
          <p:nvPr>
            <p:extLst>
              <p:ext uri="{D42A27DB-BD31-4B8C-83A1-F6EECF244321}">
                <p14:modId xmlns:p14="http://schemas.microsoft.com/office/powerpoint/2010/main" val="1411580222"/>
              </p:ext>
            </p:extLst>
          </p:nvPr>
        </p:nvGraphicFramePr>
        <p:xfrm>
          <a:off x="719137" y="3232780"/>
          <a:ext cx="1828750" cy="1828750"/>
        </p:xfrm>
        <a:graphic>
          <a:graphicData uri="http://schemas.openxmlformats.org/drawingml/2006/table">
            <a:tbl>
              <a:tblPr>
                <a:noFill/>
                <a:tableStyleId>{FACBD1A8-ECA1-4D62-82D0-DB492A3203D9}</a:tableStyleId>
              </a:tblPr>
              <a:tblGrid>
                <a:gridCol w="3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nstantia"/>
                        <a:buNone/>
                      </a:pPr>
                      <a:endParaRPr sz="1000" b="1" u="none" strike="noStrike" cap="none" dirty="0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30175" marR="30175" marT="30175" marB="30175" anchor="ctr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70" name="Google Shape;270;p31"/>
          <p:cNvGraphicFramePr/>
          <p:nvPr>
            <p:extLst>
              <p:ext uri="{D42A27DB-BD31-4B8C-83A1-F6EECF244321}">
                <p14:modId xmlns:p14="http://schemas.microsoft.com/office/powerpoint/2010/main" val="342477482"/>
              </p:ext>
            </p:extLst>
          </p:nvPr>
        </p:nvGraphicFramePr>
        <p:xfrm>
          <a:off x="719137" y="1351785"/>
          <a:ext cx="1828800" cy="1828800"/>
        </p:xfrm>
        <a:graphic>
          <a:graphicData uri="http://schemas.openxmlformats.org/drawingml/2006/table">
            <a:tbl>
              <a:tblPr>
                <a:noFill/>
                <a:tableStyleId>{FACBD1A8-ECA1-4D62-82D0-DB492A3203D9}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 dirty="0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 dirty="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endParaRPr sz="1800" b="1" u="none" strike="noStrike" cap="none" dirty="0">
                        <a:solidFill>
                          <a:srgbClr val="FFFFFF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0950" marR="60950" marT="60950" marB="60950" anchor="ctr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The Evolution of Video Games</a:t>
            </a:r>
            <a:endParaRPr dirty="0"/>
          </a:p>
        </p:txBody>
      </p:sp>
      <p:sp>
        <p:nvSpPr>
          <p:cNvPr id="276" name="Google Shape;276;p32"/>
          <p:cNvSpPr txBox="1">
            <a:spLocks noGrp="1"/>
          </p:cNvSpPr>
          <p:nvPr>
            <p:ph idx="1"/>
          </p:nvPr>
        </p:nvSpPr>
        <p:spPr>
          <a:xfrm>
            <a:off x="628650" y="1370013"/>
            <a:ext cx="7886700" cy="666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600" dirty="0">
                <a:solidFill>
                  <a:schemeClr val="dk1"/>
                </a:solidFill>
              </a:rPr>
              <a:t>How do we get from</a:t>
            </a:r>
            <a:r>
              <a:rPr lang="en-US" sz="3600" b="1" dirty="0">
                <a:solidFill>
                  <a:schemeClr val="dk1"/>
                </a:solidFill>
              </a:rPr>
              <a:t> this</a:t>
            </a:r>
            <a:r>
              <a:rPr lang="en-US" sz="3600" dirty="0"/>
              <a:t>...</a:t>
            </a:r>
            <a:endParaRPr sz="3600" dirty="0">
              <a:solidFill>
                <a:schemeClr val="dk1"/>
              </a:solidFill>
            </a:endParaRPr>
          </a:p>
        </p:txBody>
      </p:sp>
      <p:graphicFrame>
        <p:nvGraphicFramePr>
          <p:cNvPr id="277" name="Google Shape;277;p32"/>
          <p:cNvGraphicFramePr/>
          <p:nvPr/>
        </p:nvGraphicFramePr>
        <p:xfrm>
          <a:off x="1524000" y="2084391"/>
          <a:ext cx="6096000" cy="370850"/>
        </p:xfrm>
        <a:graphic>
          <a:graphicData uri="http://schemas.openxmlformats.org/drawingml/2006/table">
            <a:tbl>
              <a:tblPr>
                <a:noFill/>
                <a:tableStyleId>{FACBD1A8-ECA1-4D62-82D0-DB492A3203D9}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8" name="Google Shape;278;p32"/>
          <p:cNvSpPr txBox="1"/>
          <p:nvPr/>
        </p:nvSpPr>
        <p:spPr>
          <a:xfrm>
            <a:off x="3534303" y="2601470"/>
            <a:ext cx="2075392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these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600" dirty="0"/>
          </a:p>
        </p:txBody>
      </p:sp>
      <p:pic>
        <p:nvPicPr>
          <p:cNvPr id="279" name="Google Shape;279;p32"/>
          <p:cNvPicPr preferRelativeResize="0"/>
          <p:nvPr/>
        </p:nvPicPr>
        <p:blipFill rotWithShape="1">
          <a:blip r:embed="rId3">
            <a:alphaModFix/>
          </a:blip>
          <a:srcRect t="31685" b="32090"/>
          <a:stretch/>
        </p:blipFill>
        <p:spPr>
          <a:xfrm>
            <a:off x="1524000" y="3223200"/>
            <a:ext cx="6096000" cy="1412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How Waves Affect Video Games</a:t>
            </a:r>
            <a:endParaRPr dirty="0"/>
          </a:p>
        </p:txBody>
      </p:sp>
      <p:pic>
        <p:nvPicPr>
          <p:cNvPr id="285" name="Google Shape;285;p34" descr="iphy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6" y="1533960"/>
            <a:ext cx="3784516" cy="126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4"/>
          <p:cNvPicPr preferRelativeResize="0"/>
          <p:nvPr/>
        </p:nvPicPr>
        <p:blipFill rotWithShape="1">
          <a:blip r:embed="rId4">
            <a:alphaModFix/>
          </a:blip>
          <a:srcRect t="31685" b="32090"/>
          <a:stretch/>
        </p:blipFill>
        <p:spPr>
          <a:xfrm>
            <a:off x="4572000" y="2797979"/>
            <a:ext cx="3784525" cy="87688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4"/>
          <p:cNvSpPr txBox="1"/>
          <p:nvPr/>
        </p:nvSpPr>
        <p:spPr>
          <a:xfrm>
            <a:off x="1648550" y="2079150"/>
            <a:ext cx="28062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Evolution of Super Mario Video</a:t>
            </a:r>
            <a:endParaRPr sz="2600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How Waves Affect Video Games</a:t>
            </a:r>
            <a:endParaRPr dirty="0"/>
          </a:p>
        </p:txBody>
      </p:sp>
      <p:sp>
        <p:nvSpPr>
          <p:cNvPr id="293" name="Google Shape;293;p3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 rtl="0">
              <a:spcAft>
                <a:spcPts val="0"/>
              </a:spcAft>
            </a:pPr>
            <a:r>
              <a:rPr lang="en-US" dirty="0"/>
              <a:t>Why do the video game graphics look better over time?</a:t>
            </a:r>
            <a:endParaRPr dirty="0"/>
          </a:p>
          <a:p>
            <a:pPr lvl="0" algn="l" rtl="0">
              <a:spcAft>
                <a:spcPts val="0"/>
              </a:spcAft>
            </a:pPr>
            <a:r>
              <a:rPr lang="en-US" dirty="0"/>
              <a:t>Use evidence and scientific information from your investigations and discussions to support your explanation. </a:t>
            </a:r>
            <a:endParaRPr dirty="0"/>
          </a:p>
          <a:p>
            <a:pPr lvl="0" algn="l" rtl="0">
              <a:spcAft>
                <a:spcPts val="0"/>
              </a:spcAft>
            </a:pPr>
            <a:r>
              <a:rPr lang="en-US" dirty="0"/>
              <a:t>How did your thinking change from the beginning of the lesson to now?</a:t>
            </a:r>
            <a:endParaRPr i="1" dirty="0"/>
          </a:p>
        </p:txBody>
      </p:sp>
      <p:pic>
        <p:nvPicPr>
          <p:cNvPr id="294" name="Google Shape;294;p35" title="Claim Evidence Reasoning (CER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4580" y="274638"/>
            <a:ext cx="1377523" cy="1377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does the use of more complex wave patterns impact the communication of audiovisual messages?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623888" y="50804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sz="quarter" idx="10"/>
          </p:nvPr>
        </p:nvSpPr>
        <p:spPr>
          <a:xfrm>
            <a:off x="623888" y="2298847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dirty="0"/>
              <a:t>Compare analog and digital electromagnetic (EM) waves </a:t>
            </a:r>
            <a:endParaRPr dirty="0"/>
          </a:p>
          <a:p>
            <a:pPr marL="457200" lvl="0" indent="-393700" algn="l" rtl="0"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dirty="0"/>
              <a:t>Construct an argument with evidence that supports a claim about whether digital or analog signals are more reliable to send information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The Evolution of Video Games</a:t>
            </a:r>
            <a:endParaRPr dirty="0"/>
          </a:p>
        </p:txBody>
      </p:sp>
      <p:sp>
        <p:nvSpPr>
          <p:cNvPr id="109" name="Google Shape;109;p6"/>
          <p:cNvSpPr txBox="1">
            <a:spLocks noGrp="1"/>
          </p:cNvSpPr>
          <p:nvPr>
            <p:ph idx="1"/>
          </p:nvPr>
        </p:nvSpPr>
        <p:spPr>
          <a:xfrm>
            <a:off x="628650" y="1370013"/>
            <a:ext cx="4253451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Fill out the I Notice/ I Wonder</a:t>
            </a:r>
            <a:endParaRPr dirty="0"/>
          </a:p>
        </p:txBody>
      </p:sp>
      <p:pic>
        <p:nvPicPr>
          <p:cNvPr id="110" name="Google Shape;110;p6" title="I Notice I Wond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1325" y="399201"/>
            <a:ext cx="1073124" cy="111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6"/>
          <p:cNvSpPr txBox="1"/>
          <p:nvPr/>
        </p:nvSpPr>
        <p:spPr>
          <a:xfrm>
            <a:off x="1352275" y="1669541"/>
            <a:ext cx="28062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Evolution of Super Mario Video</a:t>
            </a:r>
            <a:endParaRPr sz="26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2" name="Google Shape;112;p6"/>
          <p:cNvGraphicFramePr/>
          <p:nvPr>
            <p:extLst>
              <p:ext uri="{D42A27DB-BD31-4B8C-83A1-F6EECF244321}">
                <p14:modId xmlns:p14="http://schemas.microsoft.com/office/powerpoint/2010/main" val="2673461925"/>
              </p:ext>
            </p:extLst>
          </p:nvPr>
        </p:nvGraphicFramePr>
        <p:xfrm>
          <a:off x="5227491" y="1669541"/>
          <a:ext cx="3356958" cy="2672272"/>
        </p:xfrm>
        <a:graphic>
          <a:graphicData uri="http://schemas.openxmlformats.org/drawingml/2006/table">
            <a:tbl>
              <a:tblPr>
                <a:noFill/>
                <a:tableStyleId>{771530E0-0033-4A75-8F53-38C6B9E3C7D2}</a:tableStyleId>
              </a:tblPr>
              <a:tblGrid>
                <a:gridCol w="1678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73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notice…</a:t>
                      </a:r>
                      <a:endParaRPr sz="1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138" marR="85138" marT="85138" marB="85138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wonder…</a:t>
                      </a:r>
                      <a:endParaRPr sz="1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138" marR="85138" marT="85138" marB="85138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85138" marR="85138" marT="85138" marB="8513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/>
                    </a:p>
                  </a:txBody>
                  <a:tcPr marL="85138" marR="85138" marT="85138" marB="8513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Sending Messages with Waves</a:t>
            </a:r>
            <a:endParaRPr dirty="0"/>
          </a:p>
        </p:txBody>
      </p:sp>
      <p:sp>
        <p:nvSpPr>
          <p:cNvPr id="119" name="Google Shape;119;p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dirty="0"/>
              <a:t>Electromagnetic (EM) waves carry the information sent and received by our electronic devices.</a:t>
            </a:r>
            <a:endParaRPr dirty="0"/>
          </a:p>
        </p:txBody>
      </p:sp>
      <p:pic>
        <p:nvPicPr>
          <p:cNvPr id="118" name="Google Shape;118;p7" descr="iphy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0856" y="2717194"/>
            <a:ext cx="5142286" cy="1717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5C1E27E9-90B3-5814-A571-2E986405E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>
            <a:extLst>
              <a:ext uri="{FF2B5EF4-FFF2-40B4-BE49-F238E27FC236}">
                <a16:creationId xmlns:a16="http://schemas.microsoft.com/office/drawing/2014/main" id="{2782476F-2C6D-2721-766F-8E4572D542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Sending Messages with Waves</a:t>
            </a:r>
            <a:endParaRPr dirty="0"/>
          </a:p>
        </p:txBody>
      </p:sp>
      <p:sp>
        <p:nvSpPr>
          <p:cNvPr id="125" name="Google Shape;125;p8">
            <a:extLst>
              <a:ext uri="{FF2B5EF4-FFF2-40B4-BE49-F238E27FC236}">
                <a16:creationId xmlns:a16="http://schemas.microsoft.com/office/drawing/2014/main" id="{E1666EF3-36C2-4084-5C61-FAE99254E23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-5565" y="4521450"/>
            <a:ext cx="2997145" cy="694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Sending Information</a:t>
            </a:r>
            <a:endParaRPr dirty="0"/>
          </a:p>
        </p:txBody>
      </p:sp>
      <p:sp>
        <p:nvSpPr>
          <p:cNvPr id="126" name="Google Shape;126;p8">
            <a:extLst>
              <a:ext uri="{FF2B5EF4-FFF2-40B4-BE49-F238E27FC236}">
                <a16:creationId xmlns:a16="http://schemas.microsoft.com/office/drawing/2014/main" id="{48BE95AF-B566-82D5-9DDF-CB0B03AE61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4619" y="1576512"/>
            <a:ext cx="5315261" cy="263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1"/>
                </a:solidFill>
              </a:rPr>
              <a:t>Group Roles</a:t>
            </a:r>
            <a:endParaRPr sz="2200" b="1" dirty="0">
              <a:solidFill>
                <a:schemeClr val="accent1"/>
              </a:solidFill>
            </a:endParaRPr>
          </a:p>
          <a:p>
            <a:pPr lvl="0" algn="l" rtl="0">
              <a:spcAft>
                <a:spcPts val="0"/>
              </a:spcAft>
              <a:buClr>
                <a:schemeClr val="accent3"/>
              </a:buClr>
            </a:pPr>
            <a:r>
              <a:rPr lang="en-US" sz="2400" b="1" dirty="0"/>
              <a:t>Anchor </a:t>
            </a:r>
            <a:r>
              <a:rPr lang="en-US" sz="2400" dirty="0"/>
              <a:t>→ holds down the spring</a:t>
            </a:r>
            <a:endParaRPr sz="2400" dirty="0"/>
          </a:p>
          <a:p>
            <a:pPr lvl="0" algn="l" rtl="0">
              <a:spcAft>
                <a:spcPts val="0"/>
              </a:spcAft>
              <a:buClr>
                <a:schemeClr val="accent3"/>
              </a:buClr>
            </a:pPr>
            <a:r>
              <a:rPr lang="en-US" sz="2400" b="1" dirty="0">
                <a:highlight>
                  <a:srgbClr val="DD7E6B"/>
                </a:highlight>
              </a:rPr>
              <a:t>Transmitter </a:t>
            </a:r>
            <a:r>
              <a:rPr lang="en-US" sz="2400" dirty="0">
                <a:highlight>
                  <a:srgbClr val="DD7E6B"/>
                </a:highlight>
              </a:rPr>
              <a:t>→ sends the signal</a:t>
            </a:r>
            <a:endParaRPr sz="2400" dirty="0">
              <a:highlight>
                <a:srgbClr val="DD7E6B"/>
              </a:highlight>
            </a:endParaRPr>
          </a:p>
          <a:p>
            <a:pPr lvl="0" algn="l" rtl="0">
              <a:spcAft>
                <a:spcPts val="0"/>
              </a:spcAft>
              <a:buClr>
                <a:schemeClr val="accent3"/>
              </a:buClr>
            </a:pPr>
            <a:r>
              <a:rPr lang="en-US" sz="2400" b="1" dirty="0">
                <a:highlight>
                  <a:srgbClr val="F1C232"/>
                </a:highlight>
              </a:rPr>
              <a:t>Receiver</a:t>
            </a:r>
            <a:r>
              <a:rPr lang="en-US" sz="2400" dirty="0">
                <a:highlight>
                  <a:srgbClr val="F1C232"/>
                </a:highlight>
              </a:rPr>
              <a:t> → reports the signal they detect</a:t>
            </a:r>
            <a:endParaRPr sz="2400" dirty="0">
              <a:highlight>
                <a:srgbClr val="F1C232"/>
              </a:highlight>
            </a:endParaRPr>
          </a:p>
          <a:p>
            <a:pPr lvl="0" algn="l" rtl="0">
              <a:spcAft>
                <a:spcPts val="0"/>
              </a:spcAft>
              <a:buClr>
                <a:schemeClr val="accent3"/>
              </a:buClr>
            </a:pPr>
            <a:r>
              <a:rPr lang="en-US" sz="2400" b="1" dirty="0">
                <a:highlight>
                  <a:srgbClr val="6D9FEB"/>
                </a:highlight>
              </a:rPr>
              <a:t>Image generator</a:t>
            </a:r>
            <a:r>
              <a:rPr lang="en-US" sz="2400" dirty="0">
                <a:highlight>
                  <a:srgbClr val="6D9FEB"/>
                </a:highlight>
              </a:rPr>
              <a:t>→ records the card color and the receiver’s report</a:t>
            </a:r>
            <a:endParaRPr sz="2400" dirty="0">
              <a:highlight>
                <a:srgbClr val="6D9FEB"/>
              </a:highlight>
            </a:endParaRPr>
          </a:p>
        </p:txBody>
      </p:sp>
      <p:grpSp>
        <p:nvGrpSpPr>
          <p:cNvPr id="127" name="Google Shape;127;p8">
            <a:extLst>
              <a:ext uri="{FF2B5EF4-FFF2-40B4-BE49-F238E27FC236}">
                <a16:creationId xmlns:a16="http://schemas.microsoft.com/office/drawing/2014/main" id="{473A6C0D-422E-3DD5-FF30-256F162D70AA}"/>
              </a:ext>
            </a:extLst>
          </p:cNvPr>
          <p:cNvGrpSpPr/>
          <p:nvPr/>
        </p:nvGrpSpPr>
        <p:grpSpPr>
          <a:xfrm>
            <a:off x="1493008" y="1304433"/>
            <a:ext cx="1559507" cy="3020122"/>
            <a:chOff x="1493008" y="1304433"/>
            <a:chExt cx="1559507" cy="3020122"/>
          </a:xfrm>
        </p:grpSpPr>
        <p:sp>
          <p:nvSpPr>
            <p:cNvPr id="128" name="Google Shape;128;p8">
              <a:extLst>
                <a:ext uri="{FF2B5EF4-FFF2-40B4-BE49-F238E27FC236}">
                  <a16:creationId xmlns:a16="http://schemas.microsoft.com/office/drawing/2014/main" id="{6201AD50-B4C2-302B-CB1C-E354A6BCA384}"/>
                </a:ext>
              </a:extLst>
            </p:cNvPr>
            <p:cNvSpPr/>
            <p:nvPr/>
          </p:nvSpPr>
          <p:spPr>
            <a:xfrm>
              <a:off x="2066891" y="2033167"/>
              <a:ext cx="422112" cy="69482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endParaRPr/>
            </a:p>
          </p:txBody>
        </p:sp>
        <p:sp>
          <p:nvSpPr>
            <p:cNvPr id="129" name="Google Shape;129;p8">
              <a:extLst>
                <a:ext uri="{FF2B5EF4-FFF2-40B4-BE49-F238E27FC236}">
                  <a16:creationId xmlns:a16="http://schemas.microsoft.com/office/drawing/2014/main" id="{06A2A18A-6C7C-D47D-537B-C420E6D6F82A}"/>
                </a:ext>
              </a:extLst>
            </p:cNvPr>
            <p:cNvSpPr/>
            <p:nvPr/>
          </p:nvSpPr>
          <p:spPr>
            <a:xfrm>
              <a:off x="1493008" y="3986137"/>
              <a:ext cx="1547807" cy="338418"/>
            </a:xfrm>
            <a:prstGeom prst="wedgeEllipseCallout">
              <a:avLst>
                <a:gd name="adj1" fmla="val -32360"/>
                <a:gd name="adj2" fmla="val 89729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Translate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8">
              <a:extLst>
                <a:ext uri="{FF2B5EF4-FFF2-40B4-BE49-F238E27FC236}">
                  <a16:creationId xmlns:a16="http://schemas.microsoft.com/office/drawing/2014/main" id="{537BC5A7-FE90-EBAF-2397-6F0BD8CE2B2C}"/>
                </a:ext>
              </a:extLst>
            </p:cNvPr>
            <p:cNvSpPr/>
            <p:nvPr/>
          </p:nvSpPr>
          <p:spPr>
            <a:xfrm>
              <a:off x="1504713" y="1304433"/>
              <a:ext cx="1547802" cy="767394"/>
            </a:xfrm>
            <a:prstGeom prst="irregularSeal1">
              <a:avLst/>
            </a:pr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Transmit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8">
              <a:extLst>
                <a:ext uri="{FF2B5EF4-FFF2-40B4-BE49-F238E27FC236}">
                  <a16:creationId xmlns:a16="http://schemas.microsoft.com/office/drawing/2014/main" id="{FB17CC44-60AB-C4F1-210F-A4AAE7F5A98B}"/>
                </a:ext>
              </a:extLst>
            </p:cNvPr>
            <p:cNvSpPr/>
            <p:nvPr/>
          </p:nvSpPr>
          <p:spPr>
            <a:xfrm>
              <a:off x="1538850" y="2750927"/>
              <a:ext cx="1468479" cy="494514"/>
            </a:xfrm>
            <a:prstGeom prst="flowChartPreparation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Receive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8">
              <a:extLst>
                <a:ext uri="{FF2B5EF4-FFF2-40B4-BE49-F238E27FC236}">
                  <a16:creationId xmlns:a16="http://schemas.microsoft.com/office/drawing/2014/main" id="{7387E919-03E4-C497-29D5-9F0B8DE24CC3}"/>
                </a:ext>
              </a:extLst>
            </p:cNvPr>
            <p:cNvSpPr/>
            <p:nvPr/>
          </p:nvSpPr>
          <p:spPr>
            <a:xfrm>
              <a:off x="2067568" y="3268377"/>
              <a:ext cx="422112" cy="69482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0007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257A48CD-854D-8987-A5C3-EB4070787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>
            <a:extLst>
              <a:ext uri="{FF2B5EF4-FFF2-40B4-BE49-F238E27FC236}">
                <a16:creationId xmlns:a16="http://schemas.microsoft.com/office/drawing/2014/main" id="{B7018826-D259-8522-2BF2-53B48F00A3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Sending Messages with Waves: Activity 1</a:t>
            </a:r>
            <a:endParaRPr dirty="0"/>
          </a:p>
        </p:txBody>
      </p:sp>
      <p:grpSp>
        <p:nvGrpSpPr>
          <p:cNvPr id="127" name="Google Shape;127;p8">
            <a:extLst>
              <a:ext uri="{FF2B5EF4-FFF2-40B4-BE49-F238E27FC236}">
                <a16:creationId xmlns:a16="http://schemas.microsoft.com/office/drawing/2014/main" id="{573BDCBD-28A5-E18A-6C2D-C196DD686661}"/>
              </a:ext>
            </a:extLst>
          </p:cNvPr>
          <p:cNvGrpSpPr/>
          <p:nvPr/>
        </p:nvGrpSpPr>
        <p:grpSpPr>
          <a:xfrm>
            <a:off x="1015930" y="1328287"/>
            <a:ext cx="1559507" cy="3020122"/>
            <a:chOff x="1493008" y="1304433"/>
            <a:chExt cx="1559507" cy="3020122"/>
          </a:xfrm>
        </p:grpSpPr>
        <p:sp>
          <p:nvSpPr>
            <p:cNvPr id="128" name="Google Shape;128;p8">
              <a:extLst>
                <a:ext uri="{FF2B5EF4-FFF2-40B4-BE49-F238E27FC236}">
                  <a16:creationId xmlns:a16="http://schemas.microsoft.com/office/drawing/2014/main" id="{9EC2AE21-1A6B-3206-C277-75F4731ECA4F}"/>
                </a:ext>
              </a:extLst>
            </p:cNvPr>
            <p:cNvSpPr/>
            <p:nvPr/>
          </p:nvSpPr>
          <p:spPr>
            <a:xfrm>
              <a:off x="2066891" y="2033167"/>
              <a:ext cx="422112" cy="69482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endParaRPr/>
            </a:p>
          </p:txBody>
        </p:sp>
        <p:sp>
          <p:nvSpPr>
            <p:cNvPr id="129" name="Google Shape;129;p8">
              <a:extLst>
                <a:ext uri="{FF2B5EF4-FFF2-40B4-BE49-F238E27FC236}">
                  <a16:creationId xmlns:a16="http://schemas.microsoft.com/office/drawing/2014/main" id="{35364459-ADD0-9C31-42D8-C0F0E6A1497D}"/>
                </a:ext>
              </a:extLst>
            </p:cNvPr>
            <p:cNvSpPr/>
            <p:nvPr/>
          </p:nvSpPr>
          <p:spPr>
            <a:xfrm>
              <a:off x="1493008" y="3986137"/>
              <a:ext cx="1547807" cy="338418"/>
            </a:xfrm>
            <a:prstGeom prst="wedgeEllipseCallout">
              <a:avLst>
                <a:gd name="adj1" fmla="val -32360"/>
                <a:gd name="adj2" fmla="val 89729"/>
              </a:avLst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Translate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8">
              <a:extLst>
                <a:ext uri="{FF2B5EF4-FFF2-40B4-BE49-F238E27FC236}">
                  <a16:creationId xmlns:a16="http://schemas.microsoft.com/office/drawing/2014/main" id="{067113C3-E5B7-23EF-1517-B8CE1F35A665}"/>
                </a:ext>
              </a:extLst>
            </p:cNvPr>
            <p:cNvSpPr/>
            <p:nvPr/>
          </p:nvSpPr>
          <p:spPr>
            <a:xfrm>
              <a:off x="1504713" y="1304433"/>
              <a:ext cx="1547802" cy="767394"/>
            </a:xfrm>
            <a:prstGeom prst="irregularSeal1">
              <a:avLst/>
            </a:pr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Transmit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8">
              <a:extLst>
                <a:ext uri="{FF2B5EF4-FFF2-40B4-BE49-F238E27FC236}">
                  <a16:creationId xmlns:a16="http://schemas.microsoft.com/office/drawing/2014/main" id="{C57AEE98-4412-A9F9-BF15-A577B3A3C35A}"/>
                </a:ext>
              </a:extLst>
            </p:cNvPr>
            <p:cNvSpPr/>
            <p:nvPr/>
          </p:nvSpPr>
          <p:spPr>
            <a:xfrm>
              <a:off x="1538850" y="2750927"/>
              <a:ext cx="1468479" cy="494514"/>
            </a:xfrm>
            <a:prstGeom prst="flowChartPreparation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Receive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8">
              <a:extLst>
                <a:ext uri="{FF2B5EF4-FFF2-40B4-BE49-F238E27FC236}">
                  <a16:creationId xmlns:a16="http://schemas.microsoft.com/office/drawing/2014/main" id="{480314B4-8DD0-80C3-12FB-6D9D72D8C4CB}"/>
                </a:ext>
              </a:extLst>
            </p:cNvPr>
            <p:cNvSpPr/>
            <p:nvPr/>
          </p:nvSpPr>
          <p:spPr>
            <a:xfrm>
              <a:off x="2067568" y="3268377"/>
              <a:ext cx="422112" cy="69482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endParaRPr/>
            </a:p>
          </p:txBody>
        </p:sp>
      </p:grpSp>
      <p:sp>
        <p:nvSpPr>
          <p:cNvPr id="3" name="Google Shape;137;p10">
            <a:extLst>
              <a:ext uri="{FF2B5EF4-FFF2-40B4-BE49-F238E27FC236}">
                <a16:creationId xmlns:a16="http://schemas.microsoft.com/office/drawing/2014/main" id="{5F8A2BAA-8455-78D3-865D-79A20C33D1C5}"/>
              </a:ext>
            </a:extLst>
          </p:cNvPr>
          <p:cNvSpPr txBox="1">
            <a:spLocks/>
          </p:cNvSpPr>
          <p:nvPr/>
        </p:nvSpPr>
        <p:spPr bwMode="auto">
          <a:xfrm>
            <a:off x="2679589" y="1493554"/>
            <a:ext cx="5538525" cy="250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dirty="0"/>
              <a:t>Make waves of different sizes using the snaky spring without stopping in between.</a:t>
            </a:r>
          </a:p>
          <a:p>
            <a:pPr>
              <a:spcAft>
                <a:spcPts val="0"/>
              </a:spcAft>
            </a:pPr>
            <a:r>
              <a:rPr lang="en-US" dirty="0"/>
              <a:t>With these waves, figure out how to get your secret signal from the </a:t>
            </a:r>
            <a:r>
              <a:rPr lang="en-US" b="1" dirty="0">
                <a:highlight>
                  <a:srgbClr val="DE7E6B"/>
                </a:highlight>
              </a:rPr>
              <a:t>Transmitter</a:t>
            </a:r>
            <a:r>
              <a:rPr lang="en-US" dirty="0"/>
              <a:t> to the </a:t>
            </a:r>
            <a:r>
              <a:rPr lang="en-US" b="1" dirty="0">
                <a:highlight>
                  <a:srgbClr val="F1C232"/>
                </a:highlight>
              </a:rPr>
              <a:t>Receiver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81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Sending Messages with Waves</a:t>
            </a:r>
            <a:endParaRPr dirty="0"/>
          </a:p>
        </p:txBody>
      </p:sp>
      <p:sp>
        <p:nvSpPr>
          <p:cNvPr id="150" name="Google Shape;150;p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spcAft>
                <a:spcPts val="0"/>
              </a:spcAft>
              <a:buClr>
                <a:schemeClr val="accent3"/>
              </a:buClr>
              <a:buSzPts val="2600"/>
            </a:pPr>
            <a:r>
              <a:rPr lang="en-US" dirty="0"/>
              <a:t>What were some strengths of sending signals this way?</a:t>
            </a:r>
            <a:endParaRPr dirty="0"/>
          </a:p>
          <a:p>
            <a:pPr lvl="0" algn="l" rtl="0">
              <a:spcAft>
                <a:spcPts val="0"/>
              </a:spcAft>
              <a:buClr>
                <a:schemeClr val="accent3"/>
              </a:buClr>
              <a:buSzPts val="2600"/>
            </a:pPr>
            <a:r>
              <a:rPr lang="en-US" dirty="0"/>
              <a:t>What were some weaknesses?</a:t>
            </a:r>
            <a:endParaRPr dirty="0"/>
          </a:p>
          <a:p>
            <a:pPr lvl="0" algn="l" rtl="0">
              <a:spcAft>
                <a:spcPts val="0"/>
              </a:spcAft>
              <a:buClr>
                <a:schemeClr val="accent3"/>
              </a:buClr>
              <a:buSzPts val="2600"/>
            </a:pPr>
            <a:endParaRPr dirty="0"/>
          </a:p>
          <a:p>
            <a:pPr lvl="0" algn="l" rtl="0">
              <a:spcAft>
                <a:spcPts val="0"/>
              </a:spcAft>
              <a:buClr>
                <a:schemeClr val="accent3"/>
              </a:buClr>
              <a:buSzPts val="2800"/>
            </a:pPr>
            <a:r>
              <a:rPr lang="en-US" sz="2800" dirty="0"/>
              <a:t>If you could wait between waves, how would that change the reliability of your signals? </a:t>
            </a: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599D4ADF-E4DB-094E-914B-4A8E1DF9F7A5}" vid="{F79FC640-6D5A-D648-B5D1-D1D1FBEB47AD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599D4ADF-E4DB-094E-914B-4A8E1DF9F7A5}" vid="{BF08C4D1-4642-C544-959A-3C456151C3B2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1050</Words>
  <Application>Microsoft Office PowerPoint</Application>
  <PresentationFormat>On-screen Show (16:9)</PresentationFormat>
  <Paragraphs>167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Questrial</vt:lpstr>
      <vt:lpstr>Calibri</vt:lpstr>
      <vt:lpstr>Constantia</vt:lpstr>
      <vt:lpstr>Aptos Display</vt:lpstr>
      <vt:lpstr>System Font Regular</vt:lpstr>
      <vt:lpstr>Wingdings</vt:lpstr>
      <vt:lpstr>Courier New</vt:lpstr>
      <vt:lpstr>Custom Design</vt:lpstr>
      <vt:lpstr>1_Custom Design</vt:lpstr>
      <vt:lpstr>PowerPoint Presentation</vt:lpstr>
      <vt:lpstr>Beyond the Slinky</vt:lpstr>
      <vt:lpstr>Essential Question</vt:lpstr>
      <vt:lpstr>Lesson Objectives</vt:lpstr>
      <vt:lpstr>The Evolution of Video Games</vt:lpstr>
      <vt:lpstr>Sending Messages with Waves</vt:lpstr>
      <vt:lpstr>Sending Messages with Waves</vt:lpstr>
      <vt:lpstr>Sending Messages with Waves: Activity 1</vt:lpstr>
      <vt:lpstr>Sending Messages with Waves</vt:lpstr>
      <vt:lpstr>Sending Messages with Waves: Activity 2</vt:lpstr>
      <vt:lpstr>Sending Messages with Waves</vt:lpstr>
      <vt:lpstr>Sending Messages with Waves</vt:lpstr>
      <vt:lpstr>Anatomy of a Wave</vt:lpstr>
      <vt:lpstr>Anatomy of a Wave</vt:lpstr>
      <vt:lpstr>Anatomy of a Wave</vt:lpstr>
      <vt:lpstr>Anatomy of a Wave</vt:lpstr>
      <vt:lpstr>Sending Digital Signals</vt:lpstr>
      <vt:lpstr>Sending a Low-resolution Image</vt:lpstr>
      <vt:lpstr>Sending a Low-resolution Image</vt:lpstr>
      <vt:lpstr>Sending a Low-resolution Image</vt:lpstr>
      <vt:lpstr>Image Resolution </vt:lpstr>
      <vt:lpstr>Sending High-resolution Images</vt:lpstr>
      <vt:lpstr>The Evolution of Video Games</vt:lpstr>
      <vt:lpstr>The Evolution of Video Games</vt:lpstr>
      <vt:lpstr>The Evolution of Video Games</vt:lpstr>
      <vt:lpstr>How Waves Affect Video Games</vt:lpstr>
      <vt:lpstr>How Waves Affect Video Games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the Slinky (8th Grade)</dc:title>
  <dc:subject/>
  <dc:creator>K20 Center</dc:creator>
  <cp:keywords/>
  <dc:description/>
  <cp:lastModifiedBy>K20 Center</cp:lastModifiedBy>
  <cp:revision>4</cp:revision>
  <dcterms:modified xsi:type="dcterms:W3CDTF">2026-06-23T20:49:48Z</dcterms:modified>
  <cp:category/>
</cp:coreProperties>
</file>