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4" r:id="rId2"/>
  </p:sldMasterIdLst>
  <p:notesMasterIdLst>
    <p:notesMasterId r:id="rId16"/>
  </p:notesMasterIdLst>
  <p:sldIdLst>
    <p:sldId id="256" r:id="rId3"/>
    <p:sldId id="257" r:id="rId4"/>
    <p:sldId id="258" r:id="rId5"/>
    <p:sldId id="259" r:id="rId6"/>
    <p:sldId id="260" r:id="rId7"/>
    <p:sldId id="261" r:id="rId8"/>
    <p:sldId id="262" r:id="rId9"/>
    <p:sldId id="269" r:id="rId10"/>
    <p:sldId id="264" r:id="rId11"/>
    <p:sldId id="265" r:id="rId12"/>
    <p:sldId id="266" r:id="rId13"/>
    <p:sldId id="267" r:id="rId14"/>
    <p:sldId id="268" r:id="rId15"/>
  </p:sldIdLst>
  <p:sldSz cx="9144000" cy="5143500" type="screen16x9"/>
  <p:notesSz cx="6858000" cy="9144000"/>
  <p:embeddedFontLst>
    <p:embeddedFont>
      <p:font typeface="Constantia" panose="02030602050306030303" pitchFamily="18" charset="0"/>
      <p:regular r:id="rId17"/>
      <p:bold r:id="rId18"/>
      <p:italic r:id="rId19"/>
      <p:boldItalic r:id="rId20"/>
    </p:embeddedFont>
    <p:embeddedFont>
      <p:font typeface="Georgia" panose="02040502050405020303" pitchFamily="18"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jWjZaqB1C9e/4W5/TZLHKZrxPcV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D49F8-E179-4D61-B825-67DD1444F39A}" v="2" dt="2022-03-24T21:04:59.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5306" autoAdjust="0"/>
  </p:normalViewPr>
  <p:slideViewPr>
    <p:cSldViewPr snapToGrid="0">
      <p:cViewPr varScale="1">
        <p:scale>
          <a:sx n="108" d="100"/>
          <a:sy n="108" d="100"/>
        </p:scale>
        <p:origin x="7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3" Type="http://schemas.openxmlformats.org/officeDocument/2006/relationships/slide" Target="slides/slide1.xml"/><Relationship Id="rId21" Type="http://schemas.openxmlformats.org/officeDocument/2006/relationships/font" Target="fonts/font5.fntdata"/><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7.fntdata"/><Relationship Id="rId10" Type="http://schemas.openxmlformats.org/officeDocument/2006/relationships/slide" Target="slides/slide8.xml"/><Relationship Id="rId19" Type="http://schemas.openxmlformats.org/officeDocument/2006/relationships/font" Target="fonts/font3.fntdata"/><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Bz9V1FfC6b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40f28e3d0_0_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latin typeface="Arial"/>
                <a:ea typeface="Arial"/>
                <a:cs typeface="Arial"/>
                <a:sym typeface="Arial"/>
              </a:rPr>
              <a:t>Khan Academy. (2020, May 20). Connotation [Video]. YouTube. https://www.youtube.com/watch?v=XRt1N0sJJQo </a:t>
            </a:r>
          </a:p>
          <a:p>
            <a:pPr marL="0" lvl="0" indent="0" algn="l" rtl="0">
              <a:lnSpc>
                <a:spcPct val="100000"/>
              </a:lnSpc>
              <a:spcBef>
                <a:spcPts val="0"/>
              </a:spcBef>
              <a:spcAft>
                <a:spcPts val="0"/>
              </a:spcAft>
              <a:buSzPts val="1400"/>
              <a:buNone/>
            </a:pPr>
            <a:endParaRPr dirty="0"/>
          </a:p>
        </p:txBody>
      </p:sp>
      <p:sp>
        <p:nvSpPr>
          <p:cNvPr id="127" name="Google Shape;127;g540f28e3d0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40f28e3d0_0_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3" name="Google Shape;133;g540f28e3d0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40f28e3d0_0_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9" name="Google Shape;139;g540f28e3d0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540f28e3d0_0_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540f28e3d0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err="1">
                <a:latin typeface="Arial"/>
                <a:ea typeface="Arial"/>
                <a:cs typeface="Arial"/>
                <a:sym typeface="Arial"/>
              </a:rPr>
              <a:t>myShakespeare</a:t>
            </a:r>
            <a:r>
              <a:rPr lang="en-US" sz="1100" dirty="0">
                <a:latin typeface="Arial"/>
                <a:ea typeface="Arial"/>
                <a:cs typeface="Arial"/>
                <a:sym typeface="Arial"/>
              </a:rPr>
              <a:t>. (2017, April 25). Romeo and Juliet 2.2 Performance: Romeo and Juliet, Lines 33-78 [Video]. YouTube. https://www.youtube.com/watch?v=htXkvQoLZiU&amp;feature=youtu.be </a:t>
            </a:r>
          </a:p>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8" name="Google Shape;10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8" name="Google Shape;10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064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540f28e3d0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Spaans, Kevin. (2021). </a:t>
            </a:r>
            <a:r>
              <a:rPr lang="en-US" i="1" dirty="0"/>
              <a:t>Connotation and Denotation</a:t>
            </a:r>
            <a:r>
              <a:rPr lang="en-US" dirty="0"/>
              <a:t> [Video]. YouTube. </a:t>
            </a:r>
            <a:r>
              <a:rPr lang="en-US" dirty="0">
                <a:hlinkClick r:id="rId3"/>
              </a:rPr>
              <a:t>https://www.youtube.com/watch?v=Bz9V1FfC6bA</a:t>
            </a:r>
            <a:endParaRPr lang="en-US" dirty="0"/>
          </a:p>
          <a:p>
            <a:pPr marL="0" lvl="0" indent="0" algn="l" rtl="0">
              <a:lnSpc>
                <a:spcPct val="100000"/>
              </a:lnSpc>
              <a:spcBef>
                <a:spcPts val="0"/>
              </a:spcBef>
              <a:spcAft>
                <a:spcPts val="0"/>
              </a:spcAft>
              <a:buSzPts val="1400"/>
              <a:buNone/>
            </a:pPr>
            <a:endParaRPr dirty="0"/>
          </a:p>
        </p:txBody>
      </p:sp>
      <p:sp>
        <p:nvSpPr>
          <p:cNvPr id="121" name="Google Shape;121;g540f28e3d0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15"/>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26"/>
          <p:cNvSpPr txBox="1">
            <a:spLocks noGrp="1"/>
          </p:cNvSpPr>
          <p:nvPr>
            <p:ph type="body" idx="1"/>
          </p:nvPr>
        </p:nvSpPr>
        <p:spPr>
          <a:xfrm>
            <a:off x="3575050" y="1428750"/>
            <a:ext cx="5111750" cy="3257550"/>
          </a:xfrm>
          <a:prstGeom prst="rect">
            <a:avLst/>
          </a:prstGeom>
          <a:noFill/>
          <a:ln>
            <a:noFill/>
          </a:ln>
        </p:spPr>
        <p:txBody>
          <a:bodyPr spcFirstLastPara="1" wrap="square" lIns="91425" tIns="0" rIns="91425" bIns="45700" anchor="t" anchorCtr="0">
            <a:no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3" name="Google Shape;43;p2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6"/>
          <p:cNvSpPr txBox="1">
            <a:spLocks noGrp="1"/>
          </p:cNvSpPr>
          <p:nvPr>
            <p:ph type="body" idx="2"/>
          </p:nvPr>
        </p:nvSpPr>
        <p:spPr>
          <a:xfrm>
            <a:off x="457200" y="1428750"/>
            <a:ext cx="3124200" cy="325755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5" name="Google Shape;45;p2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46"/>
        <p:cNvGrpSpPr/>
        <p:nvPr/>
      </p:nvGrpSpPr>
      <p:grpSpPr>
        <a:xfrm>
          <a:off x="0" y="0"/>
          <a:ext cx="0" cy="0"/>
          <a:chOff x="0" y="0"/>
          <a:chExt cx="0" cy="0"/>
        </a:xfrm>
      </p:grpSpPr>
      <p:sp>
        <p:nvSpPr>
          <p:cNvPr id="47" name="Google Shape;47;p27"/>
          <p:cNvSpPr txBox="1">
            <a:spLocks noGrp="1"/>
          </p:cNvSpPr>
          <p:nvPr>
            <p:ph type="title"/>
          </p:nvPr>
        </p:nvSpPr>
        <p:spPr>
          <a:xfrm>
            <a:off x="457200" y="205978"/>
            <a:ext cx="8229600" cy="857250"/>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48" name="Google Shape;48;p27"/>
          <p:cNvSpPr txBox="1">
            <a:spLocks noGrp="1"/>
          </p:cNvSpPr>
          <p:nvPr>
            <p:ph type="body" idx="1"/>
          </p:nvPr>
        </p:nvSpPr>
        <p:spPr>
          <a:xfrm>
            <a:off x="457200"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sp>
        <p:nvSpPr>
          <p:cNvPr id="49" name="Google Shape;49;p27"/>
          <p:cNvSpPr txBox="1">
            <a:spLocks noGrp="1"/>
          </p:cNvSpPr>
          <p:nvPr>
            <p:ph type="body" idx="2"/>
          </p:nvPr>
        </p:nvSpPr>
        <p:spPr>
          <a:xfrm>
            <a:off x="4692274"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pic>
        <p:nvPicPr>
          <p:cNvPr id="50" name="Google Shape;50;p2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1A2836"/>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5" name="Google Shape;55;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971D20"/>
              </a:buClr>
              <a:buSzPts val="3600"/>
              <a:buFont typeface="Calibri"/>
              <a:buNone/>
              <a:defRPr>
                <a:solidFill>
                  <a:srgbClr val="971D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3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9" name="Google Shape;59;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rgbClr val="9A8219"/>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63" name="Google Shape;63;p3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67"/>
        <p:cNvGrpSpPr/>
        <p:nvPr/>
      </p:nvGrpSpPr>
      <p:grpSpPr>
        <a:xfrm>
          <a:off x="0" y="0"/>
          <a:ext cx="0" cy="0"/>
          <a:chOff x="0" y="0"/>
          <a:chExt cx="0" cy="0"/>
        </a:xfrm>
      </p:grpSpPr>
      <p:sp>
        <p:nvSpPr>
          <p:cNvPr id="68" name="Google Shape;68;p17"/>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7"/>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70" name="Google Shape;70;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10"/>
        <p:cNvGrpSpPr/>
        <p:nvPr/>
      </p:nvGrpSpPr>
      <p:grpSpPr>
        <a:xfrm>
          <a:off x="0" y="0"/>
          <a:ext cx="0" cy="0"/>
          <a:chOff x="0" y="0"/>
          <a:chExt cx="0" cy="0"/>
        </a:xfrm>
      </p:grpSpPr>
      <p:sp>
        <p:nvSpPr>
          <p:cNvPr id="11" name="Google Shape;11;p18"/>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18"/>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228600" algn="l">
              <a:lnSpc>
                <a:spcPct val="100000"/>
              </a:lnSpc>
              <a:spcBef>
                <a:spcPts val="520"/>
              </a:spcBef>
              <a:spcAft>
                <a:spcPts val="0"/>
              </a:spcAft>
              <a:buSzPts val="2600"/>
              <a:buNone/>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3" name="Google Shape;13;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25755" algn="l">
              <a:lnSpc>
                <a:spcPct val="100000"/>
              </a:lnSpc>
              <a:spcBef>
                <a:spcPts val="360"/>
              </a:spcBef>
              <a:spcAft>
                <a:spcPts val="0"/>
              </a:spcAft>
              <a:buSzPts val="1530"/>
              <a:buChar char="⚫"/>
              <a:defRPr/>
            </a:lvl2pPr>
            <a:lvl3pPr marL="1371600" lvl="2" indent="-308610" algn="l">
              <a:lnSpc>
                <a:spcPct val="100000"/>
              </a:lnSpc>
              <a:spcBef>
                <a:spcPts val="360"/>
              </a:spcBef>
              <a:spcAft>
                <a:spcPts val="0"/>
              </a:spcAft>
              <a:buSzPts val="1260"/>
              <a:buChar char="⚫"/>
              <a:defRPr/>
            </a:lvl3pPr>
            <a:lvl4pPr marL="1828800" lvl="3" indent="-302894" algn="l">
              <a:lnSpc>
                <a:spcPct val="100000"/>
              </a:lnSpc>
              <a:spcBef>
                <a:spcPts val="360"/>
              </a:spcBef>
              <a:spcAft>
                <a:spcPts val="0"/>
              </a:spcAft>
              <a:buSzPts val="1170"/>
              <a:buChar char="⚫"/>
              <a:defRPr/>
            </a:lvl4pPr>
            <a:lvl5pPr marL="2286000" lvl="4" indent="-302895" algn="l">
              <a:lnSpc>
                <a:spcPct val="100000"/>
              </a:lnSpc>
              <a:spcBef>
                <a:spcPts val="360"/>
              </a:spcBef>
              <a:spcAft>
                <a:spcPts val="0"/>
              </a:spcAft>
              <a:buSzPts val="1170"/>
              <a:buChar char="⚫"/>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7" name="Google Shape;17;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8"/>
        <p:cNvGrpSpPr/>
        <p:nvPr/>
      </p:nvGrpSpPr>
      <p:grpSpPr>
        <a:xfrm>
          <a:off x="0" y="0"/>
          <a:ext cx="0" cy="0"/>
          <a:chOff x="0" y="0"/>
          <a:chExt cx="0" cy="0"/>
        </a:xfrm>
      </p:grpSpPr>
      <p:sp>
        <p:nvSpPr>
          <p:cNvPr id="19" name="Google Shape;19;p20"/>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0"/>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1" name="Google Shape;21;p20"/>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2" name="Google Shape;22;p20"/>
          <p:cNvSpPr txBox="1">
            <a:spLocks noGrp="1"/>
          </p:cNvSpPr>
          <p:nvPr>
            <p:ph type="body" idx="3"/>
          </p:nvPr>
        </p:nvSpPr>
        <p:spPr>
          <a:xfrm>
            <a:off x="457200" y="1885950"/>
            <a:ext cx="4040188" cy="288429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3" name="Google Shape;23;p20"/>
          <p:cNvSpPr txBox="1">
            <a:spLocks noGrp="1"/>
          </p:cNvSpPr>
          <p:nvPr>
            <p:ph type="body" idx="4"/>
          </p:nvPr>
        </p:nvSpPr>
        <p:spPr>
          <a:xfrm>
            <a:off x="4645027" y="1885950"/>
            <a:ext cx="4041775" cy="2884290"/>
          </a:xfrm>
          <a:prstGeom prst="rect">
            <a:avLst/>
          </a:prstGeom>
          <a:noFill/>
          <a:ln>
            <a:noFill/>
          </a:ln>
        </p:spPr>
        <p:txBody>
          <a:bodyPr spcFirstLastPara="1" wrap="square" lIns="91425" tIns="0" rIns="91425" bIns="45700" anchor="t" anchorCtr="0">
            <a:no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4" name="Google Shape;24;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5"/>
        <p:cNvGrpSpPr/>
        <p:nvPr/>
      </p:nvGrpSpPr>
      <p:grpSpPr>
        <a:xfrm>
          <a:off x="0" y="0"/>
          <a:ext cx="0" cy="0"/>
          <a:chOff x="0" y="0"/>
          <a:chExt cx="0" cy="0"/>
        </a:xfrm>
      </p:grpSpPr>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27"/>
        <p:cNvGrpSpPr/>
        <p:nvPr/>
      </p:nvGrpSpPr>
      <p:grpSpPr>
        <a:xfrm>
          <a:off x="0" y="0"/>
          <a:ext cx="0" cy="0"/>
          <a:chOff x="0" y="0"/>
          <a:chExt cx="0" cy="0"/>
        </a:xfrm>
      </p:grpSpPr>
      <p:sp>
        <p:nvSpPr>
          <p:cNvPr id="28" name="Google Shape;28;p22"/>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2"/>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0" name="Google Shape;30;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2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3"/>
          <p:cNvSpPr txBox="1">
            <a:spLocks noGrp="1"/>
          </p:cNvSpPr>
          <p:nvPr>
            <p:ph type="body" idx="1"/>
          </p:nvPr>
        </p:nvSpPr>
        <p:spPr>
          <a:xfrm>
            <a:off x="457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4" name="Google Shape;34;p23"/>
          <p:cNvSpPr txBox="1">
            <a:spLocks noGrp="1"/>
          </p:cNvSpPr>
          <p:nvPr>
            <p:ph type="body" idx="2"/>
          </p:nvPr>
        </p:nvSpPr>
        <p:spPr>
          <a:xfrm>
            <a:off x="4648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5" name="Google Shape;35;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24"/>
          <p:cNvSpPr txBox="1">
            <a:spLocks noGrp="1"/>
          </p:cNvSpPr>
          <p:nvPr>
            <p:ph type="title"/>
          </p:nvPr>
        </p:nvSpPr>
        <p:spPr>
          <a:xfrm>
            <a:off x="457200" y="528066"/>
            <a:ext cx="8305800" cy="857250"/>
          </a:xfrm>
          <a:prstGeom prst="rect">
            <a:avLst/>
          </a:prstGeom>
          <a:noFill/>
          <a:ln>
            <a:noFill/>
          </a:ln>
        </p:spPr>
        <p:txBody>
          <a:bodyPr spcFirstLastPara="1" wrap="square" lIns="0" tIns="45700" rIns="0" bIns="0" anchor="b" anchorCtr="0">
            <a:noAutofit/>
          </a:bodyPr>
          <a:lstStyle>
            <a:lvl1pPr lvl="0" algn="l">
              <a:lnSpc>
                <a:spcPct val="100000"/>
              </a:lnSpc>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38" name="Google Shape;38;p2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2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64"/>
        <p:cNvGrpSpPr/>
        <p:nvPr/>
      </p:nvGrpSpPr>
      <p:grpSpPr>
        <a:xfrm>
          <a:off x="0" y="0"/>
          <a:ext cx="0" cy="0"/>
          <a:chOff x="0" y="0"/>
          <a:chExt cx="0" cy="0"/>
        </a:xfrm>
      </p:grpSpPr>
      <p:sp>
        <p:nvSpPr>
          <p:cNvPr id="65" name="Google Shape;65;p1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lt2"/>
              </a:buClr>
              <a:buSzPts val="1200"/>
              <a:buFont typeface="Constantia"/>
              <a:buChar char="•"/>
              <a:defRPr sz="1200" b="0" i="0" u="none" strike="noStrike" cap="none">
                <a:solidFill>
                  <a:schemeClr val="lt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lt2"/>
              </a:buClr>
              <a:buSzPts val="1050"/>
              <a:buFont typeface="Constantia"/>
              <a:buChar char="•"/>
              <a:defRPr sz="105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XRt1N0sJJQo"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htXkvQoLZiU"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video" Target="https://www.youtube.com/embed/Bz9V1FfC6bA?feature=oembed" TargetMode="External"/><Relationship Id="rId5" Type="http://schemas.openxmlformats.org/officeDocument/2006/relationships/image" Target="../media/image5.jpeg"/><Relationship Id="rId4" Type="http://schemas.openxmlformats.org/officeDocument/2006/relationships/hyperlink" Target="https://www.youtube.com/watch?v=Bz9V1FfC6b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540f28e3d0_0_41"/>
          <p:cNvSpPr txBox="1"/>
          <p:nvPr/>
        </p:nvSpPr>
        <p:spPr>
          <a:xfrm>
            <a:off x="306575" y="465525"/>
            <a:ext cx="4157400"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hlinkClick r:id="rId3"/>
              </a:rPr>
              <a:t>Connotation</a:t>
            </a:r>
            <a:endParaRPr dirty="0"/>
          </a:p>
        </p:txBody>
      </p:sp>
      <p:pic>
        <p:nvPicPr>
          <p:cNvPr id="130" name="Google Shape;130;g540f28e3d0_0_41" descr="Today, let’s talk about feelings—specifically, the way that words make us feel.&#10;&#10;We're talking about connotation, the way a word feels, the context around it. Imagine a rock in a stream: connotation is the way culture flows around a word.&#10;&#10;Khan Academy is a nonprofit organization with the mission of providing a free, world-class education for anyone, anywhere. We offer quizzes, questions, instructional videos, and articles on a range of academic subjects, including math, biology, chemistry, physics, history, economics, finance, grammar, preschool learning, and more. We provide teachers with tools and data so they can help their students develop the skills, habits, and mindsets for success in school and beyond. Khan Academy has been translated into dozens of languages, and 15 million people around the globe learn on Khan Academy every month. As a 501(c)(3) nonprofit organization, we would love your help! &#10;&#10;Donate or volunteer today! Donate here: https://www.khanacademy.org/donate?utm_source=youtube&amp;utm_medium=desc &#10;&#10;Volunteer here: https://www.khanacademy.org/contribute?utm_source=youtube&amp;utm_medium=desc&#10;&#10;photo of a baseball by Schyler at English Wikipedia, CC BY-SA 3.0, https://commons.wikimedia.org/w/index.php?curid=13465049&#10;&#10;photo of a soccer ball by Petey21 - Own work, CC0, https://commons.wikimedia.org/w/index.php?curid=33477368" title="Connotation | Reading | Khan Academy">
            <a:hlinkClick r:id="rId3"/>
          </p:cNvPr>
          <p:cNvPicPr preferRelativeResize="0"/>
          <p:nvPr/>
        </p:nvPicPr>
        <p:blipFill>
          <a:blip r:embed="rId4">
            <a:alphaModFix/>
          </a:blip>
          <a:stretch>
            <a:fillRect/>
          </a:stretch>
        </p:blipFill>
        <p:spPr>
          <a:xfrm>
            <a:off x="2286000" y="1232050"/>
            <a:ext cx="4572000" cy="3429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10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4" name="Title 3">
            <a:extLst>
              <a:ext uri="{FF2B5EF4-FFF2-40B4-BE49-F238E27FC236}">
                <a16:creationId xmlns:a16="http://schemas.microsoft.com/office/drawing/2014/main" id="{ED16CF7B-804B-44A7-B544-5F070ED4799A}"/>
              </a:ext>
            </a:extLst>
          </p:cNvPr>
          <p:cNvSpPr>
            <a:spLocks noGrp="1"/>
          </p:cNvSpPr>
          <p:nvPr>
            <p:ph type="title"/>
          </p:nvPr>
        </p:nvSpPr>
        <p:spPr>
          <a:xfrm>
            <a:off x="457200" y="4283"/>
            <a:ext cx="8229600" cy="857250"/>
          </a:xfrm>
        </p:spPr>
        <p:txBody>
          <a:bodyPr/>
          <a:lstStyle/>
          <a:p>
            <a:r>
              <a:rPr lang="en-US" sz="3600" dirty="0">
                <a:solidFill>
                  <a:schemeClr val="accent4"/>
                </a:solidFill>
                <a:latin typeface="Calibri"/>
                <a:ea typeface="Calibri"/>
                <a:cs typeface="Calibri"/>
                <a:sym typeface="Calibri"/>
              </a:rPr>
              <a:t>Anchor Chart</a:t>
            </a:r>
            <a:endParaRPr lang="en-US" dirty="0"/>
          </a:p>
        </p:txBody>
      </p:sp>
      <p:sp>
        <p:nvSpPr>
          <p:cNvPr id="5" name="Text Placeholder 4">
            <a:extLst>
              <a:ext uri="{FF2B5EF4-FFF2-40B4-BE49-F238E27FC236}">
                <a16:creationId xmlns:a16="http://schemas.microsoft.com/office/drawing/2014/main" id="{8F4EC915-3F31-4AC9-BBD4-96A9BA3E6ED1}"/>
              </a:ext>
            </a:extLst>
          </p:cNvPr>
          <p:cNvSpPr>
            <a:spLocks noGrp="1"/>
          </p:cNvSpPr>
          <p:nvPr>
            <p:ph type="body" idx="1"/>
          </p:nvPr>
        </p:nvSpPr>
        <p:spPr>
          <a:xfrm>
            <a:off x="457200" y="927827"/>
            <a:ext cx="8229600" cy="3291840"/>
          </a:xfrm>
        </p:spPr>
        <p:txBody>
          <a:bodyPr/>
          <a:lstStyle/>
          <a:p>
            <a:r>
              <a:rPr lang="en-US" dirty="0"/>
              <a:t>In your group, create an Anchor Chart showing what you have learned about connotation and denotation. Include these items on your chart:</a:t>
            </a:r>
          </a:p>
          <a:p>
            <a:pPr lvl="1">
              <a:buSzPct val="100000"/>
              <a:buFont typeface="Wingdings" panose="05000000000000000000" pitchFamily="2" charset="2"/>
              <a:buChar char="§"/>
            </a:pPr>
            <a:r>
              <a:rPr lang="en-US" dirty="0"/>
              <a:t>A definition of denotation and connotation in your own words.</a:t>
            </a:r>
          </a:p>
          <a:p>
            <a:pPr lvl="1">
              <a:buSzPct val="100000"/>
              <a:buFont typeface="Wingdings" panose="05000000000000000000" pitchFamily="2" charset="2"/>
              <a:buChar char="§"/>
            </a:pPr>
            <a:r>
              <a:rPr lang="en-US" dirty="0"/>
              <a:t>Examples of denotation and connotation (you could use words from the Card Sort).</a:t>
            </a:r>
          </a:p>
          <a:p>
            <a:pPr lvl="1">
              <a:buSzPct val="100000"/>
              <a:buFont typeface="Wingdings" panose="05000000000000000000" pitchFamily="2" charset="2"/>
              <a:buChar char="§"/>
            </a:pPr>
            <a:r>
              <a:rPr lang="en-US" dirty="0"/>
              <a:t>An illustration to accompany your example.</a:t>
            </a:r>
          </a:p>
          <a:p>
            <a:pPr lvl="1">
              <a:buSzPct val="100000"/>
              <a:buFont typeface="Wingdings" panose="05000000000000000000" pitchFamily="2" charset="2"/>
              <a:buChar char="§"/>
            </a:pPr>
            <a:r>
              <a:rPr lang="en-US" dirty="0"/>
              <a:t>Why it is important to know the connotation of words.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4" name="Title 3">
            <a:extLst>
              <a:ext uri="{FF2B5EF4-FFF2-40B4-BE49-F238E27FC236}">
                <a16:creationId xmlns:a16="http://schemas.microsoft.com/office/drawing/2014/main" id="{AD58A59A-F634-4201-A2C7-F0689A15DAAD}"/>
              </a:ext>
            </a:extLst>
          </p:cNvPr>
          <p:cNvSpPr>
            <a:spLocks noGrp="1"/>
          </p:cNvSpPr>
          <p:nvPr>
            <p:ph type="title"/>
          </p:nvPr>
        </p:nvSpPr>
        <p:spPr>
          <a:xfrm>
            <a:off x="457200" y="39789"/>
            <a:ext cx="8229600" cy="857250"/>
          </a:xfrm>
        </p:spPr>
        <p:txBody>
          <a:bodyPr/>
          <a:lstStyle/>
          <a:p>
            <a:r>
              <a:rPr lang="en-US" sz="3600" dirty="0">
                <a:solidFill>
                  <a:schemeClr val="accent4"/>
                </a:solidFill>
                <a:latin typeface="Calibri"/>
                <a:ea typeface="Calibri"/>
                <a:cs typeface="Calibri"/>
                <a:sym typeface="Calibri"/>
              </a:rPr>
              <a:t>Gallery Walk</a:t>
            </a:r>
            <a:endParaRPr lang="en-US" dirty="0"/>
          </a:p>
        </p:txBody>
      </p:sp>
      <p:sp>
        <p:nvSpPr>
          <p:cNvPr id="5" name="Text Placeholder 4">
            <a:extLst>
              <a:ext uri="{FF2B5EF4-FFF2-40B4-BE49-F238E27FC236}">
                <a16:creationId xmlns:a16="http://schemas.microsoft.com/office/drawing/2014/main" id="{C3745676-3962-458D-9980-E246BD08943A}"/>
              </a:ext>
            </a:extLst>
          </p:cNvPr>
          <p:cNvSpPr>
            <a:spLocks noGrp="1"/>
          </p:cNvSpPr>
          <p:nvPr>
            <p:ph type="body" idx="1"/>
          </p:nvPr>
        </p:nvSpPr>
        <p:spPr>
          <a:xfrm>
            <a:off x="457200" y="963333"/>
            <a:ext cx="8229600" cy="3291840"/>
          </a:xfrm>
        </p:spPr>
        <p:txBody>
          <a:bodyPr/>
          <a:lstStyle/>
          <a:p>
            <a:r>
              <a:rPr lang="en-US" dirty="0"/>
              <a:t>As you walk around the room looking at your classmates’ Anchor Charts, think about what you have learned from the chart. Use sticky notes to leave one or two comments on each chart.</a:t>
            </a:r>
          </a:p>
          <a:p>
            <a:r>
              <a:rPr lang="en-US" dirty="0"/>
              <a:t>When everybody has had a chance to visit each chart, return to your original chart and review the feedback given by your classmates.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2" name="Title 1">
            <a:extLst>
              <a:ext uri="{FF2B5EF4-FFF2-40B4-BE49-F238E27FC236}">
                <a16:creationId xmlns:a16="http://schemas.microsoft.com/office/drawing/2014/main" id="{7E9B4306-EA82-4B18-B54F-9D5382A11754}"/>
              </a:ext>
            </a:extLst>
          </p:cNvPr>
          <p:cNvSpPr>
            <a:spLocks noGrp="1"/>
          </p:cNvSpPr>
          <p:nvPr>
            <p:ph type="title"/>
          </p:nvPr>
        </p:nvSpPr>
        <p:spPr>
          <a:xfrm>
            <a:off x="457200" y="13157"/>
            <a:ext cx="8229600" cy="857250"/>
          </a:xfrm>
        </p:spPr>
        <p:txBody>
          <a:bodyPr/>
          <a:lstStyle/>
          <a:p>
            <a:r>
              <a:rPr lang="en-US" sz="3600" dirty="0">
                <a:solidFill>
                  <a:schemeClr val="accent4"/>
                </a:solidFill>
                <a:latin typeface="Calibri"/>
                <a:ea typeface="Calibri"/>
                <a:cs typeface="Calibri"/>
                <a:sym typeface="Calibri"/>
              </a:rPr>
              <a:t>Flipgrid Reflection</a:t>
            </a:r>
            <a:endParaRPr lang="en-US" dirty="0"/>
          </a:p>
        </p:txBody>
      </p:sp>
      <p:sp>
        <p:nvSpPr>
          <p:cNvPr id="3" name="Text Placeholder 2">
            <a:extLst>
              <a:ext uri="{FF2B5EF4-FFF2-40B4-BE49-F238E27FC236}">
                <a16:creationId xmlns:a16="http://schemas.microsoft.com/office/drawing/2014/main" id="{EA17943B-8ACD-4BFF-9415-FF66627DB1CC}"/>
              </a:ext>
            </a:extLst>
          </p:cNvPr>
          <p:cNvSpPr>
            <a:spLocks noGrp="1"/>
          </p:cNvSpPr>
          <p:nvPr>
            <p:ph type="body" idx="1"/>
          </p:nvPr>
        </p:nvSpPr>
        <p:spPr>
          <a:xfrm>
            <a:off x="457200" y="936701"/>
            <a:ext cx="8229600" cy="3291840"/>
          </a:xfrm>
        </p:spPr>
        <p:txBody>
          <a:bodyPr/>
          <a:lstStyle/>
          <a:p>
            <a:r>
              <a:rPr lang="en-US" sz="2000" dirty="0"/>
              <a:t>Using what you’ve learned about denotation and connotation, write your thoughts on each. Be sure to address the below questions in your response:</a:t>
            </a:r>
          </a:p>
          <a:p>
            <a:pPr lvl="1">
              <a:buSzPct val="100000"/>
              <a:buFont typeface="Wingdings" panose="05000000000000000000" pitchFamily="2" charset="2"/>
              <a:buChar char="§"/>
            </a:pPr>
            <a:r>
              <a:rPr lang="en-US" sz="1600" dirty="0"/>
              <a:t>Why is it important to understand the connotation as well as the denotation of a word before you use it? </a:t>
            </a:r>
          </a:p>
          <a:p>
            <a:pPr lvl="1">
              <a:buSzPct val="100000"/>
              <a:buFont typeface="Wingdings" panose="05000000000000000000" pitchFamily="2" charset="2"/>
              <a:buChar char="§"/>
            </a:pPr>
            <a:r>
              <a:rPr lang="en-US" sz="1600" dirty="0"/>
              <a:t>How does the connotation of some words affect attitudes and relationships? </a:t>
            </a:r>
          </a:p>
          <a:p>
            <a:pPr lvl="1">
              <a:buSzPct val="100000"/>
              <a:buFont typeface="Wingdings" panose="05000000000000000000" pitchFamily="2" charset="2"/>
              <a:buChar char="§"/>
            </a:pPr>
            <a:r>
              <a:rPr lang="en-US" sz="1600" dirty="0"/>
              <a:t>How does understanding the connotation of words help you be a better reader and writer?</a:t>
            </a:r>
          </a:p>
          <a:p>
            <a:r>
              <a:rPr lang="en-US" sz="2000" dirty="0"/>
              <a:t>Post your response in a video on Flipgrid. Respond to one or two of your classmates’ reflections.</a:t>
            </a:r>
          </a:p>
          <a:p>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That Which We Call a Rose</a:t>
            </a:r>
            <a:endParaRPr/>
          </a:p>
        </p:txBody>
      </p:sp>
      <p:sp>
        <p:nvSpPr>
          <p:cNvPr id="80" name="Google Shape;80;p2"/>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p>
            <a:pPr marL="0" marR="34288" lvl="0" indent="0" algn="l" rtl="0">
              <a:lnSpc>
                <a:spcPct val="100000"/>
              </a:lnSpc>
              <a:spcBef>
                <a:spcPts val="0"/>
              </a:spcBef>
              <a:spcAft>
                <a:spcPts val="0"/>
              </a:spcAft>
              <a:buSzPts val="2600"/>
              <a:buNone/>
            </a:pPr>
            <a:r>
              <a:rPr lang="en-US" dirty="0"/>
              <a:t>Connotation and Denotation</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5000"/>
              <a:buNone/>
            </a:pPr>
            <a:r>
              <a:rPr lang="en-US"/>
              <a:t>Essential Question</a:t>
            </a:r>
            <a:endParaRPr/>
          </a:p>
        </p:txBody>
      </p:sp>
      <p:sp>
        <p:nvSpPr>
          <p:cNvPr id="86" name="Google Shape;86;p3"/>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0"/>
              </a:spcAft>
              <a:buClr>
                <a:schemeClr val="bg1"/>
              </a:buClr>
              <a:buSzPts val="2600"/>
            </a:pPr>
            <a:r>
              <a:rPr lang="en-US" dirty="0"/>
              <a:t>How can language and word choice impact attitudes?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title"/>
          </p:nvPr>
        </p:nvSpPr>
        <p:spPr>
          <a:xfrm>
            <a:off x="530352" y="987552"/>
            <a:ext cx="7772400" cy="10218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Learning Objectives</a:t>
            </a:r>
            <a:endParaRPr/>
          </a:p>
        </p:txBody>
      </p:sp>
      <p:sp>
        <p:nvSpPr>
          <p:cNvPr id="92" name="Google Shape;92;p4"/>
          <p:cNvSpPr txBox="1">
            <a:spLocks noGrp="1"/>
          </p:cNvSpPr>
          <p:nvPr>
            <p:ph type="body" idx="1"/>
          </p:nvPr>
        </p:nvSpPr>
        <p:spPr>
          <a:xfrm>
            <a:off x="530352" y="2028498"/>
            <a:ext cx="7772400" cy="1132200"/>
          </a:xfrm>
          <a:prstGeom prst="rect">
            <a:avLst/>
          </a:prstGeom>
          <a:noFill/>
          <a:ln>
            <a:noFill/>
          </a:ln>
        </p:spPr>
        <p:txBody>
          <a:bodyPr spcFirstLastPara="1" wrap="square" lIns="91425" tIns="45700" rIns="91425" bIns="45700" anchor="t" anchorCtr="0">
            <a:noAutofit/>
          </a:bodyPr>
          <a:lstStyle/>
          <a:p>
            <a:pPr lvl="0" indent="-457200" algn="l" rtl="0">
              <a:spcBef>
                <a:spcPts val="0"/>
              </a:spcBef>
              <a:spcAft>
                <a:spcPts val="600"/>
              </a:spcAft>
              <a:buClr>
                <a:schemeClr val="bg1"/>
              </a:buClr>
              <a:buSzPts val="2000"/>
              <a:buFont typeface="Arial" panose="020B0604020202020204" pitchFamily="34" charset="0"/>
              <a:buChar char="•"/>
            </a:pPr>
            <a:r>
              <a:rPr lang="en-US" dirty="0"/>
              <a:t>Analyze the connotation and denotation of words.</a:t>
            </a:r>
            <a:endParaRPr dirty="0"/>
          </a:p>
          <a:p>
            <a:pPr lvl="0" indent="-457200" algn="l" rtl="0">
              <a:spcBef>
                <a:spcPts val="0"/>
              </a:spcBef>
              <a:spcAft>
                <a:spcPts val="600"/>
              </a:spcAft>
              <a:buClr>
                <a:schemeClr val="bg1"/>
              </a:buClr>
              <a:buSzPts val="2000"/>
              <a:buFont typeface="Arial" panose="020B0604020202020204" pitchFamily="34" charset="0"/>
              <a:buChar char="•"/>
            </a:pPr>
            <a:r>
              <a:rPr lang="en-US" dirty="0"/>
              <a:t>Determine the importance of understanding the connotation of words when reading and writing.</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5"/>
          <p:cNvSpPr txBox="1">
            <a:spLocks noGrp="1"/>
          </p:cNvSpPr>
          <p:nvPr>
            <p:ph type="title"/>
          </p:nvPr>
        </p:nvSpPr>
        <p:spPr>
          <a:xfrm>
            <a:off x="457200" y="413391"/>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dirty="0">
                <a:hlinkClick r:id="rId3"/>
              </a:rPr>
              <a:t>Act II, Scene II of </a:t>
            </a:r>
            <a:r>
              <a:rPr lang="en-US" i="1" dirty="0">
                <a:hlinkClick r:id="rId3"/>
              </a:rPr>
              <a:t>Romeo and Juliet</a:t>
            </a:r>
            <a:endParaRPr i="1" dirty="0"/>
          </a:p>
        </p:txBody>
      </p:sp>
      <p:pic>
        <p:nvPicPr>
          <p:cNvPr id="98" name="Google Shape;98;p5" descr="For more Shakespeare visit https://myshakespeare.com&#10;For more Romeo and Juliet visit https://myshakespeare.com/romeo-and-juliet&#10;For more on this scene visit https://myshakespeare.com/romeo-and-juliet/act-2-scene-2" title="myShakespeare | Romeo and Juliet 2.2 Performance: Romeo and Juliet, Lines 33-78">
            <a:hlinkClick r:id="rId3"/>
          </p:cNvPr>
          <p:cNvPicPr preferRelativeResize="0"/>
          <p:nvPr/>
        </p:nvPicPr>
        <p:blipFill rotWithShape="1">
          <a:blip r:embed="rId4">
            <a:alphaModFix/>
          </a:blip>
          <a:srcRect/>
          <a:stretch/>
        </p:blipFill>
        <p:spPr>
          <a:xfrm>
            <a:off x="2203925" y="1383050"/>
            <a:ext cx="4572000" cy="3429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6"/>
          <p:cNvSpPr txBox="1">
            <a:spLocks noGrp="1"/>
          </p:cNvSpPr>
          <p:nvPr>
            <p:ph type="title"/>
          </p:nvPr>
        </p:nvSpPr>
        <p:spPr>
          <a:xfrm>
            <a:off x="457200" y="-101849"/>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dirty="0"/>
              <a:t>Quick Write</a:t>
            </a:r>
            <a:endParaRPr dirty="0"/>
          </a:p>
        </p:txBody>
      </p:sp>
      <p:sp>
        <p:nvSpPr>
          <p:cNvPr id="104" name="Google Shape;104;p6"/>
          <p:cNvSpPr txBox="1">
            <a:spLocks noGrp="1"/>
          </p:cNvSpPr>
          <p:nvPr>
            <p:ph type="body" idx="1"/>
          </p:nvPr>
        </p:nvSpPr>
        <p:spPr>
          <a:xfrm>
            <a:off x="457200" y="678001"/>
            <a:ext cx="7816788" cy="4023132"/>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520"/>
              </a:spcBef>
              <a:spcAft>
                <a:spcPts val="0"/>
              </a:spcAft>
              <a:buSzPct val="100000"/>
              <a:buChar char="•"/>
            </a:pPr>
            <a:r>
              <a:rPr lang="en-US" sz="2400" dirty="0"/>
              <a:t>In Act II, Scene II of Shakespeare's play </a:t>
            </a:r>
            <a:r>
              <a:rPr lang="en-US" sz="2400" i="1" dirty="0"/>
              <a:t>Romeo and Juliet</a:t>
            </a:r>
            <a:r>
              <a:rPr lang="en-US" sz="2400" dirty="0"/>
              <a:t>, Juliet says this phrase in reference to family and the family name of Romeo: “What’s in a name? / That which we call a rose / By any other name would smell as sweet.”</a:t>
            </a:r>
            <a:endParaRPr sz="2400" dirty="0"/>
          </a:p>
          <a:p>
            <a:pPr marL="457200" lvl="0" indent="-368300" algn="l" rtl="0">
              <a:lnSpc>
                <a:spcPct val="100000"/>
              </a:lnSpc>
              <a:spcBef>
                <a:spcPts val="0"/>
              </a:spcBef>
              <a:spcAft>
                <a:spcPts val="0"/>
              </a:spcAft>
              <a:buSzPct val="100000"/>
              <a:buChar char="•"/>
            </a:pPr>
            <a:r>
              <a:rPr lang="en-US" sz="2400" dirty="0"/>
              <a:t>Write for a few minutes to answer these questions: </a:t>
            </a:r>
          </a:p>
          <a:p>
            <a:pPr lvl="1" indent="-368300">
              <a:spcBef>
                <a:spcPts val="0"/>
              </a:spcBef>
              <a:buSzPct val="100000"/>
              <a:buFont typeface="Wingdings" panose="05000000000000000000" pitchFamily="2" charset="2"/>
              <a:buChar char="§"/>
            </a:pPr>
            <a:r>
              <a:rPr lang="en-US" sz="2000" dirty="0"/>
              <a:t>What does Juliet mean? </a:t>
            </a:r>
          </a:p>
          <a:p>
            <a:pPr lvl="1" indent="-368300">
              <a:spcBef>
                <a:spcPts val="0"/>
              </a:spcBef>
              <a:buSzPct val="100000"/>
              <a:buFont typeface="Wingdings" panose="05000000000000000000" pitchFamily="2" charset="2"/>
              <a:buChar char="§"/>
            </a:pPr>
            <a:r>
              <a:rPr lang="en-US" sz="2000" dirty="0"/>
              <a:t>How does the quote make you feel? </a:t>
            </a:r>
          </a:p>
          <a:p>
            <a:pPr lvl="1" indent="-368300">
              <a:spcBef>
                <a:spcPts val="0"/>
              </a:spcBef>
              <a:buSzPct val="100000"/>
              <a:buFont typeface="Wingdings" panose="05000000000000000000" pitchFamily="2" charset="2"/>
              <a:buChar char="§"/>
            </a:pPr>
            <a:r>
              <a:rPr lang="en-US" sz="2000" dirty="0"/>
              <a:t>What emotions does it evoke, or what emotions would it evoke if you were in Romeo's shoes?</a:t>
            </a:r>
            <a:endParaRPr sz="2000" dirty="0"/>
          </a:p>
          <a:p>
            <a:pPr marL="457200" lvl="0" indent="-368300" algn="l" rtl="0">
              <a:lnSpc>
                <a:spcPct val="100000"/>
              </a:lnSpc>
              <a:spcBef>
                <a:spcPts val="0"/>
              </a:spcBef>
              <a:spcAft>
                <a:spcPts val="0"/>
              </a:spcAft>
              <a:buSzPct val="100000"/>
              <a:buChar char="•"/>
            </a:pPr>
            <a:r>
              <a:rPr lang="en-US" sz="2400" dirty="0"/>
              <a:t>When you are finished writing, share with an Elbow Partner.</a:t>
            </a:r>
            <a:endParaRPr sz="2400" dirty="0"/>
          </a:p>
          <a:p>
            <a:pPr marL="0" lvl="0" indent="0" algn="l" rtl="0">
              <a:lnSpc>
                <a:spcPct val="100000"/>
              </a:lnSpc>
              <a:spcBef>
                <a:spcPts val="520"/>
              </a:spcBef>
              <a:spcAft>
                <a:spcPts val="0"/>
              </a:spcAft>
              <a:buSzPts val="26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2"/>
          <p:cNvSpPr txBox="1"/>
          <p:nvPr/>
        </p:nvSpPr>
        <p:spPr>
          <a:xfrm>
            <a:off x="579075" y="823173"/>
            <a:ext cx="7970700" cy="3989642"/>
          </a:xfrm>
          <a:prstGeom prst="rect">
            <a:avLst/>
          </a:prstGeom>
          <a:noFill/>
          <a:ln>
            <a:noFill/>
          </a:ln>
        </p:spPr>
        <p:txBody>
          <a:bodyPr spcFirstLastPara="1" wrap="square" lIns="91425" tIns="91425" rIns="91425" bIns="91425" anchor="t" anchorCtr="0">
            <a:noAutofit/>
          </a:bodyPr>
          <a:lstStyle/>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On these cards are words you might find in </a:t>
            </a:r>
            <a:r>
              <a:rPr lang="en-US" sz="2000" i="1" dirty="0">
                <a:solidFill>
                  <a:schemeClr val="dk1"/>
                </a:solidFill>
                <a:latin typeface="Calibri"/>
                <a:ea typeface="Calibri"/>
                <a:cs typeface="Calibri"/>
                <a:sym typeface="Calibri"/>
              </a:rPr>
              <a:t>Romeo and Juliet</a:t>
            </a:r>
            <a:r>
              <a:rPr lang="en-US" sz="2000" dirty="0">
                <a:solidFill>
                  <a:schemeClr val="dk1"/>
                </a:solidFill>
                <a:latin typeface="Calibri"/>
                <a:ea typeface="Calibri"/>
                <a:cs typeface="Calibri"/>
                <a:sym typeface="Calibri"/>
              </a:rPr>
              <a:t>. Sort the words into three categories of your own choosing based on the emotion the word evokes (or the associations the word creates in your mind). </a:t>
            </a:r>
          </a:p>
          <a:p>
            <a:pPr marL="342900" lvl="1" indent="-342900">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Each word has two synonyms or near-synonyms. Each synonym should be in different categories. If you are unsure of the definition of a word, you may use a dictionary.</a:t>
            </a:r>
            <a:endParaRPr sz="2000" dirty="0">
              <a:solidFill>
                <a:schemeClr val="dk1"/>
              </a:solidFill>
              <a:latin typeface="Calibri"/>
              <a:ea typeface="Calibri"/>
              <a:cs typeface="Calibri"/>
              <a:sym typeface="Calibri"/>
            </a:endParaRPr>
          </a:p>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First, sort the words individually. Then discuss with your group. Try to reach a consensus about how the words are best sorted.</a:t>
            </a:r>
          </a:p>
          <a:p>
            <a:pPr marL="342900" lvl="0" indent="-342900" algn="l" rtl="0">
              <a:spcBef>
                <a:spcPts val="0"/>
              </a:spcBef>
              <a:spcAft>
                <a:spcPts val="0"/>
              </a:spcAft>
              <a:buClr>
                <a:schemeClr val="accent4"/>
              </a:buClr>
              <a:buFont typeface="Arial" panose="020B0604020202020204" pitchFamily="34" charset="0"/>
              <a:buChar char="•"/>
            </a:pPr>
            <a:r>
              <a:rPr lang="en-US" sz="2000" dirty="0">
                <a:solidFill>
                  <a:schemeClr val="dk1"/>
                </a:solidFill>
                <a:latin typeface="Calibri"/>
                <a:ea typeface="Calibri"/>
                <a:cs typeface="Calibri"/>
                <a:sym typeface="Calibri"/>
              </a:rPr>
              <a:t>When you reach a consensus, choose a spokesperson to share with the class. </a:t>
            </a:r>
            <a:endParaRPr sz="2000" dirty="0">
              <a:solidFill>
                <a:schemeClr val="dk1"/>
              </a:solidFill>
              <a:latin typeface="Calibri"/>
              <a:ea typeface="Calibri"/>
              <a:cs typeface="Calibri"/>
              <a:sym typeface="Calibri"/>
            </a:endParaRPr>
          </a:p>
        </p:txBody>
      </p:sp>
      <p:sp>
        <p:nvSpPr>
          <p:cNvPr id="111" name="Google Shape;111;p12"/>
          <p:cNvSpPr txBox="1"/>
          <p:nvPr/>
        </p:nvSpPr>
        <p:spPr>
          <a:xfrm>
            <a:off x="306575" y="216948"/>
            <a:ext cx="3000000"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rPr>
              <a:t>Card Sort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2" name="Title 1">
            <a:extLst>
              <a:ext uri="{FF2B5EF4-FFF2-40B4-BE49-F238E27FC236}">
                <a16:creationId xmlns:a16="http://schemas.microsoft.com/office/drawing/2014/main" id="{E99B62DD-E70E-43F4-9C24-007897278148}"/>
              </a:ext>
            </a:extLst>
          </p:cNvPr>
          <p:cNvSpPr>
            <a:spLocks noGrp="1"/>
          </p:cNvSpPr>
          <p:nvPr>
            <p:ph type="title"/>
          </p:nvPr>
        </p:nvSpPr>
        <p:spPr>
          <a:xfrm>
            <a:off x="457200" y="119693"/>
            <a:ext cx="8229600" cy="857250"/>
          </a:xfrm>
        </p:spPr>
        <p:txBody>
          <a:bodyPr/>
          <a:lstStyle/>
          <a:p>
            <a:r>
              <a:rPr lang="en-US" sz="3600" dirty="0">
                <a:solidFill>
                  <a:schemeClr val="accent4"/>
                </a:solidFill>
                <a:latin typeface="Calibri"/>
                <a:ea typeface="Calibri"/>
                <a:cs typeface="Calibri"/>
                <a:sym typeface="Calibri"/>
              </a:rPr>
              <a:t>Paired Texts H-Chart</a:t>
            </a:r>
            <a:endParaRPr lang="en-US" dirty="0"/>
          </a:p>
        </p:txBody>
      </p:sp>
      <p:sp>
        <p:nvSpPr>
          <p:cNvPr id="3" name="Text Placeholder 2">
            <a:extLst>
              <a:ext uri="{FF2B5EF4-FFF2-40B4-BE49-F238E27FC236}">
                <a16:creationId xmlns:a16="http://schemas.microsoft.com/office/drawing/2014/main" id="{29116A28-2004-4321-A7D9-50DCE5D4AE3B}"/>
              </a:ext>
            </a:extLst>
          </p:cNvPr>
          <p:cNvSpPr>
            <a:spLocks noGrp="1"/>
          </p:cNvSpPr>
          <p:nvPr>
            <p:ph type="body" idx="1"/>
          </p:nvPr>
        </p:nvSpPr>
        <p:spPr>
          <a:xfrm>
            <a:off x="457200" y="1043237"/>
            <a:ext cx="8061158" cy="3291840"/>
          </a:xfrm>
        </p:spPr>
        <p:txBody>
          <a:bodyPr/>
          <a:lstStyle/>
          <a:p>
            <a:pPr marL="342900" marR="0" lvl="0" indent="-342900" algn="l" defTabSz="914400" rtl="0" eaLnBrk="1" fontAlgn="auto" latinLnBrk="0" hangingPunct="1">
              <a:lnSpc>
                <a:spcPct val="100000"/>
              </a:lnSpc>
              <a:spcBef>
                <a:spcPts val="0"/>
              </a:spcBef>
              <a:spcAft>
                <a:spcPts val="0"/>
              </a:spcAft>
              <a:buClr>
                <a:srgbClr val="991B1E"/>
              </a:buClr>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While you watch the next two videos, focus on the similarities and differences in denotation and connotation. Think about how people have different reactions to, and different feelings about, certain words.</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left side </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of the H-Chart, take notes about the first video.</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right side </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of the H-Chart, take notes about the second video.</a:t>
            </a:r>
          </a:p>
          <a:p>
            <a:pPr marL="800100" lvl="1" indent="-342900">
              <a:spcBef>
                <a:spcPts val="0"/>
              </a:spcBef>
              <a:buSzTx/>
              <a:buFont typeface="Wingdings" panose="05000000000000000000" pitchFamily="2" charset="2"/>
              <a:buChar char="§"/>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In the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middle</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of the H-Chart, write in your own words what you have learned about denotation and connotation from both videos. Be thorough with your details.</a:t>
            </a:r>
          </a:p>
          <a:p>
            <a:pPr marL="342900" marR="0" lvl="0" indent="-342900" algn="l" defTabSz="914400" rtl="0" eaLnBrk="1" fontAlgn="auto" latinLnBrk="0" hangingPunct="1">
              <a:lnSpc>
                <a:spcPct val="100000"/>
              </a:lnSpc>
              <a:spcBef>
                <a:spcPts val="0"/>
              </a:spcBef>
              <a:spcAft>
                <a:spcPts val="0"/>
              </a:spcAft>
              <a:buClr>
                <a:srgbClr val="991B1E"/>
              </a:buClr>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You will be using this information during the next activity.</a:t>
            </a:r>
          </a:p>
          <a:p>
            <a:endParaRPr lang="en-US" dirty="0"/>
          </a:p>
        </p:txBody>
      </p:sp>
    </p:spTree>
    <p:extLst>
      <p:ext uri="{BB962C8B-B14F-4D97-AF65-F5344CB8AC3E}">
        <p14:creationId xmlns:p14="http://schemas.microsoft.com/office/powerpoint/2010/main" val="1042333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40f28e3d0_0_32">
            <a:hlinkClick r:id="rId4"/>
          </p:cNvPr>
          <p:cNvSpPr txBox="1"/>
          <p:nvPr/>
        </p:nvSpPr>
        <p:spPr>
          <a:xfrm>
            <a:off x="306575" y="465525"/>
            <a:ext cx="5598039" cy="867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3600" dirty="0">
                <a:solidFill>
                  <a:schemeClr val="accent4"/>
                </a:solidFill>
                <a:latin typeface="Calibri"/>
                <a:ea typeface="Calibri"/>
                <a:cs typeface="Calibri"/>
                <a:sym typeface="Calibri"/>
                <a:hlinkClick r:id="rId4"/>
              </a:rPr>
              <a:t>Connotation and Denotation</a:t>
            </a:r>
            <a:endParaRPr dirty="0"/>
          </a:p>
        </p:txBody>
      </p:sp>
      <p:pic>
        <p:nvPicPr>
          <p:cNvPr id="2" name="Online Media 1" title="DENOTATIONS &amp; CONNOTATIONS | English Lesson">
            <a:hlinkClick r:id="" action="ppaction://media"/>
            <a:extLst>
              <a:ext uri="{FF2B5EF4-FFF2-40B4-BE49-F238E27FC236}">
                <a16:creationId xmlns:a16="http://schemas.microsoft.com/office/drawing/2014/main" id="{4A4E3E20-157F-3A9E-AD3C-D8C3A33CD4ED}"/>
              </a:ext>
            </a:extLst>
          </p:cNvPr>
          <p:cNvPicPr>
            <a:picLocks noRot="1" noChangeAspect="1"/>
          </p:cNvPicPr>
          <p:nvPr>
            <a:videoFile r:link="rId1"/>
          </p:nvPr>
        </p:nvPicPr>
        <p:blipFill>
          <a:blip r:embed="rId5"/>
          <a:stretch>
            <a:fillRect/>
          </a:stretch>
        </p:blipFill>
        <p:spPr>
          <a:xfrm>
            <a:off x="972805" y="1332825"/>
            <a:ext cx="6285651" cy="35486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3336</TotalTime>
  <Words>723</Words>
  <Application>Microsoft Office PowerPoint</Application>
  <PresentationFormat>On-screen Show (16:9)</PresentationFormat>
  <Paragraphs>46</Paragraphs>
  <Slides>13</Slides>
  <Notes>13</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Constantia</vt:lpstr>
      <vt:lpstr>Calibri</vt:lpstr>
      <vt:lpstr>Georgia</vt:lpstr>
      <vt:lpstr>Wingdings</vt:lpstr>
      <vt:lpstr>Arial</vt:lpstr>
      <vt:lpstr>LEARN theme</vt:lpstr>
      <vt:lpstr>LEARN theme</vt:lpstr>
      <vt:lpstr>PowerPoint Presentation</vt:lpstr>
      <vt:lpstr>That Which We Call a Rose</vt:lpstr>
      <vt:lpstr>Essential Question</vt:lpstr>
      <vt:lpstr>Learning Objectives</vt:lpstr>
      <vt:lpstr>Act II, Scene II of Romeo and Juliet</vt:lpstr>
      <vt:lpstr>Quick Write</vt:lpstr>
      <vt:lpstr>PowerPoint Presentation</vt:lpstr>
      <vt:lpstr>Paired Texts H-Chart</vt:lpstr>
      <vt:lpstr>PowerPoint Presentation</vt:lpstr>
      <vt:lpstr>PowerPoint Presentation</vt:lpstr>
      <vt:lpstr>Anchor Chart</vt:lpstr>
      <vt:lpstr>Gallery Walk</vt:lpstr>
      <vt:lpstr>Flipgrid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That Which We Call a Rose</dc:title>
  <dc:creator>K20 Center</dc:creator>
  <cp:lastModifiedBy>Bracken, Pam</cp:lastModifiedBy>
  <cp:revision>4</cp:revision>
  <dcterms:modified xsi:type="dcterms:W3CDTF">2025-04-02T16:49:49Z</dcterms:modified>
</cp:coreProperties>
</file>