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18"/>
  </p:notesMasterIdLst>
  <p:sldIdLst>
    <p:sldId id="276" r:id="rId2"/>
    <p:sldId id="256" r:id="rId3"/>
    <p:sldId id="274" r:id="rId4"/>
    <p:sldId id="275" r:id="rId5"/>
    <p:sldId id="284" r:id="rId6"/>
    <p:sldId id="285" r:id="rId7"/>
    <p:sldId id="287" r:id="rId8"/>
    <p:sldId id="288" r:id="rId9"/>
    <p:sldId id="289" r:id="rId10"/>
    <p:sldId id="278" r:id="rId11"/>
    <p:sldId id="283" r:id="rId12"/>
    <p:sldId id="290" r:id="rId13"/>
    <p:sldId id="291" r:id="rId14"/>
    <p:sldId id="292" r:id="rId15"/>
    <p:sldId id="293" r:id="rId16"/>
    <p:sldId id="295"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2" autoAdjust="0"/>
    <p:restoredTop sz="79047" autoAdjust="0"/>
  </p:normalViewPr>
  <p:slideViewPr>
    <p:cSldViewPr snapToGrid="0" snapToObjects="1">
      <p:cViewPr varScale="1">
        <p:scale>
          <a:sx n="169" d="100"/>
          <a:sy n="169" d="100"/>
        </p:scale>
        <p:origin x="2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weetcherrypublishing.com/th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Fisher-Price" TargetMode="External"/><Relationship Id="rId5" Type="http://schemas.openxmlformats.org/officeDocument/2006/relationships/hyperlink" Target="https://en.wikipedia.org/wiki/Fisher" TargetMode="External"/><Relationship Id="rId4" Type="http://schemas.openxmlformats.org/officeDocument/2006/relationships/hyperlink" Target="https://sweetcherrypublishing.com/the-diaries-of-robins-toy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wstuffwork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mn-lt"/>
                <a:ea typeface="+mn-ea"/>
                <a:cs typeface="+mn-cs"/>
              </a:rPr>
              <a:t>Claire CJS, (2017, June 3). </a:t>
            </a:r>
            <a:r>
              <a:rPr lang="en-US" sz="1100" b="0" i="0" u="none" strike="noStrike" kern="1200" dirty="0" err="1">
                <a:solidFill>
                  <a:schemeClr val="tx1"/>
                </a:solidFill>
                <a:effectLst/>
                <a:latin typeface="+mn-lt"/>
                <a:ea typeface="+mn-ea"/>
                <a:cs typeface="+mn-cs"/>
              </a:rPr>
              <a:t>yardsale</a:t>
            </a:r>
            <a:r>
              <a:rPr lang="en-US" sz="1100" b="0" i="0" u="none" strike="noStrike" kern="1200" dirty="0">
                <a:solidFill>
                  <a:schemeClr val="tx1"/>
                </a:solidFill>
                <a:effectLst/>
                <a:latin typeface="+mn-lt"/>
                <a:ea typeface="+mn-ea"/>
                <a:cs typeface="+mn-cs"/>
              </a:rPr>
              <a:t> haul – Avengers and Spider-Man stuff. [Photo] Flickr. https://www.flickr.com/photos/clintjcl</a:t>
            </a:r>
            <a:r>
              <a:rPr lang="en-US" sz="1100" b="0" i="0" u="none" strike="noStrike" kern="1200">
                <a:solidFill>
                  <a:schemeClr val="tx1"/>
                </a:solidFill>
                <a:effectLst/>
                <a:latin typeface="+mn-lt"/>
                <a:ea typeface="+mn-ea"/>
                <a:cs typeface="+mn-cs"/>
              </a:rPr>
              <a:t>/37553222925</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Harada, C. (2016, January 19). </a:t>
            </a:r>
            <a:r>
              <a:rPr lang="en-US" sz="1100" b="0" i="0" u="none" strike="noStrike" kern="1200" dirty="0" err="1">
                <a:solidFill>
                  <a:schemeClr val="tx1"/>
                </a:solidFill>
                <a:effectLst/>
                <a:latin typeface="+mn-lt"/>
                <a:ea typeface="+mn-ea"/>
                <a:cs typeface="+mn-cs"/>
              </a:rPr>
              <a:t>MakerBay</a:t>
            </a:r>
            <a:r>
              <a:rPr lang="en-US" sz="1100" b="0" i="0" u="none" strike="noStrike" kern="1200" dirty="0">
                <a:solidFill>
                  <a:schemeClr val="tx1"/>
                </a:solidFill>
                <a:effectLst/>
                <a:latin typeface="+mn-lt"/>
                <a:ea typeface="+mn-ea"/>
                <a:cs typeface="+mn-cs"/>
              </a:rPr>
              <a:t> in South China Morning Post cover. [Photo] Flickr. https://www.flickr.com/photos/27703797@N06/24474266895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Madhav, V. (2013, August 8). Leon the Lion. Diaries of Robin’s Toys. [Book Cover] Sweet Cherry Publishing. </a:t>
            </a:r>
            <a:r>
              <a:rPr lang="en-US" dirty="0">
                <a:hlinkClick r:id="rId3"/>
              </a:rPr>
              <a:t>https://sweetcherrypublishing.com/the</a:t>
            </a:r>
            <a:r>
              <a:rPr lang="en-US" dirty="0">
                <a:hlinkClick r:id="rId4"/>
              </a:rPr>
              <a:t>-diaries-of-robins-toys/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err="1">
                <a:solidFill>
                  <a:schemeClr val="tx1"/>
                </a:solidFill>
                <a:effectLst/>
                <a:latin typeface="+mn-lt"/>
                <a:ea typeface="+mn-ea"/>
                <a:cs typeface="+mn-cs"/>
              </a:rPr>
              <a:t>Polinsky</a:t>
            </a:r>
            <a:r>
              <a:rPr lang="en-US" sz="1100" b="0" i="0" u="none" strike="noStrike" kern="1200" dirty="0">
                <a:solidFill>
                  <a:schemeClr val="tx1"/>
                </a:solidFill>
                <a:effectLst/>
                <a:latin typeface="+mn-lt"/>
                <a:ea typeface="+mn-ea"/>
                <a:cs typeface="+mn-cs"/>
              </a:rPr>
              <a:t>, P. V. (2017, September 1). </a:t>
            </a:r>
            <a:r>
              <a:rPr lang="en-US" b="0" i="0" dirty="0">
                <a:solidFill>
                  <a:srgbClr val="000000"/>
                </a:solidFill>
                <a:effectLst/>
                <a:latin typeface="Montserrat"/>
              </a:rPr>
              <a:t>American Girl Entrepreneur: Pleasant Rowland. Abdo Publishing. https://abdobooks.com/shop/show/10354</a:t>
            </a:r>
            <a:endParaRPr lang="en-US" dirty="0"/>
          </a:p>
          <a:p>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Wikipedia. (n.d.) Fisher Price. [Screenshot]. </a:t>
            </a:r>
            <a:r>
              <a:rPr lang="en-US" dirty="0">
                <a:hlinkClick r:id="rId5"/>
              </a:rPr>
              <a:t>https://en.wikipedia.org/wiki/Fisher</a:t>
            </a:r>
            <a:r>
              <a:rPr lang="en-US" dirty="0">
                <a:hlinkClick r:id="rId6"/>
              </a:rPr>
              <a:t>-Price</a:t>
            </a:r>
            <a:r>
              <a:rPr lang="en-US" dirty="0"/>
              <a:t> </a:t>
            </a:r>
          </a:p>
        </p:txBody>
      </p:sp>
    </p:spTree>
    <p:extLst>
      <p:ext uri="{BB962C8B-B14F-4D97-AF65-F5344CB8AC3E}">
        <p14:creationId xmlns:p14="http://schemas.microsoft.com/office/powerpoint/2010/main" val="86677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The items on this slide come in one at a time. This gives time for discussion.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Library of Congress. </a:t>
            </a:r>
            <a:r>
              <a:rPr lang="en-US" sz="1100" b="0" i="1" kern="1200" dirty="0">
                <a:solidFill>
                  <a:schemeClr val="tx1"/>
                </a:solidFill>
                <a:effectLst/>
                <a:latin typeface="+mn-lt"/>
                <a:ea typeface="+mn-ea"/>
                <a:cs typeface="+mn-cs"/>
              </a:rPr>
              <a:t>Advertisement for Pictorial Toy Catalogue No. 2 showing composite of many toys on shelves</a:t>
            </a:r>
            <a:r>
              <a:rPr lang="en-US" sz="1100" b="0" i="0" kern="1200" dirty="0">
                <a:solidFill>
                  <a:schemeClr val="tx1"/>
                </a:solidFill>
                <a:effectLst/>
                <a:latin typeface="+mn-lt"/>
                <a:ea typeface="+mn-ea"/>
                <a:cs typeface="+mn-cs"/>
              </a:rPr>
              <a:t>. 1887. [Photograph]. https://www.loc.gov/item/2004672357/.</a:t>
            </a:r>
          </a:p>
          <a:p>
            <a:br>
              <a:rPr lang="en-US" sz="1100" b="0" i="0" kern="1200" dirty="0">
                <a:solidFill>
                  <a:schemeClr val="tx1"/>
                </a:solidFill>
                <a:effectLst/>
                <a:latin typeface="+mn-lt"/>
                <a:ea typeface="+mn-ea"/>
                <a:cs typeface="+mn-cs"/>
              </a:rPr>
            </a:br>
            <a:r>
              <a:rPr lang="en-US" sz="1100" b="0" i="0" kern="1200" dirty="0">
                <a:solidFill>
                  <a:schemeClr val="tx1"/>
                </a:solidFill>
                <a:effectLst/>
                <a:latin typeface="+mn-lt"/>
                <a:ea typeface="+mn-ea"/>
                <a:cs typeface="+mn-cs"/>
              </a:rPr>
              <a:t>There is a copy of this in the attachments that you can print out and give to your students. </a:t>
            </a:r>
          </a:p>
          <a:p>
            <a:endParaRPr lang="en-US" dirty="0"/>
          </a:p>
        </p:txBody>
      </p:sp>
    </p:spTree>
    <p:extLst>
      <p:ext uri="{BB962C8B-B14F-4D97-AF65-F5344CB8AC3E}">
        <p14:creationId xmlns:p14="http://schemas.microsoft.com/office/powerpoint/2010/main" val="103797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rgbClr val="0070C0"/>
                </a:solidFill>
                <a:hlinkClick r:id="rId3">
                  <a:extLst>
                    <a:ext uri="{A12FA001-AC4F-418D-AE19-62706E023703}">
                      <ahyp:hlinkClr xmlns:ahyp="http://schemas.microsoft.com/office/drawing/2018/hyperlinkcolor" val="tx"/>
                    </a:ext>
                  </a:extLst>
                </a:hlinkClick>
              </a:rPr>
              <a:t>The items on this slide come in one at time to allow time for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none" dirty="0">
              <a:solidFill>
                <a:srgbClr val="0070C0"/>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solidFill>
                <a:srgbClr val="0070C0"/>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rgbClr val="0070C0"/>
                </a:solidFill>
                <a:hlinkClick r:id="rId3">
                  <a:extLst>
                    <a:ext uri="{A12FA001-AC4F-418D-AE19-62706E023703}">
                      <ahyp:hlinkClr xmlns:ahyp="http://schemas.microsoft.com/office/drawing/2018/hyperlinkcolor" val="tx"/>
                    </a:ext>
                  </a:extLst>
                </a:hlinkClick>
              </a:rPr>
              <a:t>https://www.howstuffworks.com/</a:t>
            </a:r>
            <a:endParaRPr lang="en-US" sz="1100" u="none" dirty="0">
              <a:solidFill>
                <a:srgbClr val="0070C0"/>
              </a:solidFill>
            </a:endParaRPr>
          </a:p>
          <a:p>
            <a:r>
              <a:rPr lang="en-US" u="none" dirty="0"/>
              <a:t>modified by Pat Turner </a:t>
            </a:r>
          </a:p>
        </p:txBody>
      </p:sp>
    </p:spTree>
    <p:extLst>
      <p:ext uri="{BB962C8B-B14F-4D97-AF65-F5344CB8AC3E}">
        <p14:creationId xmlns:p14="http://schemas.microsoft.com/office/powerpoint/2010/main" val="19753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How do </a:t>
            </a:r>
            <a:r>
              <a:rPr lang="en-US" b="1"/>
              <a:t>Primary and Secondary Sources</a:t>
            </a:r>
            <a:r>
              <a:rPr lang="en-US"/>
              <a:t> differ? </a:t>
            </a:r>
          </a:p>
          <a:p>
            <a:r>
              <a:rPr lang="en-US"/>
              <a:t>What makes a primary source?  </a:t>
            </a:r>
          </a:p>
          <a:p>
            <a:r>
              <a:rPr lang="en-US"/>
              <a:t>How is that different than a secondary source?  </a:t>
            </a:r>
          </a:p>
          <a:p>
            <a:endParaRPr lang="en-US"/>
          </a:p>
        </p:txBody>
      </p:sp>
    </p:spTree>
    <p:extLst>
      <p:ext uri="{BB962C8B-B14F-4D97-AF65-F5344CB8AC3E}">
        <p14:creationId xmlns:p14="http://schemas.microsoft.com/office/powerpoint/2010/main" val="314187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977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words are the focus vocabulary and should be introduced and worked with through-out the lesson. They should not be introduced at the beginning as a separate assignment. </a:t>
            </a:r>
          </a:p>
        </p:txBody>
      </p:sp>
    </p:spTree>
    <p:extLst>
      <p:ext uri="{BB962C8B-B14F-4D97-AF65-F5344CB8AC3E}">
        <p14:creationId xmlns:p14="http://schemas.microsoft.com/office/powerpoint/2010/main" val="358512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752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573402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pic>
        <p:nvPicPr>
          <p:cNvPr id="5" name="Picture 4">
            <a:extLst>
              <a:ext uri="{FF2B5EF4-FFF2-40B4-BE49-F238E27FC236}">
                <a16:creationId xmlns:a16="http://schemas.microsoft.com/office/drawing/2014/main" id="{0D1D8F8B-973D-48D5-9B6A-55FB7F01342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6" name="Picture 5">
            <a:extLst>
              <a:ext uri="{FF2B5EF4-FFF2-40B4-BE49-F238E27FC236}">
                <a16:creationId xmlns:a16="http://schemas.microsoft.com/office/drawing/2014/main" id="{34677418-F777-4A87-9940-7B10D2A530A5}"/>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5104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pic>
        <p:nvPicPr>
          <p:cNvPr id="6" name="Picture 5">
            <a:extLst>
              <a:ext uri="{FF2B5EF4-FFF2-40B4-BE49-F238E27FC236}">
                <a16:creationId xmlns:a16="http://schemas.microsoft.com/office/drawing/2014/main" id="{3A7874CD-6133-4D04-8216-36407E5585A5}"/>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5962580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pic>
        <p:nvPicPr>
          <p:cNvPr id="6" name="Picture 5">
            <a:extLst>
              <a:ext uri="{FF2B5EF4-FFF2-40B4-BE49-F238E27FC236}">
                <a16:creationId xmlns:a16="http://schemas.microsoft.com/office/drawing/2014/main" id="{12CB880B-29C5-47D0-981A-5D64DCA31696}"/>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123393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
        <p:nvSpPr>
          <p:cNvPr id="8" name="Rectangle: Diagonal Corners Snipped 7">
            <a:extLst>
              <a:ext uri="{FF2B5EF4-FFF2-40B4-BE49-F238E27FC236}">
                <a16:creationId xmlns:a16="http://schemas.microsoft.com/office/drawing/2014/main" id="{3533FF1A-F8ED-462B-A7B5-B43A59A8E802}"/>
              </a:ext>
            </a:extLst>
          </p:cNvPr>
          <p:cNvSpPr/>
          <p:nvPr userDrawn="1"/>
        </p:nvSpPr>
        <p:spPr>
          <a:xfrm>
            <a:off x="1424111" y="1257836"/>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icon&#10;&#10;Description automatically generated">
            <a:extLst>
              <a:ext uri="{FF2B5EF4-FFF2-40B4-BE49-F238E27FC236}">
                <a16:creationId xmlns:a16="http://schemas.microsoft.com/office/drawing/2014/main" id="{7F918AC6-77DD-405A-AE40-DFDAD68235D2}"/>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637734" y="1352281"/>
            <a:ext cx="639651" cy="536620"/>
          </a:xfrm>
          <a:prstGeom prst="rect">
            <a:avLst/>
          </a:prstGeom>
          <a:solidFill>
            <a:schemeClr val="bg2">
              <a:lumMod val="25000"/>
            </a:schemeClr>
          </a:solidFill>
        </p:spPr>
      </p:pic>
      <p:pic>
        <p:nvPicPr>
          <p:cNvPr id="10" name="Picture 9">
            <a:extLst>
              <a:ext uri="{FF2B5EF4-FFF2-40B4-BE49-F238E27FC236}">
                <a16:creationId xmlns:a16="http://schemas.microsoft.com/office/drawing/2014/main" id="{4D047AC6-4D76-4710-8F93-3C82EFB88376}"/>
              </a:ext>
            </a:extLst>
          </p:cNvPr>
          <p:cNvPicPr>
            <a:picLocks noChangeAspect="1"/>
          </p:cNvPicPr>
          <p:nvPr userDrawn="1"/>
        </p:nvPicPr>
        <p:blipFill>
          <a:blip r:embed="rId5">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388748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B5EC9D1A-DFB9-4D0F-A3E1-0DDCC56194D3}"/>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7298441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3" name="Picture 2">
            <a:extLst>
              <a:ext uri="{FF2B5EF4-FFF2-40B4-BE49-F238E27FC236}">
                <a16:creationId xmlns:a16="http://schemas.microsoft.com/office/drawing/2014/main" id="{8E073FBB-1861-4D2A-84B5-5CC746DCAA51}"/>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2895123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3" name="Picture 2">
            <a:extLst>
              <a:ext uri="{FF2B5EF4-FFF2-40B4-BE49-F238E27FC236}">
                <a16:creationId xmlns:a16="http://schemas.microsoft.com/office/drawing/2014/main" id="{B295C3C0-6FC2-4991-B3C2-9DBE1D8C82FC}"/>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41133796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56399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FC20998C-FB61-8A4C-91D5-294C913B05CE}"/>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75926412-2E83-7842-B2F6-69D025605A9C}"/>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5" name="Picture 4">
            <a:extLst>
              <a:ext uri="{FF2B5EF4-FFF2-40B4-BE49-F238E27FC236}">
                <a16:creationId xmlns:a16="http://schemas.microsoft.com/office/drawing/2014/main" id="{3B94C687-5BA0-44DE-8119-69ACB6A5704B}"/>
              </a:ext>
            </a:extLst>
          </p:cNvPr>
          <p:cNvPicPr>
            <a:picLocks noChangeAspect="1"/>
          </p:cNvPicPr>
          <p:nvPr userDrawn="1"/>
        </p:nvPicPr>
        <p:blipFill>
          <a:blip r:embed="rId3">
            <a:alphaModFix amt="70000"/>
            <a:duotone>
              <a:prstClr val="black"/>
              <a:schemeClr val="accent6">
                <a:tint val="45000"/>
                <a:satMod val="400000"/>
              </a:schemeClr>
            </a:duotone>
          </a:blip>
          <a:stretch>
            <a:fillRect/>
          </a:stretch>
        </p:blipFill>
        <p:spPr>
          <a:xfrm>
            <a:off x="7174421" y="4044152"/>
            <a:ext cx="753427" cy="740323"/>
          </a:xfrm>
          <a:prstGeom prst="rect">
            <a:avLst/>
          </a:prstGeom>
        </p:spPr>
      </p:pic>
    </p:spTree>
    <p:extLst>
      <p:ext uri="{BB962C8B-B14F-4D97-AF65-F5344CB8AC3E}">
        <p14:creationId xmlns:p14="http://schemas.microsoft.com/office/powerpoint/2010/main" val="3484721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a:extLst>
              <a:ext uri="{FF2B5EF4-FFF2-40B4-BE49-F238E27FC236}">
                <a16:creationId xmlns:a16="http://schemas.microsoft.com/office/drawing/2014/main" id="{CFFBA4F3-632D-FF40-8969-42B4860FC6C8}"/>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a:extLst>
              <a:ext uri="{FF2B5EF4-FFF2-40B4-BE49-F238E27FC236}">
                <a16:creationId xmlns:a16="http://schemas.microsoft.com/office/drawing/2014/main" id="{940759E1-A937-8845-8F42-4934CD2EB99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85D3974C-7F44-1D4D-8C79-0264C1CAFB88}"/>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dirty="0"/>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AB731BA5-C379-354B-87E8-98BC6D406D94}"/>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616972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dirty="0"/>
              <a:t>Click icon to add table</a:t>
            </a:r>
          </a:p>
        </p:txBody>
      </p:sp>
      <p:pic>
        <p:nvPicPr>
          <p:cNvPr id="5" name="Picture 4">
            <a:extLst>
              <a:ext uri="{FF2B5EF4-FFF2-40B4-BE49-F238E27FC236}">
                <a16:creationId xmlns:a16="http://schemas.microsoft.com/office/drawing/2014/main" id="{4C9890D7-08D1-A64E-AB46-6645FDEF1A1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09033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dirty="0"/>
              <a:t>Click icon to add picture</a:t>
            </a:r>
          </a:p>
        </p:txBody>
      </p:sp>
      <p:pic>
        <p:nvPicPr>
          <p:cNvPr id="6" name="Picture 5">
            <a:extLst>
              <a:ext uri="{FF2B5EF4-FFF2-40B4-BE49-F238E27FC236}">
                <a16:creationId xmlns:a16="http://schemas.microsoft.com/office/drawing/2014/main" id="{06011D16-C494-4C42-92A5-A4BFCE4E0C8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dirty="0"/>
              <a:t>Click icon to add picture</a:t>
            </a:r>
          </a:p>
        </p:txBody>
      </p:sp>
      <p:pic>
        <p:nvPicPr>
          <p:cNvPr id="6" name="Picture 5">
            <a:extLst>
              <a:ext uri="{FF2B5EF4-FFF2-40B4-BE49-F238E27FC236}">
                <a16:creationId xmlns:a16="http://schemas.microsoft.com/office/drawing/2014/main" id="{62237F2B-9B22-2D49-A033-ED79BC5A9EDC}"/>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424111" y="1257836"/>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277385"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2720584"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637734" y="1352281"/>
            <a:ext cx="639651" cy="536620"/>
          </a:xfrm>
          <a:prstGeom prst="rect">
            <a:avLst/>
          </a:prstGeom>
          <a:solidFill>
            <a:schemeClr val="bg2">
              <a:lumMod val="25000"/>
            </a:schemeClr>
          </a:solidFill>
        </p:spPr>
      </p:pic>
      <p:pic>
        <p:nvPicPr>
          <p:cNvPr id="8" name="Picture 7">
            <a:extLst>
              <a:ext uri="{FF2B5EF4-FFF2-40B4-BE49-F238E27FC236}">
                <a16:creationId xmlns:a16="http://schemas.microsoft.com/office/drawing/2014/main" id="{03F9A37B-0A67-0B4E-A07E-91C903F0EC24}"/>
              </a:ext>
            </a:extLst>
          </p:cNvPr>
          <p:cNvPicPr>
            <a:picLocks noChangeAspect="1"/>
          </p:cNvPicPr>
          <p:nvPr userDrawn="1"/>
        </p:nvPicPr>
        <p:blipFill>
          <a:blip r:embed="rId5">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6319A8C8-D675-B84D-BD8E-7917E1DC9818}"/>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6" name="Picture 5">
            <a:extLst>
              <a:ext uri="{FF2B5EF4-FFF2-40B4-BE49-F238E27FC236}">
                <a16:creationId xmlns:a16="http://schemas.microsoft.com/office/drawing/2014/main" id="{FB55C132-117B-41F7-9048-3E16274CEDDF}"/>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39489180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6" name="Picture 5">
            <a:extLst>
              <a:ext uri="{FF2B5EF4-FFF2-40B4-BE49-F238E27FC236}">
                <a16:creationId xmlns:a16="http://schemas.microsoft.com/office/drawing/2014/main" id="{48762DB8-B295-4BA6-8828-51359314E9D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037557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5" name="Picture 4">
            <a:extLst>
              <a:ext uri="{FF2B5EF4-FFF2-40B4-BE49-F238E27FC236}">
                <a16:creationId xmlns:a16="http://schemas.microsoft.com/office/drawing/2014/main" id="{9AA65130-BC27-4C3B-A75B-48797C16A339}"/>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756148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a:extLst>
              <a:ext uri="{FF2B5EF4-FFF2-40B4-BE49-F238E27FC236}">
                <a16:creationId xmlns:a16="http://schemas.microsoft.com/office/drawing/2014/main" id="{2F2EE76C-2D05-4B48-8635-B0DF5EE57C7D}"/>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505223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a:extLst>
              <a:ext uri="{FF2B5EF4-FFF2-40B4-BE49-F238E27FC236}">
                <a16:creationId xmlns:a16="http://schemas.microsoft.com/office/drawing/2014/main" id="{F97BA01B-EF2A-4C03-9E08-DA07C662DF06}"/>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495022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7" name="Picture 6">
            <a:extLst>
              <a:ext uri="{FF2B5EF4-FFF2-40B4-BE49-F238E27FC236}">
                <a16:creationId xmlns:a16="http://schemas.microsoft.com/office/drawing/2014/main" id="{CAF30ACC-36DF-42A7-A1DC-78AEBDACDA82}"/>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276410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pic>
        <p:nvPicPr>
          <p:cNvPr id="5" name="Picture 4">
            <a:extLst>
              <a:ext uri="{FF2B5EF4-FFF2-40B4-BE49-F238E27FC236}">
                <a16:creationId xmlns:a16="http://schemas.microsoft.com/office/drawing/2014/main" id="{CF283838-6EC3-40BE-818E-16D7C8D17D4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pic>
        <p:nvPicPr>
          <p:cNvPr id="6" name="Picture 5">
            <a:extLst>
              <a:ext uri="{FF2B5EF4-FFF2-40B4-BE49-F238E27FC236}">
                <a16:creationId xmlns:a16="http://schemas.microsoft.com/office/drawing/2014/main" id="{1CEA4A1B-118E-43BA-BE9E-55805BF5E73E}"/>
              </a:ext>
            </a:extLst>
          </p:cNvPr>
          <p:cNvPicPr>
            <a:picLocks noChangeAspect="1"/>
          </p:cNvPicPr>
          <p:nvPr userDrawn="1"/>
        </p:nvPicPr>
        <p:blipFill>
          <a:blip r:embed="rId3">
            <a:alphaModFix amt="70000"/>
            <a:duotone>
              <a:schemeClr val="accent5">
                <a:shade val="45000"/>
                <a:satMod val="135000"/>
              </a:schemeClr>
              <a:prstClr val="white"/>
            </a:duotone>
          </a:blip>
          <a:stretch>
            <a:fillRect/>
          </a:stretch>
        </p:blipFill>
        <p:spPr>
          <a:xfrm>
            <a:off x="7213652" y="4041674"/>
            <a:ext cx="714196" cy="701775"/>
          </a:xfrm>
          <a:prstGeom prst="rect">
            <a:avLst/>
          </a:prstGeom>
        </p:spPr>
      </p:pic>
    </p:spTree>
    <p:extLst>
      <p:ext uri="{BB962C8B-B14F-4D97-AF65-F5344CB8AC3E}">
        <p14:creationId xmlns:p14="http://schemas.microsoft.com/office/powerpoint/2010/main" val="12441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7001965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674" r:id="rId18"/>
    <p:sldLayoutId id="2147483693" r:id="rId19"/>
    <p:sldLayoutId id="2147483676" r:id="rId20"/>
    <p:sldLayoutId id="2147483677" r:id="rId21"/>
    <p:sldLayoutId id="2147483680" r:id="rId22"/>
    <p:sldLayoutId id="2147483689" r:id="rId23"/>
    <p:sldLayoutId id="2147483690" r:id="rId24"/>
    <p:sldLayoutId id="2147483695" r:id="rId25"/>
    <p:sldLayoutId id="2147483696" r:id="rId26"/>
    <p:sldLayoutId id="2147483698" r:id="rId27"/>
    <p:sldLayoutId id="2147483697"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britannica.com/EBchecked/topic/601284/to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nytimes.com/packages/pdf/books/Chudacoffchapter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655501-5939-4CB0-B1D6-1438EED85B11}"/>
              </a:ext>
            </a:extLst>
          </p:cNvPr>
          <p:cNvSpPr>
            <a:spLocks noGrp="1"/>
          </p:cNvSpPr>
          <p:nvPr>
            <p:ph sz="half" idx="1"/>
          </p:nvPr>
        </p:nvSpPr>
        <p:spPr/>
        <p:txBody>
          <a:bodyPr>
            <a:normAutofit/>
          </a:bodyPr>
          <a:lstStyle/>
          <a:p>
            <a:r>
              <a:rPr lang="en-US" sz="2400" dirty="0"/>
              <a:t>What do you think was the muddiest or most confusing point about primary and secondary sources? </a:t>
            </a:r>
          </a:p>
          <a:p>
            <a:pPr marL="0" indent="0">
              <a:buNone/>
            </a:pPr>
            <a:br>
              <a:rPr lang="en-US" dirty="0"/>
            </a:br>
            <a:endParaRPr lang="en-US" dirty="0"/>
          </a:p>
        </p:txBody>
      </p:sp>
      <p:sp>
        <p:nvSpPr>
          <p:cNvPr id="4" name="Title 3">
            <a:extLst>
              <a:ext uri="{FF2B5EF4-FFF2-40B4-BE49-F238E27FC236}">
                <a16:creationId xmlns:a16="http://schemas.microsoft.com/office/drawing/2014/main" id="{DA432070-621F-403B-A7CB-6F51EA340AE4}"/>
              </a:ext>
            </a:extLst>
          </p:cNvPr>
          <p:cNvSpPr>
            <a:spLocks noGrp="1"/>
          </p:cNvSpPr>
          <p:nvPr>
            <p:ph type="title"/>
          </p:nvPr>
        </p:nvSpPr>
        <p:spPr/>
        <p:txBody>
          <a:bodyPr anchor="b">
            <a:normAutofit/>
          </a:bodyPr>
          <a:lstStyle/>
          <a:p>
            <a:r>
              <a:rPr lang="en-US" dirty="0"/>
              <a:t>Muddiest Point </a:t>
            </a:r>
          </a:p>
        </p:txBody>
      </p:sp>
      <p:pic>
        <p:nvPicPr>
          <p:cNvPr id="9" name="Picture 8">
            <a:extLst>
              <a:ext uri="{FF2B5EF4-FFF2-40B4-BE49-F238E27FC236}">
                <a16:creationId xmlns:a16="http://schemas.microsoft.com/office/drawing/2014/main" id="{1A516D5F-F2A9-C64B-AC0A-C15075515189}"/>
              </a:ext>
            </a:extLst>
          </p:cNvPr>
          <p:cNvPicPr>
            <a:picLocks noChangeAspect="1"/>
          </p:cNvPicPr>
          <p:nvPr/>
        </p:nvPicPr>
        <p:blipFill>
          <a:blip r:embed="rId3"/>
          <a:stretch>
            <a:fillRect/>
          </a:stretch>
        </p:blipFill>
        <p:spPr>
          <a:xfrm>
            <a:off x="450850" y="1396687"/>
            <a:ext cx="3124200" cy="3124200"/>
          </a:xfrm>
          <a:prstGeom prst="rect">
            <a:avLst/>
          </a:prstGeom>
          <a:noFill/>
        </p:spPr>
      </p:pic>
    </p:spTree>
    <p:extLst>
      <p:ext uri="{BB962C8B-B14F-4D97-AF65-F5344CB8AC3E}">
        <p14:creationId xmlns:p14="http://schemas.microsoft.com/office/powerpoint/2010/main" val="19561565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C99190-0EDD-4857-99C4-BE4440B2010C}"/>
              </a:ext>
            </a:extLst>
          </p:cNvPr>
          <p:cNvSpPr>
            <a:spLocks noGrp="1"/>
          </p:cNvSpPr>
          <p:nvPr>
            <p:ph type="title"/>
          </p:nvPr>
        </p:nvSpPr>
        <p:spPr/>
        <p:txBody>
          <a:bodyPr/>
          <a:lstStyle/>
          <a:p>
            <a:r>
              <a:rPr lang="en-US"/>
              <a:t>Focus Vocabulary Words  </a:t>
            </a:r>
          </a:p>
        </p:txBody>
      </p:sp>
      <p:sp>
        <p:nvSpPr>
          <p:cNvPr id="10" name="Text Placeholder 2">
            <a:extLst>
              <a:ext uri="{FF2B5EF4-FFF2-40B4-BE49-F238E27FC236}">
                <a16:creationId xmlns:a16="http://schemas.microsoft.com/office/drawing/2014/main" id="{31C3E508-F41E-45AD-9DDD-FAD5181F33A7}"/>
              </a:ext>
            </a:extLst>
          </p:cNvPr>
          <p:cNvSpPr>
            <a:spLocks noGrp="1"/>
          </p:cNvSpPr>
          <p:nvPr>
            <p:ph type="body" idx="1"/>
          </p:nvPr>
        </p:nvSpPr>
        <p:spPr/>
        <p:txBody>
          <a:bodyPr/>
          <a:lstStyle/>
          <a:p>
            <a:r>
              <a:rPr lang="en-US" dirty="0"/>
              <a:t>source</a:t>
            </a:r>
          </a:p>
          <a:p>
            <a:r>
              <a:rPr lang="en-US" dirty="0"/>
              <a:t>primary source</a:t>
            </a:r>
          </a:p>
          <a:p>
            <a:r>
              <a:rPr lang="en-US" dirty="0"/>
              <a:t>secondary source </a:t>
            </a:r>
          </a:p>
          <a:p>
            <a:r>
              <a:rPr lang="en-US" dirty="0"/>
              <a:t>past</a:t>
            </a:r>
          </a:p>
          <a:p>
            <a:r>
              <a:rPr lang="en-US" dirty="0"/>
              <a:t>present</a:t>
            </a:r>
          </a:p>
          <a:p>
            <a:r>
              <a:rPr lang="en-US" dirty="0"/>
              <a:t>future</a:t>
            </a:r>
          </a:p>
          <a:p>
            <a:r>
              <a:rPr lang="en-US" dirty="0"/>
              <a:t>historical event </a:t>
            </a:r>
          </a:p>
          <a:p>
            <a:endParaRPr lang="en-US" dirty="0"/>
          </a:p>
          <a:p>
            <a:endParaRPr lang="en-US" dirty="0"/>
          </a:p>
        </p:txBody>
      </p:sp>
    </p:spTree>
    <p:extLst>
      <p:ext uri="{BB962C8B-B14F-4D97-AF65-F5344CB8AC3E}">
        <p14:creationId xmlns:p14="http://schemas.microsoft.com/office/powerpoint/2010/main" val="513346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AE93B1-EF8A-814A-BC63-0755224C8806}"/>
              </a:ext>
            </a:extLst>
          </p:cNvPr>
          <p:cNvSpPr>
            <a:spLocks noGrp="1"/>
          </p:cNvSpPr>
          <p:nvPr>
            <p:ph idx="1"/>
          </p:nvPr>
        </p:nvSpPr>
        <p:spPr/>
        <p:txBody>
          <a:bodyPr>
            <a:normAutofit fontScale="92500" lnSpcReduction="10000"/>
          </a:bodyPr>
          <a:lstStyle/>
          <a:p>
            <a:r>
              <a:rPr lang="en-US" dirty="0"/>
              <a:t>What am I making? </a:t>
            </a:r>
          </a:p>
          <a:p>
            <a:r>
              <a:rPr lang="en-US" dirty="0"/>
              <a:t>Are you writing a letter about something that happened to you?</a:t>
            </a:r>
          </a:p>
          <a:p>
            <a:r>
              <a:rPr lang="en-US" dirty="0"/>
              <a:t>Are you writing a diary entry for a day or specific time?</a:t>
            </a:r>
          </a:p>
          <a:p>
            <a:r>
              <a:rPr lang="en-US" dirty="0"/>
              <a:t>Are you making a map of something from what you see?</a:t>
            </a:r>
          </a:p>
          <a:p>
            <a:r>
              <a:rPr lang="en-US" dirty="0"/>
              <a:t>Include only things you have seen, heard or experienced yourself.</a:t>
            </a:r>
          </a:p>
          <a:p>
            <a:r>
              <a:rPr lang="en-US" dirty="0"/>
              <a:t>Include date, place, time–as much specific information as possible</a:t>
            </a:r>
          </a:p>
          <a:p>
            <a:pPr marL="0" indent="0">
              <a:buNone/>
            </a:pPr>
            <a:endParaRPr lang="en-US" dirty="0"/>
          </a:p>
        </p:txBody>
      </p:sp>
      <p:sp>
        <p:nvSpPr>
          <p:cNvPr id="5" name="Title 4">
            <a:extLst>
              <a:ext uri="{FF2B5EF4-FFF2-40B4-BE49-F238E27FC236}">
                <a16:creationId xmlns:a16="http://schemas.microsoft.com/office/drawing/2014/main" id="{98EEEC76-D29A-7047-9940-7C201AE80C10}"/>
              </a:ext>
            </a:extLst>
          </p:cNvPr>
          <p:cNvSpPr>
            <a:spLocks noGrp="1"/>
          </p:cNvSpPr>
          <p:nvPr>
            <p:ph type="title"/>
          </p:nvPr>
        </p:nvSpPr>
        <p:spPr/>
        <p:txBody>
          <a:bodyPr>
            <a:normAutofit/>
          </a:bodyPr>
          <a:lstStyle/>
          <a:p>
            <a:r>
              <a:rPr lang="en-US" dirty="0"/>
              <a:t>Make Your Own Primary Source Document</a:t>
            </a:r>
          </a:p>
        </p:txBody>
      </p:sp>
    </p:spTree>
    <p:extLst>
      <p:ext uri="{BB962C8B-B14F-4D97-AF65-F5344CB8AC3E}">
        <p14:creationId xmlns:p14="http://schemas.microsoft.com/office/powerpoint/2010/main" val="1636037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7BA96-3AA8-8D4E-9A2B-A43ACDB1620F}"/>
              </a:ext>
            </a:extLst>
          </p:cNvPr>
          <p:cNvSpPr>
            <a:spLocks noGrp="1"/>
          </p:cNvSpPr>
          <p:nvPr>
            <p:ph idx="1"/>
          </p:nvPr>
        </p:nvSpPr>
        <p:spPr>
          <a:xfrm>
            <a:off x="457200" y="1004551"/>
            <a:ext cx="8229600" cy="3831701"/>
          </a:xfrm>
        </p:spPr>
        <p:txBody>
          <a:bodyPr>
            <a:normAutofit/>
          </a:bodyPr>
          <a:lstStyle/>
          <a:p>
            <a:pPr>
              <a:lnSpc>
                <a:spcPct val="150000"/>
              </a:lnSpc>
            </a:pPr>
            <a:r>
              <a:rPr lang="en-US" dirty="0"/>
              <a:t>Who am I going to ask my question to?</a:t>
            </a:r>
          </a:p>
          <a:p>
            <a:pPr marL="0" indent="0">
              <a:lnSpc>
                <a:spcPct val="150000"/>
              </a:lnSpc>
              <a:buNone/>
            </a:pPr>
            <a:endParaRPr lang="en-US" dirty="0"/>
          </a:p>
          <a:p>
            <a:r>
              <a:rPr lang="en-US" dirty="0"/>
              <a:t>Do you have your notecard ready to record what you heard from the person talking?</a:t>
            </a:r>
          </a:p>
          <a:p>
            <a:pPr marL="0" indent="0">
              <a:buNone/>
            </a:pPr>
            <a:endParaRPr lang="en-US" dirty="0"/>
          </a:p>
          <a:p>
            <a:r>
              <a:rPr lang="en-US" dirty="0"/>
              <a:t>Here is a question to ask: </a:t>
            </a:r>
            <a:r>
              <a:rPr lang="en-US" b="1" dirty="0">
                <a:solidFill>
                  <a:schemeClr val="accent4"/>
                </a:solidFill>
              </a:rPr>
              <a:t>What is the most significant historical event that you remember?</a:t>
            </a:r>
            <a:endParaRPr lang="en-US" dirty="0">
              <a:solidFill>
                <a:schemeClr val="accent4"/>
              </a:solidFill>
            </a:endParaRPr>
          </a:p>
          <a:p>
            <a:endParaRPr lang="en-US" dirty="0"/>
          </a:p>
        </p:txBody>
      </p:sp>
      <p:sp>
        <p:nvSpPr>
          <p:cNvPr id="3" name="Title 2">
            <a:extLst>
              <a:ext uri="{FF2B5EF4-FFF2-40B4-BE49-F238E27FC236}">
                <a16:creationId xmlns:a16="http://schemas.microsoft.com/office/drawing/2014/main" id="{F1A84867-29A7-3040-82AA-B7D998A781C1}"/>
              </a:ext>
            </a:extLst>
          </p:cNvPr>
          <p:cNvSpPr>
            <a:spLocks noGrp="1"/>
          </p:cNvSpPr>
          <p:nvPr>
            <p:ph type="title"/>
          </p:nvPr>
        </p:nvSpPr>
        <p:spPr/>
        <p:txBody>
          <a:bodyPr>
            <a:normAutofit fontScale="90000"/>
          </a:bodyPr>
          <a:lstStyle/>
          <a:p>
            <a:r>
              <a:rPr lang="en-US" dirty="0"/>
              <a:t>Make Your Own Secondary Source Document:</a:t>
            </a:r>
          </a:p>
        </p:txBody>
      </p:sp>
    </p:spTree>
    <p:extLst>
      <p:ext uri="{BB962C8B-B14F-4D97-AF65-F5344CB8AC3E}">
        <p14:creationId xmlns:p14="http://schemas.microsoft.com/office/powerpoint/2010/main" val="1280460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pplication&#10;&#10;Description automatically generated with medium confidence">
            <a:extLst>
              <a:ext uri="{FF2B5EF4-FFF2-40B4-BE49-F238E27FC236}">
                <a16:creationId xmlns:a16="http://schemas.microsoft.com/office/drawing/2014/main" id="{152BD142-BAD3-E241-A6E2-6630487A45DE}"/>
              </a:ext>
            </a:extLst>
          </p:cNvPr>
          <p:cNvPicPr>
            <a:picLocks noGrp="1" noChangeAspect="1"/>
          </p:cNvPicPr>
          <p:nvPr>
            <p:ph sz="half" idx="1"/>
          </p:nvPr>
        </p:nvPicPr>
        <p:blipFill>
          <a:blip r:embed="rId2"/>
          <a:stretch>
            <a:fillRect/>
          </a:stretch>
        </p:blipFill>
        <p:spPr>
          <a:xfrm>
            <a:off x="4851400" y="196539"/>
            <a:ext cx="4039062" cy="4927911"/>
          </a:xfrm>
          <a:noFill/>
        </p:spPr>
      </p:pic>
      <p:sp>
        <p:nvSpPr>
          <p:cNvPr id="4" name="Title 3">
            <a:extLst>
              <a:ext uri="{FF2B5EF4-FFF2-40B4-BE49-F238E27FC236}">
                <a16:creationId xmlns:a16="http://schemas.microsoft.com/office/drawing/2014/main" id="{C78F5EA5-4EE2-B847-9843-FAD7CD4187F7}"/>
              </a:ext>
            </a:extLst>
          </p:cNvPr>
          <p:cNvSpPr>
            <a:spLocks noGrp="1"/>
          </p:cNvSpPr>
          <p:nvPr>
            <p:ph type="title"/>
          </p:nvPr>
        </p:nvSpPr>
        <p:spPr>
          <a:xfrm>
            <a:off x="253538" y="1333500"/>
            <a:ext cx="4039062" cy="2139950"/>
          </a:xfrm>
        </p:spPr>
        <p:txBody>
          <a:bodyPr anchor="b">
            <a:normAutofit/>
          </a:bodyPr>
          <a:lstStyle/>
          <a:p>
            <a:pPr algn="ctr"/>
            <a:r>
              <a:rPr lang="en-US" dirty="0"/>
              <a:t>Sharing our </a:t>
            </a:r>
            <a:br>
              <a:rPr lang="en-US" dirty="0"/>
            </a:br>
            <a:r>
              <a:rPr lang="en-US" dirty="0"/>
              <a:t>Primary and Secondary sources. </a:t>
            </a:r>
          </a:p>
        </p:txBody>
      </p:sp>
    </p:spTree>
    <p:extLst>
      <p:ext uri="{BB962C8B-B14F-4D97-AF65-F5344CB8AC3E}">
        <p14:creationId xmlns:p14="http://schemas.microsoft.com/office/powerpoint/2010/main" val="2159099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AFB78-6B61-7847-A9D1-D8F046B70390}"/>
              </a:ext>
            </a:extLst>
          </p:cNvPr>
          <p:cNvSpPr>
            <a:spLocks noGrp="1"/>
          </p:cNvSpPr>
          <p:nvPr>
            <p:ph type="title"/>
          </p:nvPr>
        </p:nvSpPr>
        <p:spPr>
          <a:xfrm>
            <a:off x="314452" y="200152"/>
            <a:ext cx="7772400" cy="1021842"/>
          </a:xfrm>
        </p:spPr>
        <p:txBody>
          <a:bodyPr anchor="b">
            <a:normAutofit/>
          </a:bodyPr>
          <a:lstStyle/>
          <a:p>
            <a:r>
              <a:rPr lang="en-US"/>
              <a:t>Essential Question </a:t>
            </a:r>
          </a:p>
        </p:txBody>
      </p:sp>
      <p:sp>
        <p:nvSpPr>
          <p:cNvPr id="6" name="Text Placeholder 5">
            <a:extLst>
              <a:ext uri="{FF2B5EF4-FFF2-40B4-BE49-F238E27FC236}">
                <a16:creationId xmlns:a16="http://schemas.microsoft.com/office/drawing/2014/main" id="{CC8B1E95-6233-6446-B290-32EA6726A8C1}"/>
              </a:ext>
            </a:extLst>
          </p:cNvPr>
          <p:cNvSpPr>
            <a:spLocks noGrp="1"/>
          </p:cNvSpPr>
          <p:nvPr>
            <p:ph type="body" idx="1"/>
          </p:nvPr>
        </p:nvSpPr>
        <p:spPr/>
        <p:txBody>
          <a:bodyPr anchor="t">
            <a:normAutofit lnSpcReduction="10000"/>
          </a:bodyPr>
          <a:lstStyle/>
          <a:p>
            <a:r>
              <a:rPr lang="en-US" sz="3600" dirty="0"/>
              <a:t>How can I learn about the past from primary and secondary sources?</a:t>
            </a:r>
          </a:p>
          <a:p>
            <a:endParaRPr lang="en-US" dirty="0"/>
          </a:p>
        </p:txBody>
      </p:sp>
    </p:spTree>
    <p:extLst>
      <p:ext uri="{BB962C8B-B14F-4D97-AF65-F5344CB8AC3E}">
        <p14:creationId xmlns:p14="http://schemas.microsoft.com/office/powerpoint/2010/main" val="3594357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 letter&#10;&#10;Description automatically generated">
            <a:extLst>
              <a:ext uri="{FF2B5EF4-FFF2-40B4-BE49-F238E27FC236}">
                <a16:creationId xmlns:a16="http://schemas.microsoft.com/office/drawing/2014/main" id="{D5BC902B-F726-4248-95A3-437E48AB7BED}"/>
              </a:ext>
            </a:extLst>
          </p:cNvPr>
          <p:cNvPicPr>
            <a:picLocks noGrp="1" noChangeAspect="1"/>
          </p:cNvPicPr>
          <p:nvPr>
            <p:ph idx="1"/>
          </p:nvPr>
        </p:nvPicPr>
        <p:blipFill>
          <a:blip r:embed="rId3"/>
          <a:stretch>
            <a:fillRect/>
          </a:stretch>
        </p:blipFill>
        <p:spPr>
          <a:xfrm>
            <a:off x="1079500" y="1030277"/>
            <a:ext cx="6673850" cy="3817006"/>
          </a:xfrm>
          <a:noFill/>
        </p:spPr>
      </p:pic>
      <p:sp>
        <p:nvSpPr>
          <p:cNvPr id="4" name="Title 3">
            <a:extLst>
              <a:ext uri="{FF2B5EF4-FFF2-40B4-BE49-F238E27FC236}">
                <a16:creationId xmlns:a16="http://schemas.microsoft.com/office/drawing/2014/main" id="{3BB34B20-58D9-2D44-B802-AD448B8D1462}"/>
              </a:ext>
            </a:extLst>
          </p:cNvPr>
          <p:cNvSpPr>
            <a:spLocks noGrp="1"/>
          </p:cNvSpPr>
          <p:nvPr>
            <p:ph type="title"/>
          </p:nvPr>
        </p:nvSpPr>
        <p:spPr>
          <a:xfrm>
            <a:off x="127000" y="233329"/>
            <a:ext cx="8229600" cy="857250"/>
          </a:xfrm>
        </p:spPr>
        <p:txBody>
          <a:bodyPr anchor="b">
            <a:normAutofit/>
          </a:bodyPr>
          <a:lstStyle/>
          <a:p>
            <a:r>
              <a:rPr lang="en-US" dirty="0"/>
              <a:t>Explaining my Reasoning </a:t>
            </a:r>
          </a:p>
        </p:txBody>
      </p:sp>
    </p:spTree>
    <p:extLst>
      <p:ext uri="{BB962C8B-B14F-4D97-AF65-F5344CB8AC3E}">
        <p14:creationId xmlns:p14="http://schemas.microsoft.com/office/powerpoint/2010/main" val="22475055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Learning About the Past </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Comparing Primary and Secondary Sources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55563" indent="0">
              <a:buNone/>
            </a:pPr>
            <a:r>
              <a:rPr lang="en-US" dirty="0"/>
              <a:t>How can I learn about the past from primary and secondary sources?</a:t>
            </a:r>
          </a:p>
          <a:p>
            <a:pPr marL="55563" indent="0">
              <a:buNone/>
            </a:pPr>
            <a:endParaRPr lang="en-US" dirty="0"/>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a:xfrm>
            <a:off x="329630" y="288742"/>
            <a:ext cx="7772400" cy="1021842"/>
          </a:xfrm>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381670" y="1439465"/>
            <a:ext cx="7772400" cy="2567539"/>
          </a:xfrm>
        </p:spPr>
        <p:txBody>
          <a:bodyPr>
            <a:noAutofit/>
          </a:bodyPr>
          <a:lstStyle/>
          <a:p>
            <a:r>
              <a:rPr lang="en-US" sz="2400" dirty="0"/>
              <a:t>Students will compare different accounts of the same historical event using primary and secondary sources.</a:t>
            </a:r>
          </a:p>
          <a:p>
            <a:pPr marL="55563" indent="0">
              <a:buNone/>
            </a:pPr>
            <a:r>
              <a:rPr lang="en-US" sz="2400" dirty="0"/>
              <a:t> </a:t>
            </a:r>
          </a:p>
          <a:p>
            <a:r>
              <a:rPr lang="en-US" sz="2400" dirty="0"/>
              <a:t>Students will understand the difference between primary and secondary sources and how these sources help us know about the past </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70603 - yardsale haul - Avengers and Spider-Man stuff - 135936">
            <a:extLst>
              <a:ext uri="{FF2B5EF4-FFF2-40B4-BE49-F238E27FC236}">
                <a16:creationId xmlns:a16="http://schemas.microsoft.com/office/drawing/2014/main" id="{7B047EEB-6B97-5A41-A065-AB8E47A35C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3723" y="871407"/>
            <a:ext cx="2413142" cy="15506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CCE0469-AE99-074E-A35C-D81179B8D9C9}"/>
              </a:ext>
            </a:extLst>
          </p:cNvPr>
          <p:cNvSpPr>
            <a:spLocks noGrp="1"/>
          </p:cNvSpPr>
          <p:nvPr>
            <p:ph type="title"/>
          </p:nvPr>
        </p:nvSpPr>
        <p:spPr>
          <a:xfrm>
            <a:off x="64667" y="-41524"/>
            <a:ext cx="8229600" cy="722270"/>
          </a:xfrm>
        </p:spPr>
        <p:txBody>
          <a:bodyPr>
            <a:normAutofit/>
          </a:bodyPr>
          <a:lstStyle/>
          <a:p>
            <a:r>
              <a:rPr lang="en-US" sz="2800" dirty="0"/>
              <a:t>What do these sources tell us about? </a:t>
            </a:r>
          </a:p>
        </p:txBody>
      </p:sp>
      <p:pic>
        <p:nvPicPr>
          <p:cNvPr id="1030" name="Picture 6" descr="MakerBay in South China Morning Post cover">
            <a:extLst>
              <a:ext uri="{FF2B5EF4-FFF2-40B4-BE49-F238E27FC236}">
                <a16:creationId xmlns:a16="http://schemas.microsoft.com/office/drawing/2014/main" id="{65DE9D02-A520-8244-9069-EE79D0B5E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267" y="594518"/>
            <a:ext cx="2592379" cy="1944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application&#10;&#10;Description automatically generated">
            <a:extLst>
              <a:ext uri="{FF2B5EF4-FFF2-40B4-BE49-F238E27FC236}">
                <a16:creationId xmlns:a16="http://schemas.microsoft.com/office/drawing/2014/main" id="{43599EA2-4525-514A-833C-E34CDE413E13}"/>
              </a:ext>
            </a:extLst>
          </p:cNvPr>
          <p:cNvPicPr>
            <a:picLocks noChangeAspect="1"/>
          </p:cNvPicPr>
          <p:nvPr/>
        </p:nvPicPr>
        <p:blipFill>
          <a:blip r:embed="rId5"/>
          <a:stretch>
            <a:fillRect/>
          </a:stretch>
        </p:blipFill>
        <p:spPr>
          <a:xfrm>
            <a:off x="559633" y="2795335"/>
            <a:ext cx="2870668" cy="2257650"/>
          </a:xfrm>
          <a:prstGeom prst="rect">
            <a:avLst/>
          </a:prstGeom>
        </p:spPr>
      </p:pic>
      <p:pic>
        <p:nvPicPr>
          <p:cNvPr id="7" name="Picture 6" descr="A picture containing text, screenshot&#10;&#10;Description automatically generated">
            <a:extLst>
              <a:ext uri="{FF2B5EF4-FFF2-40B4-BE49-F238E27FC236}">
                <a16:creationId xmlns:a16="http://schemas.microsoft.com/office/drawing/2014/main" id="{F3543320-7478-FE43-BECD-7C53208755BA}"/>
              </a:ext>
            </a:extLst>
          </p:cNvPr>
          <p:cNvPicPr>
            <a:picLocks noChangeAspect="1"/>
          </p:cNvPicPr>
          <p:nvPr/>
        </p:nvPicPr>
        <p:blipFill>
          <a:blip r:embed="rId6"/>
          <a:stretch>
            <a:fillRect/>
          </a:stretch>
        </p:blipFill>
        <p:spPr>
          <a:xfrm>
            <a:off x="3949731" y="2249921"/>
            <a:ext cx="1646137" cy="2326325"/>
          </a:xfrm>
          <a:prstGeom prst="rect">
            <a:avLst/>
          </a:prstGeom>
        </p:spPr>
      </p:pic>
      <p:sp>
        <p:nvSpPr>
          <p:cNvPr id="10" name="TextBox 9">
            <a:extLst>
              <a:ext uri="{FF2B5EF4-FFF2-40B4-BE49-F238E27FC236}">
                <a16:creationId xmlns:a16="http://schemas.microsoft.com/office/drawing/2014/main" id="{F24DD2E2-2241-6E41-9140-E46A54C5892F}"/>
              </a:ext>
            </a:extLst>
          </p:cNvPr>
          <p:cNvSpPr txBox="1"/>
          <p:nvPr/>
        </p:nvSpPr>
        <p:spPr>
          <a:xfrm>
            <a:off x="167938" y="846843"/>
            <a:ext cx="731290" cy="338554"/>
          </a:xfrm>
          <a:prstGeom prst="rect">
            <a:avLst/>
          </a:prstGeom>
          <a:noFill/>
        </p:spPr>
        <p:txBody>
          <a:bodyPr wrap="none" rtlCol="0">
            <a:spAutoFit/>
          </a:bodyPr>
          <a:lstStyle/>
          <a:p>
            <a:r>
              <a:rPr lang="en-US" sz="1600" dirty="0">
                <a:latin typeface="+mj-lt"/>
              </a:rPr>
              <a:t>Photo </a:t>
            </a:r>
          </a:p>
        </p:txBody>
      </p:sp>
      <p:sp>
        <p:nvSpPr>
          <p:cNvPr id="11" name="TextBox 10">
            <a:extLst>
              <a:ext uri="{FF2B5EF4-FFF2-40B4-BE49-F238E27FC236}">
                <a16:creationId xmlns:a16="http://schemas.microsoft.com/office/drawing/2014/main" id="{CB0D9907-090C-6B4F-897B-B71D64A611D7}"/>
              </a:ext>
            </a:extLst>
          </p:cNvPr>
          <p:cNvSpPr txBox="1"/>
          <p:nvPr/>
        </p:nvSpPr>
        <p:spPr>
          <a:xfrm>
            <a:off x="5968734" y="2660472"/>
            <a:ext cx="1426286" cy="338554"/>
          </a:xfrm>
          <a:prstGeom prst="rect">
            <a:avLst/>
          </a:prstGeom>
          <a:noFill/>
        </p:spPr>
        <p:txBody>
          <a:bodyPr wrap="square" rtlCol="0">
            <a:spAutoFit/>
          </a:bodyPr>
          <a:lstStyle/>
          <a:p>
            <a:r>
              <a:rPr lang="en-US" sz="1600" dirty="0">
                <a:latin typeface="+mj-lt"/>
              </a:rPr>
              <a:t>Biography</a:t>
            </a:r>
            <a:r>
              <a:rPr lang="en-US" dirty="0"/>
              <a:t> </a:t>
            </a:r>
          </a:p>
        </p:txBody>
      </p:sp>
      <p:sp>
        <p:nvSpPr>
          <p:cNvPr id="13" name="TextBox 12">
            <a:extLst>
              <a:ext uri="{FF2B5EF4-FFF2-40B4-BE49-F238E27FC236}">
                <a16:creationId xmlns:a16="http://schemas.microsoft.com/office/drawing/2014/main" id="{CA98BD44-E671-804C-8264-442BEC6E1DA4}"/>
              </a:ext>
            </a:extLst>
          </p:cNvPr>
          <p:cNvSpPr txBox="1"/>
          <p:nvPr/>
        </p:nvSpPr>
        <p:spPr>
          <a:xfrm>
            <a:off x="4200341" y="1657977"/>
            <a:ext cx="678391" cy="338554"/>
          </a:xfrm>
          <a:prstGeom prst="rect">
            <a:avLst/>
          </a:prstGeom>
          <a:noFill/>
        </p:spPr>
        <p:txBody>
          <a:bodyPr wrap="none" rtlCol="0">
            <a:spAutoFit/>
          </a:bodyPr>
          <a:lstStyle/>
          <a:p>
            <a:r>
              <a:rPr lang="en-US" sz="1600" dirty="0">
                <a:latin typeface="+mj-lt"/>
              </a:rPr>
              <a:t>Diary</a:t>
            </a:r>
            <a:r>
              <a:rPr lang="en-US" sz="1600" dirty="0"/>
              <a:t> </a:t>
            </a:r>
          </a:p>
        </p:txBody>
      </p:sp>
      <p:sp>
        <p:nvSpPr>
          <p:cNvPr id="14" name="TextBox 13">
            <a:extLst>
              <a:ext uri="{FF2B5EF4-FFF2-40B4-BE49-F238E27FC236}">
                <a16:creationId xmlns:a16="http://schemas.microsoft.com/office/drawing/2014/main" id="{C29ECDDF-3F18-C84A-BB98-9E341E9BA9A2}"/>
              </a:ext>
            </a:extLst>
          </p:cNvPr>
          <p:cNvSpPr txBox="1"/>
          <p:nvPr/>
        </p:nvSpPr>
        <p:spPr>
          <a:xfrm>
            <a:off x="241561" y="2402473"/>
            <a:ext cx="2167581" cy="338554"/>
          </a:xfrm>
          <a:prstGeom prst="rect">
            <a:avLst/>
          </a:prstGeom>
          <a:noFill/>
        </p:spPr>
        <p:txBody>
          <a:bodyPr wrap="none" rtlCol="0">
            <a:spAutoFit/>
          </a:bodyPr>
          <a:lstStyle/>
          <a:p>
            <a:r>
              <a:rPr lang="en-US" sz="1600" dirty="0"/>
              <a:t>Articles and </a:t>
            </a:r>
            <a:r>
              <a:rPr lang="en-US" sz="1600" dirty="0">
                <a:latin typeface="+mj-lt"/>
              </a:rPr>
              <a:t>websites</a:t>
            </a:r>
            <a:r>
              <a:rPr lang="en-US" sz="1600" dirty="0"/>
              <a:t> </a:t>
            </a:r>
          </a:p>
        </p:txBody>
      </p:sp>
      <p:sp>
        <p:nvSpPr>
          <p:cNvPr id="15" name="TextBox 14">
            <a:extLst>
              <a:ext uri="{FF2B5EF4-FFF2-40B4-BE49-F238E27FC236}">
                <a16:creationId xmlns:a16="http://schemas.microsoft.com/office/drawing/2014/main" id="{81204628-8BE3-8249-8D84-367F61FC7454}"/>
              </a:ext>
            </a:extLst>
          </p:cNvPr>
          <p:cNvSpPr txBox="1"/>
          <p:nvPr/>
        </p:nvSpPr>
        <p:spPr>
          <a:xfrm>
            <a:off x="6781489" y="255964"/>
            <a:ext cx="1192955" cy="338554"/>
          </a:xfrm>
          <a:prstGeom prst="rect">
            <a:avLst/>
          </a:prstGeom>
          <a:noFill/>
        </p:spPr>
        <p:txBody>
          <a:bodyPr wrap="none" rtlCol="0">
            <a:spAutoFit/>
          </a:bodyPr>
          <a:lstStyle/>
          <a:p>
            <a:r>
              <a:rPr lang="en-US" sz="1600" dirty="0">
                <a:latin typeface="+mj-lt"/>
              </a:rPr>
              <a:t>Newspaper</a:t>
            </a:r>
            <a:r>
              <a:rPr lang="en-US" sz="1600" dirty="0"/>
              <a:t> </a:t>
            </a:r>
          </a:p>
        </p:txBody>
      </p:sp>
      <p:pic>
        <p:nvPicPr>
          <p:cNvPr id="2" name="Picture 1">
            <a:extLst>
              <a:ext uri="{FF2B5EF4-FFF2-40B4-BE49-F238E27FC236}">
                <a16:creationId xmlns:a16="http://schemas.microsoft.com/office/drawing/2014/main" id="{E398F385-70C8-4357-9777-A3823D7E1DDC}"/>
              </a:ext>
            </a:extLst>
          </p:cNvPr>
          <p:cNvPicPr>
            <a:picLocks noChangeAspect="1"/>
          </p:cNvPicPr>
          <p:nvPr/>
        </p:nvPicPr>
        <p:blipFill>
          <a:blip r:embed="rId7"/>
          <a:stretch>
            <a:fillRect/>
          </a:stretch>
        </p:blipFill>
        <p:spPr>
          <a:xfrm>
            <a:off x="6330248" y="3111502"/>
            <a:ext cx="1612417" cy="1625316"/>
          </a:xfrm>
          <a:prstGeom prst="rect">
            <a:avLst/>
          </a:prstGeom>
        </p:spPr>
      </p:pic>
    </p:spTree>
    <p:extLst>
      <p:ext uri="{BB962C8B-B14F-4D97-AF65-F5344CB8AC3E}">
        <p14:creationId xmlns:p14="http://schemas.microsoft.com/office/powerpoint/2010/main" val="27436931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033AF3-35C7-C240-946B-125EBC0363BD}"/>
              </a:ext>
            </a:extLst>
          </p:cNvPr>
          <p:cNvSpPr>
            <a:spLocks noGrp="1"/>
          </p:cNvSpPr>
          <p:nvPr>
            <p:ph sz="half" idx="1"/>
          </p:nvPr>
        </p:nvSpPr>
        <p:spPr>
          <a:xfrm>
            <a:off x="4419709" y="1191918"/>
            <a:ext cx="4043841" cy="1880079"/>
          </a:xfrm>
        </p:spPr>
        <p:txBody>
          <a:bodyPr>
            <a:noAutofit/>
          </a:bodyPr>
          <a:lstStyle/>
          <a:p>
            <a:r>
              <a:rPr lang="en-US" dirty="0"/>
              <a:t>What do you notice about the 1887 toy catalog page ?</a:t>
            </a:r>
          </a:p>
          <a:p>
            <a:endParaRPr lang="en-US" dirty="0"/>
          </a:p>
          <a:p>
            <a:r>
              <a:rPr lang="en-US" dirty="0"/>
              <a:t>What toys could children buy in the past?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4004CEED-D144-6C4E-BF24-21F9D1123C22}"/>
              </a:ext>
            </a:extLst>
          </p:cNvPr>
          <p:cNvSpPr>
            <a:spLocks noGrp="1"/>
          </p:cNvSpPr>
          <p:nvPr>
            <p:ph type="title"/>
          </p:nvPr>
        </p:nvSpPr>
        <p:spPr>
          <a:xfrm>
            <a:off x="457200" y="307247"/>
            <a:ext cx="8229600" cy="575818"/>
          </a:xfrm>
        </p:spPr>
        <p:txBody>
          <a:bodyPr anchor="b">
            <a:normAutofit fontScale="90000"/>
          </a:bodyPr>
          <a:lstStyle/>
          <a:p>
            <a:r>
              <a:rPr lang="en-US" dirty="0"/>
              <a:t>What does this source tell us? </a:t>
            </a:r>
          </a:p>
        </p:txBody>
      </p:sp>
      <p:pic>
        <p:nvPicPr>
          <p:cNvPr id="10" name="Picture 9" descr="A picture containing text, player, posing, female&#10;&#10;Description automatically generated">
            <a:extLst>
              <a:ext uri="{FF2B5EF4-FFF2-40B4-BE49-F238E27FC236}">
                <a16:creationId xmlns:a16="http://schemas.microsoft.com/office/drawing/2014/main" id="{EFFE3614-5623-904A-B895-4EE5B2AF6D6D}"/>
              </a:ext>
            </a:extLst>
          </p:cNvPr>
          <p:cNvPicPr>
            <a:picLocks noChangeAspect="1"/>
          </p:cNvPicPr>
          <p:nvPr/>
        </p:nvPicPr>
        <p:blipFill>
          <a:blip r:embed="rId3"/>
          <a:stretch>
            <a:fillRect/>
          </a:stretch>
        </p:blipFill>
        <p:spPr>
          <a:xfrm>
            <a:off x="566660" y="1021253"/>
            <a:ext cx="3119816" cy="3961672"/>
          </a:xfrm>
          <a:prstGeom prst="rect">
            <a:avLst/>
          </a:prstGeom>
          <a:noFill/>
        </p:spPr>
      </p:pic>
      <p:sp>
        <p:nvSpPr>
          <p:cNvPr id="11" name="TextBox 10">
            <a:extLst>
              <a:ext uri="{FF2B5EF4-FFF2-40B4-BE49-F238E27FC236}">
                <a16:creationId xmlns:a16="http://schemas.microsoft.com/office/drawing/2014/main" id="{993523E9-CEBF-9D49-B57B-CE523437E863}"/>
              </a:ext>
            </a:extLst>
          </p:cNvPr>
          <p:cNvSpPr txBox="1"/>
          <p:nvPr/>
        </p:nvSpPr>
        <p:spPr>
          <a:xfrm>
            <a:off x="4783756" y="3421673"/>
            <a:ext cx="4043841" cy="830997"/>
          </a:xfrm>
          <a:prstGeom prst="rect">
            <a:avLst/>
          </a:prstGeom>
          <a:noFill/>
        </p:spPr>
        <p:txBody>
          <a:bodyPr wrap="square" rtlCol="0">
            <a:spAutoFit/>
          </a:bodyPr>
          <a:lstStyle/>
          <a:p>
            <a:pPr algn="ctr"/>
            <a:r>
              <a:rPr lang="en-US" sz="2400" dirty="0">
                <a:solidFill>
                  <a:schemeClr val="tx1"/>
                </a:solidFill>
                <a:latin typeface="+mj-lt"/>
              </a:rPr>
              <a:t>This is a</a:t>
            </a:r>
          </a:p>
          <a:p>
            <a:pPr algn="ctr"/>
            <a:r>
              <a:rPr lang="en-US" sz="2400" dirty="0">
                <a:solidFill>
                  <a:srgbClr val="C00000"/>
                </a:solidFill>
                <a:latin typeface="+mj-lt"/>
              </a:rPr>
              <a:t> </a:t>
            </a:r>
            <a:r>
              <a:rPr lang="en-US" sz="2400" b="1" dirty="0">
                <a:solidFill>
                  <a:srgbClr val="C00000"/>
                </a:solidFill>
                <a:latin typeface="+mj-lt"/>
              </a:rPr>
              <a:t>Primary</a:t>
            </a:r>
            <a:r>
              <a:rPr lang="en-US" sz="2400" dirty="0">
                <a:solidFill>
                  <a:srgbClr val="C00000"/>
                </a:solidFill>
                <a:latin typeface="+mj-lt"/>
              </a:rPr>
              <a:t> source </a:t>
            </a:r>
          </a:p>
        </p:txBody>
      </p:sp>
    </p:spTree>
    <p:extLst>
      <p:ext uri="{BB962C8B-B14F-4D97-AF65-F5344CB8AC3E}">
        <p14:creationId xmlns:p14="http://schemas.microsoft.com/office/powerpoint/2010/main" val="2104714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1B98F-2035-D84F-A7D7-57A07E2F5F94}"/>
              </a:ext>
            </a:extLst>
          </p:cNvPr>
          <p:cNvSpPr>
            <a:spLocks noGrp="1"/>
          </p:cNvSpPr>
          <p:nvPr>
            <p:ph type="title"/>
          </p:nvPr>
        </p:nvSpPr>
        <p:spPr>
          <a:xfrm>
            <a:off x="178067" y="120074"/>
            <a:ext cx="8229600" cy="438191"/>
          </a:xfrm>
        </p:spPr>
        <p:txBody>
          <a:bodyPr anchor="b">
            <a:normAutofit fontScale="90000"/>
          </a:bodyPr>
          <a:lstStyle/>
          <a:p>
            <a:r>
              <a:rPr lang="en-US" sz="2800"/>
              <a:t>What does this source tell you? </a:t>
            </a:r>
          </a:p>
        </p:txBody>
      </p:sp>
      <p:sp>
        <p:nvSpPr>
          <p:cNvPr id="12" name="Content Placeholder 11">
            <a:extLst>
              <a:ext uri="{FF2B5EF4-FFF2-40B4-BE49-F238E27FC236}">
                <a16:creationId xmlns:a16="http://schemas.microsoft.com/office/drawing/2014/main" id="{C950F455-A6D2-ED41-9C07-DD83ECD5A057}"/>
              </a:ext>
            </a:extLst>
          </p:cNvPr>
          <p:cNvSpPr>
            <a:spLocks noGrp="1"/>
          </p:cNvSpPr>
          <p:nvPr>
            <p:ph sz="half" idx="1"/>
          </p:nvPr>
        </p:nvSpPr>
        <p:spPr>
          <a:xfrm>
            <a:off x="178067" y="567891"/>
            <a:ext cx="6126480" cy="4302492"/>
          </a:xfrm>
          <a:ln w="28575">
            <a:solidFill>
              <a:schemeClr val="tx1"/>
            </a:solidFill>
          </a:ln>
        </p:spPr>
        <p:txBody>
          <a:bodyPr/>
          <a:lstStyle/>
          <a:p>
            <a:pPr marL="0" indent="0">
              <a:lnSpc>
                <a:spcPct val="150000"/>
              </a:lnSpc>
              <a:buNone/>
            </a:pPr>
            <a:r>
              <a:rPr lang="en-US" sz="1450" dirty="0"/>
              <a:t>The earliest written mention of a toy comes from Greece in 500 B.C.E. and referred to a yo-yo [</a:t>
            </a:r>
            <a:r>
              <a:rPr lang="en-US" sz="1450" b="1" dirty="0"/>
              <a:t>source</a:t>
            </a:r>
            <a:r>
              <a:rPr lang="en-US" sz="1450" dirty="0"/>
              <a:t>: </a:t>
            </a:r>
            <a:r>
              <a:rPr lang="en-US" sz="1450" u="sng" dirty="0" err="1">
                <a:solidFill>
                  <a:srgbClr val="0070C0"/>
                </a:solidFill>
                <a:hlinkClick r:id="rId3">
                  <a:extLst>
                    <a:ext uri="{A12FA001-AC4F-418D-AE19-62706E023703}">
                      <ahyp:hlinkClr xmlns:ahyp="http://schemas.microsoft.com/office/drawing/2018/hyperlinkcolor" val="tx"/>
                    </a:ext>
                  </a:extLst>
                </a:hlinkClick>
              </a:rPr>
              <a:t>Encyclopaedia</a:t>
            </a:r>
            <a:r>
              <a:rPr lang="en-US" sz="1450" u="sng" dirty="0">
                <a:solidFill>
                  <a:srgbClr val="0070C0"/>
                </a:solidFill>
                <a:hlinkClick r:id="rId3">
                  <a:extLst>
                    <a:ext uri="{A12FA001-AC4F-418D-AE19-62706E023703}">
                      <ahyp:hlinkClr xmlns:ahyp="http://schemas.microsoft.com/office/drawing/2018/hyperlinkcolor" val="tx"/>
                    </a:ext>
                  </a:extLst>
                </a:hlinkClick>
              </a:rPr>
              <a:t> </a:t>
            </a:r>
            <a:r>
              <a:rPr lang="en-US" sz="1450" u="sng" dirty="0" err="1">
                <a:solidFill>
                  <a:srgbClr val="0070C0"/>
                </a:solidFill>
                <a:hlinkClick r:id="rId3">
                  <a:extLst>
                    <a:ext uri="{A12FA001-AC4F-418D-AE19-62706E023703}">
                      <ahyp:hlinkClr xmlns:ahyp="http://schemas.microsoft.com/office/drawing/2018/hyperlinkcolor" val="tx"/>
                    </a:ext>
                  </a:extLst>
                </a:hlinkClick>
              </a:rPr>
              <a:t>Brittanica</a:t>
            </a:r>
            <a:r>
              <a:rPr lang="en-US" sz="1450" dirty="0"/>
              <a:t>]. Before the 18th century, toys as such, barely existed. Children made their own playthings from whittled-down sticks or played with cooking utensils while imitating their mothers at work. In any case, children didn't have a lot of time for play as they were expected to work in the house or on the farm. Commercially made toys began to appear in the 1700s and took the form of dolls, dollhouses and rocking horses, among other items. These exquisite expensive items were often for wealthy adults as much as their children – a "toy" didn't necessarily mean an object for a child, but rather an item of amusement. [</a:t>
            </a:r>
            <a:r>
              <a:rPr lang="en-US" sz="1450" b="1" dirty="0"/>
              <a:t>source</a:t>
            </a:r>
            <a:r>
              <a:rPr lang="en-US" sz="1450" dirty="0"/>
              <a:t>: </a:t>
            </a:r>
            <a:r>
              <a:rPr lang="en-US" sz="1450" u="sng" dirty="0">
                <a:solidFill>
                  <a:srgbClr val="0070C0"/>
                </a:solidFill>
                <a:hlinkClick r:id="rId4">
                  <a:extLst>
                    <a:ext uri="{A12FA001-AC4F-418D-AE19-62706E023703}">
                      <ahyp:hlinkClr xmlns:ahyp="http://schemas.microsoft.com/office/drawing/2018/hyperlinkcolor" val="tx"/>
                    </a:ext>
                  </a:extLst>
                </a:hlinkClick>
              </a:rPr>
              <a:t>Chudacoff</a:t>
            </a:r>
            <a:r>
              <a:rPr lang="en-US" sz="1450" dirty="0">
                <a:solidFill>
                  <a:srgbClr val="0070C0"/>
                </a:solidFill>
              </a:rPr>
              <a:t>]</a:t>
            </a:r>
            <a:r>
              <a:rPr lang="en-US" sz="1450" dirty="0"/>
              <a:t>. In the 1700s and 1800s, most toys such as kites, hoops or dolls were likely to have been made at home.         Written by Beth Brindle </a:t>
            </a:r>
          </a:p>
          <a:p>
            <a:pPr marL="0" indent="0">
              <a:buNone/>
            </a:pPr>
            <a:endParaRPr lang="en-US" dirty="0"/>
          </a:p>
        </p:txBody>
      </p:sp>
      <p:sp>
        <p:nvSpPr>
          <p:cNvPr id="11" name="Content Placeholder 3">
            <a:extLst>
              <a:ext uri="{FF2B5EF4-FFF2-40B4-BE49-F238E27FC236}">
                <a16:creationId xmlns:a16="http://schemas.microsoft.com/office/drawing/2014/main" id="{7B1CD9E2-9699-4D0E-A59C-BA5D65AEED89}"/>
              </a:ext>
            </a:extLst>
          </p:cNvPr>
          <p:cNvSpPr>
            <a:spLocks noGrp="1"/>
          </p:cNvSpPr>
          <p:nvPr>
            <p:ph sz="half" idx="10"/>
          </p:nvPr>
        </p:nvSpPr>
        <p:spPr>
          <a:xfrm>
            <a:off x="6477802" y="933650"/>
            <a:ext cx="2553102" cy="2127183"/>
          </a:xfrm>
        </p:spPr>
        <p:txBody>
          <a:bodyPr>
            <a:normAutofit/>
          </a:bodyPr>
          <a:lstStyle/>
          <a:p>
            <a:pPr marL="0" indent="0">
              <a:buNone/>
            </a:pPr>
            <a:r>
              <a:rPr lang="en-US" sz="1800" dirty="0"/>
              <a:t>What do you notice about this article written about toys of the past?  </a:t>
            </a:r>
          </a:p>
          <a:p>
            <a:pPr marL="0" indent="0">
              <a:buNone/>
            </a:pPr>
            <a:endParaRPr lang="en-US" sz="1800" dirty="0"/>
          </a:p>
          <a:p>
            <a:pPr marL="0" indent="0">
              <a:buNone/>
            </a:pPr>
            <a:r>
              <a:rPr lang="en-US" sz="1800" dirty="0"/>
              <a:t>Where did Beth Brindle find the information to use to write the article? </a:t>
            </a:r>
          </a:p>
          <a:p>
            <a:endParaRPr lang="en-US" dirty="0"/>
          </a:p>
        </p:txBody>
      </p:sp>
      <p:sp>
        <p:nvSpPr>
          <p:cNvPr id="13" name="TextBox 12" descr="This is called a Primary source &#10;&#10;">
            <a:extLst>
              <a:ext uri="{FF2B5EF4-FFF2-40B4-BE49-F238E27FC236}">
                <a16:creationId xmlns:a16="http://schemas.microsoft.com/office/drawing/2014/main" id="{1EABAFAA-B243-CB4A-871C-6C453EC9640E}"/>
              </a:ext>
            </a:extLst>
          </p:cNvPr>
          <p:cNvSpPr txBox="1"/>
          <p:nvPr/>
        </p:nvSpPr>
        <p:spPr>
          <a:xfrm>
            <a:off x="6648651" y="3301464"/>
            <a:ext cx="2211404" cy="1200329"/>
          </a:xfrm>
          <a:prstGeom prst="rect">
            <a:avLst/>
          </a:prstGeom>
          <a:noFill/>
        </p:spPr>
        <p:txBody>
          <a:bodyPr wrap="square" rtlCol="0">
            <a:spAutoFit/>
          </a:bodyPr>
          <a:lstStyle/>
          <a:p>
            <a:pPr algn="ctr"/>
            <a:r>
              <a:rPr lang="en-US" sz="2400" b="1" dirty="0">
                <a:solidFill>
                  <a:schemeClr val="tx1"/>
                </a:solidFill>
                <a:latin typeface="+mj-lt"/>
              </a:rPr>
              <a:t>This is a </a:t>
            </a:r>
            <a:r>
              <a:rPr lang="en-US" sz="2400" b="1" dirty="0">
                <a:solidFill>
                  <a:srgbClr val="C00000"/>
                </a:solidFill>
                <a:latin typeface="+mj-lt"/>
              </a:rPr>
              <a:t>Secondary Source </a:t>
            </a:r>
          </a:p>
        </p:txBody>
      </p:sp>
    </p:spTree>
    <p:extLst>
      <p:ext uri="{BB962C8B-B14F-4D97-AF65-F5344CB8AC3E}">
        <p14:creationId xmlns:p14="http://schemas.microsoft.com/office/powerpoint/2010/main" val="32599914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uild="p" animBg="1"/>
      <p:bldP spid="11"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83AC25-E151-C341-8FD5-FE52EBAAC0EA}"/>
              </a:ext>
            </a:extLst>
          </p:cNvPr>
          <p:cNvSpPr>
            <a:spLocks noGrp="1"/>
          </p:cNvSpPr>
          <p:nvPr>
            <p:ph idx="1"/>
          </p:nvPr>
        </p:nvSpPr>
        <p:spPr>
          <a:xfrm>
            <a:off x="457200" y="1309351"/>
            <a:ext cx="8229600" cy="3526901"/>
          </a:xfrm>
        </p:spPr>
        <p:txBody>
          <a:bodyPr/>
          <a:lstStyle/>
          <a:p>
            <a:r>
              <a:rPr lang="en-US" dirty="0"/>
              <a:t>What do you observe in the pictures? What are the images, who are the people, what are the objects?</a:t>
            </a:r>
          </a:p>
          <a:p>
            <a:r>
              <a:rPr lang="en-US" dirty="0"/>
              <a:t>Are there any words or numbers on the images?</a:t>
            </a:r>
          </a:p>
          <a:p>
            <a:r>
              <a:rPr lang="en-US" dirty="0"/>
              <a:t>What do you think is the importance of these images, words, numbers, and symbols? </a:t>
            </a:r>
          </a:p>
          <a:p>
            <a:r>
              <a:rPr lang="en-US" dirty="0"/>
              <a:t>What do you think is happening?</a:t>
            </a:r>
          </a:p>
          <a:p>
            <a:r>
              <a:rPr lang="en-US" dirty="0"/>
              <a:t>Why would someone take this picture? </a:t>
            </a:r>
          </a:p>
          <a:p>
            <a:endParaRPr lang="en-US" dirty="0"/>
          </a:p>
        </p:txBody>
      </p:sp>
      <p:sp>
        <p:nvSpPr>
          <p:cNvPr id="5" name="Title 4">
            <a:extLst>
              <a:ext uri="{FF2B5EF4-FFF2-40B4-BE49-F238E27FC236}">
                <a16:creationId xmlns:a16="http://schemas.microsoft.com/office/drawing/2014/main" id="{4413376E-E20A-3C40-BA4E-BF608E386B0A}"/>
              </a:ext>
            </a:extLst>
          </p:cNvPr>
          <p:cNvSpPr>
            <a:spLocks noGrp="1"/>
          </p:cNvSpPr>
          <p:nvPr>
            <p:ph type="title"/>
          </p:nvPr>
        </p:nvSpPr>
        <p:spPr/>
        <p:txBody>
          <a:bodyPr/>
          <a:lstStyle/>
          <a:p>
            <a:r>
              <a:rPr lang="en-US"/>
              <a:t>Card Sort Thinking </a:t>
            </a:r>
          </a:p>
        </p:txBody>
      </p:sp>
    </p:spTree>
    <p:extLst>
      <p:ext uri="{BB962C8B-B14F-4D97-AF65-F5344CB8AC3E}">
        <p14:creationId xmlns:p14="http://schemas.microsoft.com/office/powerpoint/2010/main" val="33838248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7327-8DF0-944F-AF91-0856F5FB8619}"/>
              </a:ext>
            </a:extLst>
          </p:cNvPr>
          <p:cNvSpPr>
            <a:spLocks noGrp="1"/>
          </p:cNvSpPr>
          <p:nvPr>
            <p:ph type="title"/>
          </p:nvPr>
        </p:nvSpPr>
        <p:spPr/>
        <p:txBody>
          <a:bodyPr/>
          <a:lstStyle/>
          <a:p>
            <a:r>
              <a:rPr lang="en-US"/>
              <a:t>Working on the Anchor Chart </a:t>
            </a:r>
          </a:p>
        </p:txBody>
      </p:sp>
      <p:sp>
        <p:nvSpPr>
          <p:cNvPr id="3" name="Content Placeholder 2">
            <a:extLst>
              <a:ext uri="{FF2B5EF4-FFF2-40B4-BE49-F238E27FC236}">
                <a16:creationId xmlns:a16="http://schemas.microsoft.com/office/drawing/2014/main" id="{AE76A19D-4035-1043-9B8D-1F715187DCED}"/>
              </a:ext>
            </a:extLst>
          </p:cNvPr>
          <p:cNvSpPr>
            <a:spLocks noGrp="1"/>
          </p:cNvSpPr>
          <p:nvPr>
            <p:ph sz="half" idx="1"/>
          </p:nvPr>
        </p:nvSpPr>
        <p:spPr/>
        <p:txBody>
          <a:bodyPr/>
          <a:lstStyle/>
          <a:p>
            <a:r>
              <a:rPr lang="en-US"/>
              <a:t>Primary Sources		</a:t>
            </a:r>
          </a:p>
        </p:txBody>
      </p:sp>
      <p:sp>
        <p:nvSpPr>
          <p:cNvPr id="4" name="Content Placeholder 3">
            <a:extLst>
              <a:ext uri="{FF2B5EF4-FFF2-40B4-BE49-F238E27FC236}">
                <a16:creationId xmlns:a16="http://schemas.microsoft.com/office/drawing/2014/main" id="{6460A852-62F9-2E4E-85E7-306C9C8D331D}"/>
              </a:ext>
            </a:extLst>
          </p:cNvPr>
          <p:cNvSpPr>
            <a:spLocks noGrp="1"/>
          </p:cNvSpPr>
          <p:nvPr>
            <p:ph sz="half" idx="10"/>
          </p:nvPr>
        </p:nvSpPr>
        <p:spPr/>
        <p:txBody>
          <a:bodyPr/>
          <a:lstStyle/>
          <a:p>
            <a:r>
              <a:rPr lang="en-US"/>
              <a:t>Secondary Sources</a:t>
            </a:r>
          </a:p>
          <a:p>
            <a:endParaRPr lang="en-US"/>
          </a:p>
        </p:txBody>
      </p:sp>
    </p:spTree>
    <p:extLst>
      <p:ext uri="{BB962C8B-B14F-4D97-AF65-F5344CB8AC3E}">
        <p14:creationId xmlns:p14="http://schemas.microsoft.com/office/powerpoint/2010/main" val="253144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105</TotalTime>
  <Words>913</Words>
  <Application>Microsoft Macintosh PowerPoint</Application>
  <PresentationFormat>On-screen Show (16:9)</PresentationFormat>
  <Paragraphs>90</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Wingdings 2</vt:lpstr>
      <vt:lpstr>LEARN theme</vt:lpstr>
      <vt:lpstr>PowerPoint Presentation</vt:lpstr>
      <vt:lpstr>Learning About the Past </vt:lpstr>
      <vt:lpstr>Essential Question</vt:lpstr>
      <vt:lpstr>Lesson Objectives</vt:lpstr>
      <vt:lpstr>What do these sources tell us about? </vt:lpstr>
      <vt:lpstr>What does this source tell us? </vt:lpstr>
      <vt:lpstr>What does this source tell you? </vt:lpstr>
      <vt:lpstr>Card Sort Thinking </vt:lpstr>
      <vt:lpstr>Working on the Anchor Chart </vt:lpstr>
      <vt:lpstr>Muddiest Point </vt:lpstr>
      <vt:lpstr>Focus Vocabulary Words  </vt:lpstr>
      <vt:lpstr>Make Your Own Primary Source Document</vt:lpstr>
      <vt:lpstr>Make Your Own Secondary Source Document:</vt:lpstr>
      <vt:lpstr>Sharing our  Primary and Secondary sources. </vt:lpstr>
      <vt:lpstr>Essential Question </vt:lpstr>
      <vt:lpstr>Explaining my Reasoning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Patricia A.</dc:creator>
  <cp:lastModifiedBy>Wigginton, Brook M.</cp:lastModifiedBy>
  <cp:revision>18</cp:revision>
  <dcterms:created xsi:type="dcterms:W3CDTF">2020-12-29T18:07:58Z</dcterms:created>
  <dcterms:modified xsi:type="dcterms:W3CDTF">2021-07-01T18:58:34Z</dcterms:modified>
</cp:coreProperties>
</file>