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2"/>
  </p:notesMasterIdLst>
  <p:sldIdLst>
    <p:sldId id="256" r:id="rId3"/>
    <p:sldId id="257" r:id="rId4"/>
    <p:sldId id="266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Roboto" panose="020B0604020202020204" charset="0"/>
      <p: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jI4K+28NQH/aggnJ+cvwNGh7tH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2289" autoAdjust="0"/>
  </p:normalViewPr>
  <p:slideViewPr>
    <p:cSldViewPr snapToGrid="0" snapToObjects="1">
      <p:cViewPr varScale="1">
        <p:scale>
          <a:sx n="94" d="100"/>
          <a:sy n="94" d="100"/>
        </p:scale>
        <p:origin x="78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t_66_Blue_Whale_Highsmith.jp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dirty="0"/>
              <a:t>Video Source: </a:t>
            </a:r>
            <a:r>
              <a:rPr lang="en-US" dirty="0"/>
              <a:t>[141fumi]. (2012, June 27). </a:t>
            </a:r>
            <a:r>
              <a:rPr lang="en-US" b="0" i="0" dirty="0">
                <a:effectLst/>
                <a:latin typeface="Roboto" panose="02000000000000000000" pitchFamily="2" charset="0"/>
              </a:rPr>
              <a:t>Route 66 : Nat King Cole : with lyrics [Video]. YouTube. https://youtu.be/MF_uuHvOz8w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15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433ddde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433ddde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>
                <a:latin typeface="Times New Roman"/>
                <a:ea typeface="Times New Roman"/>
                <a:cs typeface="Times New Roman"/>
                <a:sym typeface="Times New Roman"/>
              </a:rPr>
              <a:t>Image Source: </a:t>
            </a:r>
            <a:r>
              <a:rPr lang="en-US" sz="1200" dirty="0">
                <a:latin typeface="Times New Roman"/>
                <a:ea typeface="Times New Roman"/>
                <a:cs typeface="Times New Roman"/>
                <a:sym typeface="Times New Roman"/>
              </a:rPr>
              <a:t>Highsmith, C. M. (2006, October 10). </a:t>
            </a:r>
            <a:r>
              <a:rPr lang="en-US" sz="1200" i="0" dirty="0">
                <a:latin typeface="Times New Roman"/>
                <a:ea typeface="Times New Roman"/>
                <a:cs typeface="Times New Roman"/>
                <a:sym typeface="Times New Roman"/>
              </a:rPr>
              <a:t>The blue whale of Catoosa [Image]</a:t>
            </a:r>
            <a:r>
              <a:rPr lang="en-US" sz="1200" i="1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200" dirty="0">
                <a:latin typeface="Times New Roman"/>
                <a:ea typeface="Times New Roman"/>
                <a:cs typeface="Times New Roman"/>
                <a:sym typeface="Times New Roman"/>
              </a:rPr>
              <a:t>​Wikimedia Commons. </a:t>
            </a:r>
            <a:r>
              <a:rPr lang="en-US" sz="1200" u="sng" dirty="0">
                <a:solidFill>
                  <a:srgbClr val="954F7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https://commons.wikimedia.org/wiki/File:Rt_66_Blue_Whale_Highsmith.jpg</a:t>
            </a:r>
            <a:r>
              <a:rPr lang="en-US" sz="1200" dirty="0">
                <a:latin typeface="Times New Roman"/>
                <a:ea typeface="Times New Roman"/>
                <a:cs typeface="Times New Roman"/>
                <a:sym typeface="Times New Roman"/>
              </a:rPr>
              <a:t>​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433dddea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433dddea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Times New Roman"/>
                <a:ea typeface="Times New Roman"/>
                <a:cs typeface="Times New Roman"/>
                <a:sym typeface="Times New Roman"/>
              </a:rPr>
              <a:t>Image Source: </a:t>
            </a:r>
            <a:r>
              <a:rPr lang="en-US" sz="1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Highsmith, C. M. (2009). </a:t>
            </a:r>
            <a:r>
              <a:rPr lang="en-US" sz="1200" i="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Pops Restaurant and Gift Shop, Route 66, Arcadia, Oklahoma [Image]</a:t>
            </a:r>
            <a:r>
              <a:rPr lang="en-US" sz="12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Wikimedia Commons. https://commons.wikimedia.org/wiki/File:Pops_Restaurant_and_Gift_shop,_Route_66,_Arcadia,_Oklahoma_LCCN2010630481.tif</a:t>
            </a:r>
            <a:endParaRPr sz="1200" dirty="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433dddea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433dddea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Image Source: </a:t>
            </a:r>
            <a:r>
              <a:rPr lang="en-US" dirty="0"/>
              <a:t>Robinette, R. (2011, October 23). Arcadia round barn [Image]. Wikimedia Commons. https://commons.wikimedia.org/wiki/File:Arcadia_Round_Barn_in_Fall.JPG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F_uuHvOz8w?feature=oembed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youtu.be/MF_uuHvOz8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arth.google.com/web/@35.92807343,-96.52942391,302.20848523a,150064.92700634d,30y,0h,0t,0r/data=MicKJQojCiExMjFFSXV6OHFlakZ3X3JYamFhYjFGS1ktZFZOQ0pqcU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Get Your Kicks on Route 66</a:t>
            </a:r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Oklahoma History: Culture, Migration, and Tourism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D6EF9-16E4-431A-9DF7-12C86E5BE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4875"/>
            <a:ext cx="8305800" cy="857250"/>
          </a:xfrm>
        </p:spPr>
        <p:txBody>
          <a:bodyPr/>
          <a:lstStyle/>
          <a:p>
            <a:pPr algn="ctr"/>
            <a:r>
              <a:rPr lang="en-US" sz="3200" dirty="0">
                <a:hlinkClick r:id="rId4"/>
              </a:rPr>
              <a:t>Nat King Cole Sings “Get Your Kicks on Route 66”</a:t>
            </a:r>
            <a:endParaRPr lang="en-US" sz="3200" dirty="0"/>
          </a:p>
        </p:txBody>
      </p:sp>
      <p:pic>
        <p:nvPicPr>
          <p:cNvPr id="3" name="Online Media 2" title="Route 66 : Nat King Cole : with Lyrics">
            <a:hlinkClick r:id="" action="ppaction://media"/>
            <a:extLst>
              <a:ext uri="{FF2B5EF4-FFF2-40B4-BE49-F238E27FC236}">
                <a16:creationId xmlns:a16="http://schemas.microsoft.com/office/drawing/2014/main" id="{6DB56D37-E8B2-40BE-A14D-60F7127B235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03290" y="1502097"/>
            <a:ext cx="5796876" cy="327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2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92" name="Google Shape;92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34288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What does Route 66 teach us about the impact that transportation, tourism, and migration have had on Oklahoma’s culture and history?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Lesson Objective</a:t>
            </a:r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body" idx="1"/>
          </p:nvPr>
        </p:nvSpPr>
        <p:spPr>
          <a:xfrm>
            <a:off x="530350" y="2028500"/>
            <a:ext cx="7772400" cy="14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By the end of this lesson, you will be able to describe the changing perceptions, in Oklahoma and elsewhere, of Oklahoma and its citizens as reflected in Route 66.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457200" y="29460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Jigsaw</a:t>
            </a:r>
            <a:endParaRPr dirty="0"/>
          </a:p>
        </p:txBody>
      </p:sp>
      <p:sp>
        <p:nvSpPr>
          <p:cNvPr id="104" name="Google Shape;104;p6"/>
          <p:cNvSpPr txBox="1">
            <a:spLocks noGrp="1"/>
          </p:cNvSpPr>
          <p:nvPr>
            <p:ph type="body" idx="1"/>
          </p:nvPr>
        </p:nvSpPr>
        <p:spPr>
          <a:xfrm>
            <a:off x="457200" y="1368925"/>
            <a:ext cx="57150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Take 10-15 minutes to read; be sure to take notes.</a:t>
            </a:r>
            <a:endParaRPr dirty="0"/>
          </a:p>
          <a:p>
            <a:pPr marL="5778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Discuss what you’ve learned with your groupmates and summarize your article.</a:t>
            </a:r>
          </a:p>
          <a:p>
            <a:pPr marL="5778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When your group is called on, be prepared to share your article with the whole class.</a:t>
            </a:r>
          </a:p>
          <a:p>
            <a:pPr marL="5778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F90165-D0DB-41C1-9906-386F2F9603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78" b="90850" l="5800" r="28074">
                        <a14:foregroundMark x1="18561" y1="56209" x2="18561" y2="56209"/>
                        <a14:foregroundMark x1="12181" y1="44771" x2="12181" y2="44771"/>
                        <a14:foregroundMark x1="29489" y1="68315" x2="29627" y2="59864"/>
                        <a14:foregroundMark x1="29454" y1="70470" x2="29486" y2="68517"/>
                        <a14:foregroundMark x1="23761" y1="32356" x2="19722" y2="26471"/>
                        <a14:foregroundMark x1="19722" y1="26471" x2="12529" y2="30065"/>
                        <a14:foregroundMark x1="7020" y1="39941" x2="6148" y2="41503"/>
                        <a14:foregroundMark x1="9426" y1="35628" x2="8010" y2="38166"/>
                        <a14:foregroundMark x1="12529" y1="30065" x2="11411" y2="32069"/>
                        <a14:foregroundMark x1="5922" y1="50163" x2="5568" y2="63725"/>
                        <a14:foregroundMark x1="6148" y1="41503" x2="5991" y2="47506"/>
                        <a14:foregroundMark x1="5568" y1="63725" x2="8933" y2="82353"/>
                        <a14:foregroundMark x1="8933" y1="82353" x2="15545" y2="90850"/>
                        <a14:foregroundMark x1="15545" y1="90850" x2="19502" y2="91188"/>
                        <a14:foregroundMark x1="8326" y1="47281" x2="7657" y2="68627"/>
                        <a14:foregroundMark x1="7657" y1="68627" x2="7763" y2="49005"/>
                        <a14:foregroundMark x1="7425" y1="50980" x2="6032" y2="68627"/>
                        <a14:foregroundMark x1="6381" y1="59804" x2="8353" y2="79739"/>
                        <a14:foregroundMark x1="8353" y1="79739" x2="6497" y2="64706"/>
                        <a14:foregroundMark x1="14269" y1="31699" x2="18561" y2="30719"/>
                        <a14:foregroundMark x1="18561" y1="27778" x2="22854" y2="33007"/>
                        <a14:backgroundMark x1="24826" y1="90523" x2="28074" y2="78431"/>
                        <a14:backgroundMark x1="27262" y1="81046" x2="24130" y2="91176"/>
                        <a14:backgroundMark x1="27494" y1="81373" x2="29582" y2="76797"/>
                        <a14:backgroundMark x1="21230" y1="93464" x2="23550" y2="90523"/>
                        <a14:backgroundMark x1="22042" y1="91503" x2="24130" y2="92810"/>
                        <a14:backgroundMark x1="25986" y1="33660" x2="23898" y2="33007"/>
                        <a14:backgroundMark x1="27494" y1="39869" x2="29698" y2="59804"/>
                        <a14:backgroundMark x1="29698" y1="59804" x2="29698" y2="60784"/>
                        <a14:backgroundMark x1="28886" y1="34641" x2="28886" y2="34641"/>
                        <a14:backgroundMark x1="21462" y1="90523" x2="21462" y2="90523"/>
                        <a14:backgroundMark x1="22622" y1="90523" x2="19954" y2="92810"/>
                        <a14:backgroundMark x1="8701" y1="40523" x2="11369" y2="32353"/>
                        <a14:backgroundMark x1="7077" y1="46078" x2="7541" y2="36275"/>
                        <a14:backgroundMark x1="6497" y1="43791" x2="7657" y2="38235"/>
                      </a14:backgroundRemoval>
                    </a14:imgEffect>
                  </a14:imgLayer>
                </a14:imgProps>
              </a:ext>
            </a:extLst>
          </a:blip>
          <a:srcRect l="5402" t="27072" r="70096" b="4060"/>
          <a:stretch/>
        </p:blipFill>
        <p:spPr>
          <a:xfrm>
            <a:off x="7066800" y="723302"/>
            <a:ext cx="1620000" cy="16164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433dddeab_0_0"/>
          <p:cNvSpPr txBox="1">
            <a:spLocks noGrp="1"/>
          </p:cNvSpPr>
          <p:nvPr>
            <p:ph type="title"/>
          </p:nvPr>
        </p:nvSpPr>
        <p:spPr>
          <a:xfrm>
            <a:off x="457200" y="28001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Journey Down Route 66</a:t>
            </a:r>
            <a:endParaRPr dirty="0"/>
          </a:p>
        </p:txBody>
      </p:sp>
      <p:sp>
        <p:nvSpPr>
          <p:cNvPr id="111" name="Google Shape;111;g9433dddeab_0_0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39657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Let’s use Google Earth to take a virtual road trip along Route 66. You’ll have the option of creating your own virtual road trip on Google Earth soon.</a:t>
            </a:r>
            <a:endParaRPr dirty="0"/>
          </a:p>
        </p:txBody>
      </p:sp>
      <p:pic>
        <p:nvPicPr>
          <p:cNvPr id="112" name="Google Shape;112;g9433dddeab_0_0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1102" y="1704055"/>
            <a:ext cx="4026616" cy="1987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83F78A-CF27-4BD1-B9FF-E3C2DC6BCA2B}"/>
              </a:ext>
            </a:extLst>
          </p:cNvPr>
          <p:cNvSpPr txBox="1"/>
          <p:nvPr/>
        </p:nvSpPr>
        <p:spPr>
          <a:xfrm>
            <a:off x="4666740" y="3749285"/>
            <a:ext cx="2675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Route 66 Road Trip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433dddeab_0_5"/>
          <p:cNvSpPr txBox="1">
            <a:spLocks noGrp="1"/>
          </p:cNvSpPr>
          <p:nvPr>
            <p:ph type="title"/>
          </p:nvPr>
        </p:nvSpPr>
        <p:spPr>
          <a:xfrm>
            <a:off x="457200" y="256855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It’s Your Turn To Travel Route 66!</a:t>
            </a:r>
            <a:endParaRPr dirty="0"/>
          </a:p>
        </p:txBody>
      </p:sp>
      <p:sp>
        <p:nvSpPr>
          <p:cNvPr id="118" name="Google Shape;118;g9433dddeab_0_5"/>
          <p:cNvSpPr txBox="1">
            <a:spLocks noGrp="1"/>
          </p:cNvSpPr>
          <p:nvPr>
            <p:ph type="body" idx="1"/>
          </p:nvPr>
        </p:nvSpPr>
        <p:spPr>
          <a:xfrm>
            <a:off x="3667256" y="1516910"/>
            <a:ext cx="4507454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0" lvl="0" indent="-514350" algn="l" rtl="0">
              <a:spcBef>
                <a:spcPts val="52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Pick three stops and plot the site locations on a map.</a:t>
            </a:r>
            <a:endParaRPr dirty="0"/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	</a:t>
            </a:r>
            <a:r>
              <a:rPr lang="en-US" i="1" dirty="0">
                <a:solidFill>
                  <a:schemeClr val="accent2"/>
                </a:solidFill>
              </a:rPr>
              <a:t>You can draw your map 	by hand or create a 	project on Google Earth.</a:t>
            </a:r>
            <a:endParaRPr i="1" dirty="0">
              <a:solidFill>
                <a:schemeClr val="accent2"/>
              </a:solidFill>
            </a:endParaRPr>
          </a:p>
        </p:txBody>
      </p:sp>
      <p:pic>
        <p:nvPicPr>
          <p:cNvPr id="119" name="Google Shape;119;g9433dddeab_0_5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17023" t="3214" r="14586"/>
          <a:stretch/>
        </p:blipFill>
        <p:spPr>
          <a:xfrm>
            <a:off x="457200" y="1516910"/>
            <a:ext cx="3210056" cy="3028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433dddeab_0_15"/>
          <p:cNvSpPr txBox="1">
            <a:spLocks noGrp="1"/>
          </p:cNvSpPr>
          <p:nvPr>
            <p:ph type="title"/>
          </p:nvPr>
        </p:nvSpPr>
        <p:spPr>
          <a:xfrm>
            <a:off x="457200" y="264504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It’s Your Turn To Travel Route 66!</a:t>
            </a:r>
            <a:endParaRPr dirty="0"/>
          </a:p>
        </p:txBody>
      </p:sp>
      <p:sp>
        <p:nvSpPr>
          <p:cNvPr id="125" name="Google Shape;125;g9433dddeab_0_15"/>
          <p:cNvSpPr txBox="1">
            <a:spLocks noGrp="1"/>
          </p:cNvSpPr>
          <p:nvPr>
            <p:ph type="body" idx="1"/>
          </p:nvPr>
        </p:nvSpPr>
        <p:spPr>
          <a:xfrm>
            <a:off x="457201" y="1311750"/>
            <a:ext cx="4690334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0" lvl="0" indent="-514350" algn="l" rtl="0">
              <a:spcBef>
                <a:spcPts val="520"/>
              </a:spcBef>
              <a:spcAft>
                <a:spcPts val="0"/>
              </a:spcAft>
              <a:buSzPct val="100000"/>
              <a:buFont typeface="+mj-lt"/>
              <a:buAutoNum type="arabicPeriod" startAt="2"/>
            </a:pPr>
            <a:r>
              <a:rPr lang="en-US" sz="2400" dirty="0"/>
              <a:t>Use the Route 66 Trip Planner handout to answer questions about each of the three types of sites. </a:t>
            </a:r>
            <a:endParaRPr sz="2400" dirty="0"/>
          </a:p>
          <a:p>
            <a:pPr marL="577850" lvl="0" indent="-514350" algn="l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 startAt="2"/>
            </a:pPr>
            <a:r>
              <a:rPr lang="en-US" sz="2400" dirty="0"/>
              <a:t>On your map, add images and a caption for each site. The caption should summarize the answers to your questions on the handout in paragraph form.</a:t>
            </a:r>
            <a:endParaRPr sz="2400" dirty="0"/>
          </a:p>
        </p:txBody>
      </p:sp>
      <p:pic>
        <p:nvPicPr>
          <p:cNvPr id="126" name="Google Shape;126;g9433dddeab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9669" y="1424911"/>
            <a:ext cx="3161398" cy="2371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4326</TotalTime>
  <Words>458</Words>
  <Application>Microsoft Office PowerPoint</Application>
  <PresentationFormat>On-screen Show (16:9)</PresentationFormat>
  <Paragraphs>25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Noto Sans Symbols</vt:lpstr>
      <vt:lpstr>Constantia</vt:lpstr>
      <vt:lpstr>Calibri</vt:lpstr>
      <vt:lpstr>Roboto</vt:lpstr>
      <vt:lpstr>Georgia</vt:lpstr>
      <vt:lpstr>Arial</vt:lpstr>
      <vt:lpstr>Times New Roman</vt:lpstr>
      <vt:lpstr>LEARN theme</vt:lpstr>
      <vt:lpstr>LEARN theme</vt:lpstr>
      <vt:lpstr>PowerPoint Presentation</vt:lpstr>
      <vt:lpstr>Get Your Kicks on Route 66</vt:lpstr>
      <vt:lpstr>Nat King Cole Sings “Get Your Kicks on Route 66”</vt:lpstr>
      <vt:lpstr>Essential Question</vt:lpstr>
      <vt:lpstr>Lesson Objective</vt:lpstr>
      <vt:lpstr>Jigsaw</vt:lpstr>
      <vt:lpstr>A Journey Down Route 66</vt:lpstr>
      <vt:lpstr>It’s Your Turn To Travel Route 66!</vt:lpstr>
      <vt:lpstr>It’s Your Turn To Travel Route 66!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Your Kicks on Route 66!</dc:title>
  <dc:creator>K20 Center</dc:creator>
  <cp:lastModifiedBy>Taylor Thurston</cp:lastModifiedBy>
  <cp:revision>12</cp:revision>
  <dcterms:modified xsi:type="dcterms:W3CDTF">2021-03-23T15:42:37Z</dcterms:modified>
</cp:coreProperties>
</file>