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0" r:id="rId6"/>
    <p:sldId id="269" r:id="rId7"/>
    <p:sldId id="268" r:id="rId8"/>
    <p:sldId id="270" r:id="rId9"/>
    <p:sldId id="262" r:id="rId10"/>
    <p:sldId id="271" r:id="rId11"/>
    <p:sldId id="272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192A"/>
    <a:srgbClr val="275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9A997E-180F-4AD2-85A2-42DC39DDA177}" v="40" dt="2025-08-01T14:27:03.853"/>
  </p1510:revLst>
</p1510:revInfo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8"/>
    <p:restoredTop sz="87354" autoAdjust="0"/>
  </p:normalViewPr>
  <p:slideViewPr>
    <p:cSldViewPr snapToGrid="0">
      <p:cViewPr varScale="1">
        <p:scale>
          <a:sx n="147" d="100"/>
          <a:sy n="147" d="100"/>
        </p:scale>
        <p:origin x="51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sjgeology/35674916591/in/photostrea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4c260ff96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4c260ff96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c260ff96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4c260ff96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4A7F2F79-7D92-144C-3646-67782C70A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c260ff964_0_23:notes">
            <a:extLst>
              <a:ext uri="{FF2B5EF4-FFF2-40B4-BE49-F238E27FC236}">
                <a16:creationId xmlns:a16="http://schemas.microsoft.com/office/drawing/2014/main" id="{A5BC015F-45C3-C19D-76EB-C4C9EF49C7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4c260ff964_0_23:notes">
            <a:extLst>
              <a:ext uri="{FF2B5EF4-FFF2-40B4-BE49-F238E27FC236}">
                <a16:creationId xmlns:a16="http://schemas.microsoft.com/office/drawing/2014/main" id="{E9B73FD4-FC86-2437-8DE2-412418B3CF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335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c260ff96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c260ff96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I notice, I wonder. Strategies. https://learn.k20center.ou.edu/strategy/180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St. John, J. (2011, January 30). </a:t>
            </a:r>
            <a:r>
              <a:rPr lang="en-US" dirty="0" err="1"/>
              <a:t>Seirocrinus</a:t>
            </a:r>
            <a:r>
              <a:rPr lang="en-US" dirty="0"/>
              <a:t> </a:t>
            </a:r>
            <a:r>
              <a:rPr lang="en-US" dirty="0" err="1"/>
              <a:t>subangularis</a:t>
            </a:r>
            <a:r>
              <a:rPr lang="en-US" dirty="0"/>
              <a:t> (fossil crinoid) [Photograph]. Flickr. </a:t>
            </a:r>
            <a:r>
              <a:rPr lang="en-US" dirty="0">
                <a:hlinkClick r:id="rId3"/>
              </a:rPr>
              <a:t>https://www.flickr.com/photos/jsjgeology/35674916591/in/photostream/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Vasenin</a:t>
            </a:r>
            <a:r>
              <a:rPr lang="en-US" dirty="0"/>
              <a:t>, A. (2010, September 15). Crinoid on the reef of Batu Moncho Island [Photograph]. Wikimedia Commons. </a:t>
            </a:r>
            <a:br>
              <a:rPr lang="en-US" dirty="0"/>
            </a:br>
            <a:r>
              <a:rPr lang="en-US" dirty="0"/>
              <a:t>     </a:t>
            </a:r>
            <a:r>
              <a:rPr lang="en-US" u="sng" dirty="0"/>
              <a:t>https://commons.wikimedia.org/wiki/File:Crinoid_on_the_reef_of_Batu_Moncho_Island.JPG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237BD-5B65-8702-8C5B-6558BDBB4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F4813A-7DA2-243D-3C7B-B2CA68479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C9FE75-37AA-8137-9684-A5C93F637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Czaplewski, J. J. (n.d.). </a:t>
            </a:r>
            <a:r>
              <a:rPr lang="en-US" i="0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PBDB navigator</a:t>
            </a:r>
            <a:r>
              <a:rPr lang="en-US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. front page. https://paleobiodb.org/navigator/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93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BEB99-6453-1ECE-1E7B-AB3657A86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F48CDE-339A-49AB-D87A-E0263EAE32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701317-B1AF-C417-08FA-16428875A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Czaplewski, J. J. (n.d.). </a:t>
            </a:r>
            <a:r>
              <a:rPr lang="en-US" i="0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PBDB navigator</a:t>
            </a:r>
            <a:r>
              <a:rPr lang="en-US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. front page. https://paleobiodb.org/navigator/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44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33ffc3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33ffc3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3-2-1. Strategies. https://learn.k20center.ou.edu/strategy/117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Subtitle: Calibri Reg., 26pt</a:t>
            </a:r>
            <a:endParaRPr dirty="0"/>
          </a:p>
        </p:txBody>
      </p:sp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tabLst/>
              <a:defRPr/>
            </a:pPr>
            <a:r>
              <a:rPr lang="en-US" dirty="0"/>
              <a:t>Subtitle: Calibri Reg., 26pt</a:t>
            </a:r>
          </a:p>
        </p:txBody>
      </p:sp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TITLE_AND_BODY_1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 hasCustomPrompt="1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 hasCustomPrompt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lvl="2" indent="-4572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Wingdings" pitchFamily="2" charset="2"/>
              <a:buChar char="§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leobiodb.org/navigato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DB43-9058-42A0-F5F7-82BA6E9D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00" y="0"/>
            <a:ext cx="8225400" cy="572700"/>
          </a:xfrm>
        </p:spPr>
        <p:txBody>
          <a:bodyPr/>
          <a:lstStyle/>
          <a:p>
            <a:r>
              <a:rPr lang="en-US" dirty="0"/>
              <a:t>Extending Your Knowledge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3BF17-879D-325A-7FED-5126D5D5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300" y="747198"/>
            <a:ext cx="8225400" cy="364910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Work in your groups to create a presentation that includes the following:  </a:t>
            </a:r>
          </a:p>
          <a:p>
            <a:pPr marL="342900" indent="-34290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The name of the species (both the common and scientific names). </a:t>
            </a:r>
          </a:p>
          <a:p>
            <a:pPr marL="342900" indent="-34290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A picture or drawing of the organism. </a:t>
            </a:r>
          </a:p>
          <a:p>
            <a:pPr marL="342900" indent="-3429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The location on an Oklahoma map where its fossils are usually found. </a:t>
            </a:r>
          </a:p>
          <a:p>
            <a:pPr marL="800100" lvl="1" indent="-342900">
              <a:spcAft>
                <a:spcPts val="4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800" dirty="0"/>
              <a:t>Use paleobiodb.org for this. </a:t>
            </a:r>
          </a:p>
          <a:p>
            <a:pPr marL="342900" indent="-34290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The time frame in which the organism was alive. When did it go extinct? </a:t>
            </a:r>
          </a:p>
          <a:p>
            <a:pPr marL="342900" indent="-342900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A description of other species that are anatomically similar to your species. </a:t>
            </a:r>
            <a:br>
              <a:rPr lang="en-US" sz="1800" dirty="0"/>
            </a:br>
            <a:r>
              <a:rPr lang="en-US" sz="1800" dirty="0"/>
              <a:t>Would these species have existed before or after yours? Why? </a:t>
            </a:r>
          </a:p>
          <a:p>
            <a:pPr marL="342900" indent="-342900"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A prediction about the environment the organism would’ve lived in. </a:t>
            </a:r>
          </a:p>
          <a:p>
            <a:pPr marL="800100" lvl="1" indent="-342900">
              <a:buSzPct val="100000"/>
              <a:buFont typeface="Courier New" panose="02070309020205020404" pitchFamily="49" charset="0"/>
              <a:buChar char="o"/>
            </a:pPr>
            <a:r>
              <a:rPr lang="en-US" sz="1800" dirty="0"/>
              <a:t>Include the amount of water/rainfall, plants found in the area, temperature, </a:t>
            </a:r>
            <a:br>
              <a:rPr lang="en-US" sz="1800" dirty="0"/>
            </a:br>
            <a:r>
              <a:rPr lang="en-US" sz="1800" dirty="0"/>
              <a:t>and physical landscape. 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8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0E9E-3C89-21DE-56C4-0D26CE5F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Post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3183E-FD79-00CB-E171-74906DC95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Choose ONE of the following prompts and respond with a post. Use 280 characters or fewer and include a hashtag.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What patterns do you notice about the diversity and complexity of life over time?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What similarities or differences do the fossil species from the beginning of the lesson have compared with the modern-day species?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How might changes in the environment affect the patterns of diversity we see in the fossil record?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How can fossils be used as evidence that modern-day species are related </a:t>
            </a:r>
            <a:br>
              <a:rPr lang="en-US" sz="1800" dirty="0"/>
            </a:br>
            <a:r>
              <a:rPr lang="en-US" sz="1800" dirty="0"/>
              <a:t>to species from the past? 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4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What’s Under Our Feet?</a:t>
            </a:r>
            <a:endParaRPr dirty="0"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4289" lvl="0" indent="0"/>
            <a:r>
              <a:rPr lang="en-US" dirty="0"/>
              <a:t>Evidence of Common Ancestry and Diversity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ctrTitle"/>
          </p:nvPr>
        </p:nvSpPr>
        <p:spPr>
          <a:xfrm>
            <a:off x="1044887" y="423919"/>
            <a:ext cx="7326600" cy="16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Essential Question</a:t>
            </a:r>
            <a:endParaRPr dirty="0"/>
          </a:p>
        </p:txBody>
      </p:sp>
      <p:sp>
        <p:nvSpPr>
          <p:cNvPr id="52" name="Google Shape;52;p12"/>
          <p:cNvSpPr txBox="1">
            <a:spLocks noGrp="1"/>
          </p:cNvSpPr>
          <p:nvPr>
            <p:ph type="subTitle" idx="1"/>
          </p:nvPr>
        </p:nvSpPr>
        <p:spPr>
          <a:xfrm>
            <a:off x="863304" y="2285757"/>
            <a:ext cx="7326600" cy="1431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How can we use patterns in fossils to understand the diversity of life forms that have existed in the past and in the present?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>
          <a:extLst>
            <a:ext uri="{FF2B5EF4-FFF2-40B4-BE49-F238E27FC236}">
              <a16:creationId xmlns:a16="http://schemas.microsoft.com/office/drawing/2014/main" id="{71F6E459-4B25-25FD-44A4-BE2A8694B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>
            <a:extLst>
              <a:ext uri="{FF2B5EF4-FFF2-40B4-BE49-F238E27FC236}">
                <a16:creationId xmlns:a16="http://schemas.microsoft.com/office/drawing/2014/main" id="{ACF63D56-9A3A-8341-2D45-38281A93199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32955" y="-413867"/>
            <a:ext cx="7326600" cy="16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Lesson Objectives</a:t>
            </a:r>
            <a:endParaRPr dirty="0"/>
          </a:p>
        </p:txBody>
      </p:sp>
      <p:sp>
        <p:nvSpPr>
          <p:cNvPr id="52" name="Google Shape;52;p12">
            <a:extLst>
              <a:ext uri="{FF2B5EF4-FFF2-40B4-BE49-F238E27FC236}">
                <a16:creationId xmlns:a16="http://schemas.microsoft.com/office/drawing/2014/main" id="{91AE26E1-3607-D5F3-1030-C887EFC2D64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73551" y="1422031"/>
            <a:ext cx="7326600" cy="1416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600"/>
              </a:spcAft>
            </a:pPr>
            <a:r>
              <a:rPr lang="en-US" dirty="0"/>
              <a:t>We will use information about the number, locations, and kinds of different fossils in Oklahoma to achieve the following: </a:t>
            </a:r>
          </a:p>
          <a:p>
            <a:pPr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to make inferences about life in the past and how life has changed over time; and </a:t>
            </a:r>
          </a:p>
          <a:p>
            <a:pPr lvl="0" indent="-457200">
              <a:buFont typeface="Arial" panose="020B0604020202020204" pitchFamily="34" charset="0"/>
              <a:buChar char="•"/>
            </a:pPr>
            <a:r>
              <a:rPr lang="en-US" dirty="0"/>
              <a:t>to analyze the relationships among living things based on similarities in physical appearance. </a:t>
            </a:r>
          </a:p>
        </p:txBody>
      </p:sp>
    </p:spTree>
    <p:extLst>
      <p:ext uri="{BB962C8B-B14F-4D97-AF65-F5344CB8AC3E}">
        <p14:creationId xmlns:p14="http://schemas.microsoft.com/office/powerpoint/2010/main" val="284768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6174" y="340242"/>
            <a:ext cx="8375937" cy="677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n-US" dirty="0"/>
              <a:t>What do you notice? What do you wonder?</a:t>
            </a:r>
            <a:endParaRPr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310206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</a:pPr>
            <a:r>
              <a:rPr lang="en-US" dirty="0"/>
              <a:t>Write one thing you </a:t>
            </a:r>
            <a:r>
              <a:rPr lang="en-US" dirty="0">
                <a:solidFill>
                  <a:srgbClr val="91192A"/>
                </a:solidFill>
              </a:rPr>
              <a:t>notice</a:t>
            </a:r>
            <a:r>
              <a:rPr lang="en-US" dirty="0"/>
              <a:t> and one thing you </a:t>
            </a:r>
            <a:r>
              <a:rPr lang="en-US" dirty="0">
                <a:solidFill>
                  <a:srgbClr val="91192A"/>
                </a:solidFill>
              </a:rPr>
              <a:t>wonder</a:t>
            </a:r>
            <a:r>
              <a:rPr lang="en-US" dirty="0"/>
              <a:t> when you look at these images. 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15F6F9-C3B1-7C25-0628-8943FA812F3B}"/>
              </a:ext>
            </a:extLst>
          </p:cNvPr>
          <p:cNvGrpSpPr/>
          <p:nvPr/>
        </p:nvGrpSpPr>
        <p:grpSpPr>
          <a:xfrm>
            <a:off x="3660005" y="1252645"/>
            <a:ext cx="5027695" cy="3114275"/>
            <a:chOff x="2921521" y="1309352"/>
            <a:chExt cx="5027695" cy="3114275"/>
          </a:xfrm>
        </p:grpSpPr>
        <p:pic>
          <p:nvPicPr>
            <p:cNvPr id="3" name="Google Shape;95;p4">
              <a:extLst>
                <a:ext uri="{FF2B5EF4-FFF2-40B4-BE49-F238E27FC236}">
                  <a16:creationId xmlns:a16="http://schemas.microsoft.com/office/drawing/2014/main" id="{0E059D78-C1B7-39DE-2EA3-1F7E50EBC9DF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/>
            <a:srcRect l="-1" t="6832" r="8954" b="8422"/>
            <a:stretch/>
          </p:blipFill>
          <p:spPr>
            <a:xfrm>
              <a:off x="5436976" y="1309353"/>
              <a:ext cx="2512240" cy="311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 descr="A crinoid fossil&#10;&#10;Description automatically generated">
              <a:extLst>
                <a:ext uri="{FF2B5EF4-FFF2-40B4-BE49-F238E27FC236}">
                  <a16:creationId xmlns:a16="http://schemas.microsoft.com/office/drawing/2014/main" id="{97516F3A-8D94-40B0-6516-274B373B5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437" t="7157" r="8139"/>
            <a:stretch/>
          </p:blipFill>
          <p:spPr>
            <a:xfrm>
              <a:off x="2921521" y="1309352"/>
              <a:ext cx="2515456" cy="31142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7646A-DCED-A657-227A-1C478FF52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EAA8-D273-ADDC-9685-44223BD0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these fossils in Oklahoma?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29318-2D08-C3E5-160B-46AEDDBA7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3921148" cy="3416400"/>
          </a:xfrm>
        </p:spPr>
        <p:txBody>
          <a:bodyPr/>
          <a:lstStyle/>
          <a:p>
            <a:pPr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Go to </a:t>
            </a:r>
            <a:r>
              <a:rPr lang="en-US" dirty="0">
                <a:solidFill>
                  <a:schemeClr val="accent2"/>
                </a:solidFill>
                <a:latin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https://paleobiodb.org/navigator/</a:t>
            </a:r>
            <a:r>
              <a:rPr lang="en-US" dirty="0">
                <a:solidFill>
                  <a:schemeClr val="accent2"/>
                </a:solidFill>
                <a:latin typeface="Inter"/>
              </a:rPr>
              <a:t> </a:t>
            </a:r>
            <a:r>
              <a:rPr lang="en-US" dirty="0"/>
              <a:t>and use your handout as a guide. </a:t>
            </a:r>
          </a:p>
          <a:p>
            <a:pPr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Each dot represents a collection of fossils. 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dirty="0"/>
              <a:t>The larger the dot, the bigger the collection.</a:t>
            </a:r>
          </a:p>
        </p:txBody>
      </p:sp>
      <p:pic>
        <p:nvPicPr>
          <p:cNvPr id="4" name="Google Shape;103;p6">
            <a:extLst>
              <a:ext uri="{FF2B5EF4-FFF2-40B4-BE49-F238E27FC236}">
                <a16:creationId xmlns:a16="http://schemas.microsoft.com/office/drawing/2014/main" id="{2B66A5B8-C8DE-4CC8-A24B-A76B61BB5DF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48973" y="1263359"/>
            <a:ext cx="3149765" cy="2397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76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DAA4-B6C3-DB08-E76A-E50F3B1A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75" y="445025"/>
            <a:ext cx="3720255" cy="572700"/>
          </a:xfrm>
        </p:spPr>
        <p:txBody>
          <a:bodyPr/>
          <a:lstStyle/>
          <a:p>
            <a:r>
              <a:rPr lang="en-US" dirty="0"/>
              <a:t>Scientific Names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08EA9-9C7E-F95F-2F28-564437588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8225400" cy="3859004"/>
          </a:xfrm>
        </p:spPr>
        <p:txBody>
          <a:bodyPr/>
          <a:lstStyle/>
          <a:p>
            <a:pPr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 livings things have a </a:t>
            </a:r>
            <a:br>
              <a:rPr lang="en-US" sz="2400" dirty="0"/>
            </a:br>
            <a:r>
              <a:rPr lang="en-US" sz="2400" dirty="0"/>
              <a:t>binomial, or scientific, name. </a:t>
            </a:r>
          </a:p>
          <a:p>
            <a:pPr lvl="1" indent="-45720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/>
              <a:t>Binomial means it consists of two terms (e.g., </a:t>
            </a:r>
            <a:r>
              <a:rPr lang="en-US" sz="2000" i="1" dirty="0"/>
              <a:t>Homo sapiens</a:t>
            </a:r>
            <a:r>
              <a:rPr lang="en-US" sz="2000" dirty="0"/>
              <a:t>). </a:t>
            </a:r>
          </a:p>
          <a:p>
            <a:pPr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Common names often change by region and language, so scientists use binomial names to ensure everyone knows what organism is being discussed. 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400" dirty="0"/>
              <a:t>The website you will use is an actual database of fossils found all over the world. It uses only scientific names </a:t>
            </a:r>
            <a:br>
              <a:rPr lang="en-US" sz="2400" dirty="0"/>
            </a:br>
            <a:r>
              <a:rPr lang="en-US" sz="2400" dirty="0"/>
              <a:t>to ensure consistency. </a:t>
            </a:r>
          </a:p>
        </p:txBody>
      </p:sp>
      <p:pic>
        <p:nvPicPr>
          <p:cNvPr id="4" name="Google Shape;118;g870127686e_0_0">
            <a:extLst>
              <a:ext uri="{FF2B5EF4-FFF2-40B4-BE49-F238E27FC236}">
                <a16:creationId xmlns:a16="http://schemas.microsoft.com/office/drawing/2014/main" id="{B9F26177-2049-7869-FECD-06FEC92C4BB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82239" y="-242964"/>
            <a:ext cx="3720255" cy="2923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73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F0BAD-350F-409D-2ED5-B54B34700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D2F-DA3F-75FF-73BE-1E203DDF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these fossils in Oklahoma?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48A3C-9323-A481-C3CA-381DC90EF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152475"/>
            <a:ext cx="3938491" cy="3416400"/>
          </a:xfrm>
        </p:spPr>
        <p:txBody>
          <a:bodyPr/>
          <a:lstStyle/>
          <a:p>
            <a:pPr indent="-45720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In the search box on the top-right side of the screen, type the phylum name </a:t>
            </a:r>
            <a:r>
              <a:rPr lang="en-US" sz="2000" i="1" dirty="0"/>
              <a:t>Cnidaria</a:t>
            </a:r>
            <a:r>
              <a:rPr lang="en-US" sz="2000" dirty="0"/>
              <a:t>. </a:t>
            </a:r>
          </a:p>
          <a:p>
            <a:pPr lvl="1" indent="-45720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600" dirty="0"/>
              <a:t>This is the group that the organism from the beginning </a:t>
            </a:r>
            <a:br>
              <a:rPr lang="en-US" sz="1600" dirty="0"/>
            </a:br>
            <a:r>
              <a:rPr lang="en-US" sz="1600" dirty="0"/>
              <a:t>of the lesson belongs to. </a:t>
            </a:r>
          </a:p>
          <a:p>
            <a:pPr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Zoom in and drag to show mainly Oklahoma on the map. </a:t>
            </a:r>
          </a:p>
          <a:p>
            <a:pPr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Follow the directions on the handout and answer each question with your group. </a:t>
            </a:r>
          </a:p>
        </p:txBody>
      </p:sp>
      <p:pic>
        <p:nvPicPr>
          <p:cNvPr id="5" name="Google Shape;103;p6">
            <a:extLst>
              <a:ext uri="{FF2B5EF4-FFF2-40B4-BE49-F238E27FC236}">
                <a16:creationId xmlns:a16="http://schemas.microsoft.com/office/drawing/2014/main" id="{25DA02B7-D746-B846-3867-08312810061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00183" y="1309352"/>
            <a:ext cx="3659457" cy="2761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64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40" dirty="0"/>
              <a:t>3-2-1</a:t>
            </a:r>
            <a:endParaRPr sz="3640"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On your handout, answer the following questions based on what you have learned so far: </a:t>
            </a:r>
          </a:p>
          <a:p>
            <a:pPr indent="-457200">
              <a:spcAft>
                <a:spcPts val="600"/>
              </a:spcAft>
              <a:buSzPct val="100000"/>
              <a:buFont typeface="+mj-lt"/>
              <a:buAutoNum type="arabicPeriod" startAt="3"/>
            </a:pPr>
            <a:r>
              <a:rPr lang="en-US" sz="2000" dirty="0"/>
              <a:t>What are three inferences you can make about the animal you chose </a:t>
            </a:r>
            <a:br>
              <a:rPr lang="en-US" sz="2000" dirty="0"/>
            </a:br>
            <a:r>
              <a:rPr lang="en-US" sz="2000" dirty="0"/>
              <a:t>to investigate? </a:t>
            </a:r>
          </a:p>
          <a:p>
            <a:pPr indent="-457200">
              <a:spcAft>
                <a:spcPts val="600"/>
              </a:spcAft>
              <a:buSzPct val="100000"/>
              <a:buFont typeface="+mj-lt"/>
              <a:buAutoNum type="arabicPeriod" startAt="2"/>
            </a:pPr>
            <a:r>
              <a:rPr lang="en-US" sz="2000" dirty="0"/>
              <a:t>What are two things you found interesting about the animal you chose </a:t>
            </a:r>
            <a:br>
              <a:rPr lang="en-US" sz="2000" dirty="0"/>
            </a:br>
            <a:r>
              <a:rPr lang="en-US" sz="2000" dirty="0"/>
              <a:t>to investigate? </a:t>
            </a:r>
          </a:p>
          <a:p>
            <a:pPr indent="-457200">
              <a:buSzPct val="100000"/>
              <a:buFont typeface="+mj-lt"/>
              <a:buAutoNum type="arabicPeriod"/>
            </a:pPr>
            <a:r>
              <a:rPr lang="en-US" sz="2000" dirty="0"/>
              <a:t>Describe one modern-day animal you think might be related to the animal you chose to investigate. Explain your answer. 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None/>
            </a:pP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D167D4-C49C-3BC4-0E47-F39BA1DD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214" y="136062"/>
            <a:ext cx="1105786" cy="114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815</Words>
  <Application>Microsoft Office PowerPoint</Application>
  <PresentationFormat>On-screen Show (16:9)</PresentationFormat>
  <Paragraphs>53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Inter</vt:lpstr>
      <vt:lpstr>Wingdings</vt:lpstr>
      <vt:lpstr>K20 LEARN</vt:lpstr>
      <vt:lpstr>PowerPoint Presentation</vt:lpstr>
      <vt:lpstr>What’s Under Our Feet?</vt:lpstr>
      <vt:lpstr>Essential Question</vt:lpstr>
      <vt:lpstr>Lesson Objectives</vt:lpstr>
      <vt:lpstr>What do you notice? What do you wonder?</vt:lpstr>
      <vt:lpstr>Where are these fossils in Oklahoma?</vt:lpstr>
      <vt:lpstr>Scientific Names</vt:lpstr>
      <vt:lpstr>Where are these fossils in Oklahoma?</vt:lpstr>
      <vt:lpstr>3-2-1</vt:lpstr>
      <vt:lpstr>Extending Your Knowledge</vt:lpstr>
      <vt:lpstr>Social Media Post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Slides 25</dc:title>
  <dc:subject/>
  <dc:creator>K20 Center</dc:creator>
  <cp:keywords/>
  <dc:description/>
  <cp:lastModifiedBy>McLeod Porter, Delma</cp:lastModifiedBy>
  <cp:revision>10</cp:revision>
  <dcterms:modified xsi:type="dcterms:W3CDTF">2025-08-04T14:22:57Z</dcterms:modified>
  <cp:category/>
</cp:coreProperties>
</file>