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14"/>
  </p:notesMasterIdLst>
  <p:sldIdLst>
    <p:sldId id="257" r:id="rId3"/>
    <p:sldId id="258" r:id="rId4"/>
    <p:sldId id="259" r:id="rId5"/>
    <p:sldId id="260" r:id="rId6"/>
    <p:sldId id="261" r:id="rId7"/>
    <p:sldId id="262" r:id="rId8"/>
    <p:sldId id="263" r:id="rId9"/>
    <p:sldId id="264" r:id="rId10"/>
    <p:sldId id="265" r:id="rId11"/>
    <p:sldId id="266" r:id="rId12"/>
    <p:sldId id="268"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
      <p:font typeface="Georgia" panose="02040502050405020303"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9320" autoAdjust="0"/>
  </p:normalViewPr>
  <p:slideViewPr>
    <p:cSldViewPr snapToGrid="0">
      <p:cViewPr varScale="1">
        <p:scale>
          <a:sx n="134" d="100"/>
          <a:sy n="134" d="100"/>
        </p:scale>
        <p:origin x="154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Panorama_of_the_ruined_area_tulsa_race_riots.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d9908066f654727934df7bf4f505e7d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80eacfdc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780eacfdc8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7242374c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87242374c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make sure to look at all the notes in the LEARN narrative for this activity.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80eacfdc8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80eacfdc8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dirty="0">
                <a:solidFill>
                  <a:srgbClr val="333333"/>
                </a:solidFill>
              </a:rPr>
              <a:t>Ask students to </a:t>
            </a:r>
            <a:r>
              <a:rPr lang="en-US" sz="1050" dirty="0">
                <a:solidFill>
                  <a:srgbClr val="333333"/>
                </a:solidFill>
              </a:rPr>
              <a:t>return to their Caption This graphic organizers and write a new caption in light of what they have learned.</a:t>
            </a:r>
            <a:endParaRPr dirty="0"/>
          </a:p>
        </p:txBody>
      </p:sp>
    </p:spTree>
    <p:extLst>
      <p:ext uri="{BB962C8B-B14F-4D97-AF65-F5344CB8AC3E}">
        <p14:creationId xmlns:p14="http://schemas.microsoft.com/office/powerpoint/2010/main" val="11620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80eacfdc8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780eacfdc8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80eacfdc8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80eacfdc8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A</a:t>
            </a:r>
            <a:r>
              <a:rPr lang="en" sz="1050" dirty="0">
                <a:solidFill>
                  <a:srgbClr val="333333"/>
                </a:solidFill>
              </a:rPr>
              <a:t>sk students to think about what they are seeing in the photo, and give them about 30 seconds to do so. </a:t>
            </a:r>
            <a:endParaRPr dirty="0">
              <a:solidFill>
                <a:schemeClr val="dk1"/>
              </a:solidFill>
            </a:endParaRPr>
          </a:p>
          <a:p>
            <a:pPr marL="0" lvl="0" indent="0" algn="l" rtl="0">
              <a:lnSpc>
                <a:spcPct val="115000"/>
              </a:lnSpc>
              <a:spcBef>
                <a:spcPts val="1100"/>
              </a:spcBef>
              <a:spcAft>
                <a:spcPts val="0"/>
              </a:spcAft>
              <a:buNone/>
            </a:pPr>
            <a:r>
              <a:rPr lang="en-US" sz="1050" b="1" dirty="0">
                <a:solidFill>
                  <a:srgbClr val="333333"/>
                </a:solidFill>
              </a:rPr>
              <a:t>Image Source: </a:t>
            </a:r>
            <a:r>
              <a:rPr lang="en" sz="1050" dirty="0">
                <a:solidFill>
                  <a:srgbClr val="333333"/>
                </a:solidFill>
              </a:rPr>
              <a:t>Unknown author. (2013, November 12). </a:t>
            </a:r>
            <a:r>
              <a:rPr lang="en" sz="1050" i="1" dirty="0">
                <a:solidFill>
                  <a:srgbClr val="333333"/>
                </a:solidFill>
              </a:rPr>
              <a:t>The “Little Africa” section of Tulsa, OK in flames during the 1921 race riot.</a:t>
            </a:r>
            <a:r>
              <a:rPr lang="en" sz="1050" dirty="0">
                <a:solidFill>
                  <a:srgbClr val="333333"/>
                </a:solidFill>
              </a:rPr>
              <a:t> [Photo Image]. Wikimedia Commons. https://</a:t>
            </a:r>
            <a:r>
              <a:rPr lang="en" sz="1050" dirty="0" err="1">
                <a:solidFill>
                  <a:srgbClr val="333333"/>
                </a:solidFill>
              </a:rPr>
              <a:t>commons.wikimedia.org</a:t>
            </a:r>
            <a:r>
              <a:rPr lang="en" sz="1050" dirty="0">
                <a:solidFill>
                  <a:srgbClr val="333333"/>
                </a:solidFill>
              </a:rPr>
              <a:t>/wiki/File:Tulsa_race_riot_inflames-1921.jpg</a:t>
            </a:r>
            <a:endParaRPr sz="1050" dirty="0">
              <a:solidFill>
                <a:srgbClr val="333333"/>
              </a:solidFill>
            </a:endParaRPr>
          </a:p>
          <a:p>
            <a:pPr marL="0" lvl="0" indent="0" algn="l" rtl="0">
              <a:spcBef>
                <a:spcPts val="110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80eacfdc8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80eacfdc8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dirty="0">
                <a:solidFill>
                  <a:srgbClr val="333333"/>
                </a:solidFill>
              </a:rPr>
              <a:t>Ask students to think about what they are seeing in the photo and give them about 30 seconds to do so. </a:t>
            </a:r>
            <a:endParaRPr dirty="0">
              <a:solidFill>
                <a:schemeClr val="dk1"/>
              </a:solidFill>
            </a:endParaRPr>
          </a:p>
          <a:p>
            <a:pPr marL="0" lvl="0" indent="0" algn="l" rtl="0">
              <a:lnSpc>
                <a:spcPct val="115000"/>
              </a:lnSpc>
              <a:spcBef>
                <a:spcPts val="1100"/>
              </a:spcBef>
              <a:spcAft>
                <a:spcPts val="0"/>
              </a:spcAft>
              <a:buNone/>
            </a:pPr>
            <a:r>
              <a:rPr lang="en-US" sz="1050" b="1" i="0" dirty="0">
                <a:solidFill>
                  <a:srgbClr val="333333"/>
                </a:solidFill>
              </a:rPr>
              <a:t>Image Source: </a:t>
            </a:r>
            <a:r>
              <a:rPr lang="en" sz="1050" i="1" dirty="0">
                <a:solidFill>
                  <a:srgbClr val="333333"/>
                </a:solidFill>
              </a:rPr>
              <a:t>Tulsa World.</a:t>
            </a:r>
            <a:r>
              <a:rPr lang="en" sz="1050" dirty="0">
                <a:solidFill>
                  <a:srgbClr val="333333"/>
                </a:solidFill>
              </a:rPr>
              <a:t> (2013, November 12). </a:t>
            </a:r>
            <a:r>
              <a:rPr lang="en" sz="1050" i="1" dirty="0">
                <a:solidFill>
                  <a:srgbClr val="202122"/>
                </a:solidFill>
                <a:highlight>
                  <a:srgbClr val="FFFFFF"/>
                </a:highlight>
              </a:rPr>
              <a:t>National Guard and wounded during 1921 Tulsa race riots. This caption claims that the wounded are being taken to the Brady theater.</a:t>
            </a:r>
            <a:r>
              <a:rPr lang="en" sz="1050" dirty="0">
                <a:solidFill>
                  <a:srgbClr val="333333"/>
                </a:solidFill>
              </a:rPr>
              <a:t> [Photo Image]. Wikipedia. https://</a:t>
            </a:r>
            <a:r>
              <a:rPr lang="en" sz="1050" dirty="0" err="1">
                <a:solidFill>
                  <a:srgbClr val="333333"/>
                </a:solidFill>
              </a:rPr>
              <a:t>en.m.wikipedia.org</a:t>
            </a:r>
            <a:r>
              <a:rPr lang="en" sz="1050" dirty="0">
                <a:solidFill>
                  <a:srgbClr val="333333"/>
                </a:solidFill>
              </a:rPr>
              <a:t>/wiki/File:Tulsaraceriot1921-wounded-pickedup-fullpicture.jpg</a:t>
            </a:r>
            <a:endParaRPr sz="1050" dirty="0">
              <a:solidFill>
                <a:srgbClr val="333333"/>
              </a:solidFill>
            </a:endParaRPr>
          </a:p>
          <a:p>
            <a:pPr marL="0" lvl="0" indent="0" algn="l" rtl="0">
              <a:spcBef>
                <a:spcPts val="110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80eacfdc8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80eacfdc8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50" dirty="0">
                <a:solidFill>
                  <a:srgbClr val="333333"/>
                </a:solidFill>
              </a:rPr>
              <a:t>Ask students to think about what they are seeing in the photo and give them about 30 seconds to do so. </a:t>
            </a:r>
            <a:endParaRPr sz="1050" dirty="0">
              <a:solidFill>
                <a:srgbClr val="333333"/>
              </a:solidFill>
            </a:endParaRPr>
          </a:p>
          <a:p>
            <a:pPr marL="0" lvl="0" indent="0" algn="l" rtl="0">
              <a:spcBef>
                <a:spcPts val="0"/>
              </a:spcBef>
              <a:spcAft>
                <a:spcPts val="0"/>
              </a:spcAft>
              <a:buClr>
                <a:schemeClr val="dk1"/>
              </a:buClr>
              <a:buSzPts val="1100"/>
              <a:buFont typeface="Arial"/>
              <a:buNone/>
            </a:pPr>
            <a:r>
              <a:rPr lang="en-US" sz="1050" b="1" dirty="0">
                <a:solidFill>
                  <a:srgbClr val="333333"/>
                </a:solidFill>
              </a:rPr>
              <a:t>Image Sources:</a:t>
            </a:r>
          </a:p>
          <a:p>
            <a:pPr marL="0" lvl="0" indent="0" algn="l" rtl="0">
              <a:spcBef>
                <a:spcPts val="0"/>
              </a:spcBef>
              <a:spcAft>
                <a:spcPts val="0"/>
              </a:spcAft>
              <a:buClr>
                <a:schemeClr val="dk1"/>
              </a:buClr>
              <a:buSzPts val="1100"/>
              <a:buFont typeface="Arial"/>
              <a:buNone/>
            </a:pPr>
            <a:r>
              <a:rPr lang="en" sz="1050" dirty="0">
                <a:solidFill>
                  <a:srgbClr val="333333"/>
                </a:solidFill>
              </a:rPr>
              <a:t>Top: Parrish, M. E. J. (2013, November 12). </a:t>
            </a:r>
            <a:r>
              <a:rPr lang="en" sz="1050" i="1" dirty="0">
                <a:solidFill>
                  <a:srgbClr val="202122"/>
                </a:solidFill>
                <a:highlight>
                  <a:srgbClr val="F8F9FA"/>
                </a:highlight>
              </a:rPr>
              <a:t>Taken from the southeast corner of the roof of Booker T. Washington High School, this panorama shows much of the damage within a day or so of the riot and the burning. The road running laterally through the center of the image is Greenwood Avenue, the road slanting from the center to the left is Easton, and the road slanting off to the right is Frankfort</a:t>
            </a:r>
            <a:r>
              <a:rPr lang="en" sz="1050" dirty="0">
                <a:solidFill>
                  <a:srgbClr val="202122"/>
                </a:solidFill>
                <a:highlight>
                  <a:srgbClr val="F8F9FA"/>
                </a:highlight>
              </a:rPr>
              <a:t>.</a:t>
            </a:r>
            <a:r>
              <a:rPr lang="en" sz="1050" dirty="0">
                <a:solidFill>
                  <a:srgbClr val="333333"/>
                </a:solidFill>
              </a:rPr>
              <a:t> [Photo Image]. Wikimedia Commons. </a:t>
            </a:r>
            <a:r>
              <a:rPr lang="en" sz="1050" u="sng" dirty="0">
                <a:solidFill>
                  <a:schemeClr val="hlink"/>
                </a:solidFill>
                <a:hlinkClick r:id="rId3"/>
              </a:rPr>
              <a:t>https://commons.wikimedia.org/wiki/File:Panorama_of_the_ruined_area_tulsa_race_riots.jpg</a:t>
            </a:r>
            <a:endParaRPr sz="1050" dirty="0">
              <a:solidFill>
                <a:srgbClr val="333333"/>
              </a:solidFill>
            </a:endParaRPr>
          </a:p>
          <a:p>
            <a:pPr marL="0" lvl="0" indent="0" algn="l" rtl="0">
              <a:lnSpc>
                <a:spcPct val="115000"/>
              </a:lnSpc>
              <a:spcBef>
                <a:spcPts val="1100"/>
              </a:spcBef>
              <a:spcAft>
                <a:spcPts val="0"/>
              </a:spcAft>
              <a:buNone/>
            </a:pPr>
            <a:r>
              <a:rPr lang="en" sz="1050" dirty="0">
                <a:solidFill>
                  <a:srgbClr val="333333"/>
                </a:solidFill>
              </a:rPr>
              <a:t>Bottom: </a:t>
            </a:r>
            <a:r>
              <a:rPr lang="en" sz="1050" i="1" dirty="0">
                <a:solidFill>
                  <a:srgbClr val="333333"/>
                </a:solidFill>
              </a:rPr>
              <a:t>Evening Public Ledger.</a:t>
            </a:r>
            <a:r>
              <a:rPr lang="en" sz="1050" dirty="0">
                <a:solidFill>
                  <a:srgbClr val="333333"/>
                </a:solidFill>
              </a:rPr>
              <a:t> (2013, November 12). </a:t>
            </a:r>
            <a:r>
              <a:rPr lang="en" sz="1050" i="1" dirty="0">
                <a:solidFill>
                  <a:srgbClr val="333333"/>
                </a:solidFill>
              </a:rPr>
              <a:t>Tulsa race riot.</a:t>
            </a:r>
            <a:r>
              <a:rPr lang="en" sz="1050" dirty="0">
                <a:solidFill>
                  <a:srgbClr val="333333"/>
                </a:solidFill>
              </a:rPr>
              <a:t> [Photo Image]. Wikimedia Commons. https://commons.wikimedia.org/wiki/File:Tulsaraceriot1921-residentialblocksburneddown.jpg</a:t>
            </a:r>
            <a:endParaRPr sz="1050" dirty="0">
              <a:solidFill>
                <a:srgbClr val="333333"/>
              </a:solidFill>
            </a:endParaRPr>
          </a:p>
          <a:p>
            <a:pPr marL="0" lvl="0" indent="0" algn="l" rtl="0">
              <a:lnSpc>
                <a:spcPct val="115000"/>
              </a:lnSpc>
              <a:spcBef>
                <a:spcPts val="1100"/>
              </a:spcBef>
              <a:spcAft>
                <a:spcPts val="0"/>
              </a:spcAft>
              <a:buNone/>
            </a:pPr>
            <a:endParaRPr sz="1050" dirty="0">
              <a:solidFill>
                <a:srgbClr val="333333"/>
              </a:solidFill>
            </a:endParaRPr>
          </a:p>
          <a:p>
            <a:pPr marL="0" lvl="0" indent="0" algn="l" rtl="0">
              <a:spcBef>
                <a:spcPts val="110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80eacfdc8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80eacfdc8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dirty="0">
                <a:solidFill>
                  <a:srgbClr val="333333"/>
                </a:solidFill>
              </a:rPr>
              <a:t>Ask students to write a one-sentence caption, answering the question, “Based on your inferences about these pictures, what conclusions can you make about what the photos as a group say about a time in our history?” Ask a few partners to share out their answers and have a brief discussion about the pictures and things they noticed, also answering any questions they m</a:t>
            </a:r>
            <a:r>
              <a:rPr lang="en-US" sz="1050" dirty="0" err="1">
                <a:solidFill>
                  <a:srgbClr val="333333"/>
                </a:solidFill>
              </a:rPr>
              <a:t>ight</a:t>
            </a:r>
            <a:r>
              <a:rPr lang="en" sz="1050" dirty="0">
                <a:solidFill>
                  <a:srgbClr val="333333"/>
                </a:solidFill>
              </a:rPr>
              <a:t> have.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80eacfdc8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80eacfdc8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spcBef>
                <a:spcPts val="0"/>
              </a:spcBef>
              <a:spcAft>
                <a:spcPts val="0"/>
              </a:spcAft>
              <a:buClr>
                <a:srgbClr val="333333"/>
              </a:buClr>
              <a:buSzPts val="1050"/>
              <a:buAutoNum type="arabicPeriod"/>
            </a:pPr>
            <a:r>
              <a:rPr lang="en" sz="1050" dirty="0">
                <a:solidFill>
                  <a:srgbClr val="333333"/>
                </a:solidFill>
              </a:rPr>
              <a:t>Tell students they are going to watch </a:t>
            </a:r>
            <a:r>
              <a:rPr lang="en-US" sz="1050" dirty="0">
                <a:solidFill>
                  <a:srgbClr val="333333"/>
                </a:solidFill>
              </a:rPr>
              <a:t>a </a:t>
            </a:r>
            <a:r>
              <a:rPr lang="en" sz="1050" dirty="0">
                <a:solidFill>
                  <a:srgbClr val="333333"/>
                </a:solidFill>
              </a:rPr>
              <a:t>video that will help them with their understanding of what was happening in the photos from the previous activity. As they watch, tell them to jot down any notes from the video that add information and understanding. </a:t>
            </a:r>
            <a:endParaRPr sz="1050" dirty="0">
              <a:solidFill>
                <a:srgbClr val="333333"/>
              </a:solidFill>
            </a:endParaRPr>
          </a:p>
          <a:p>
            <a:pPr marL="457200" lvl="0" indent="-295275" algn="l" rtl="0">
              <a:spcBef>
                <a:spcPts val="0"/>
              </a:spcBef>
              <a:spcAft>
                <a:spcPts val="0"/>
              </a:spcAft>
              <a:buClr>
                <a:srgbClr val="333333"/>
              </a:buClr>
              <a:buSzPts val="1050"/>
              <a:buAutoNum type="arabicPeriod"/>
            </a:pPr>
            <a:r>
              <a:rPr lang="en" sz="1050" dirty="0">
                <a:solidFill>
                  <a:srgbClr val="333333"/>
                </a:solidFill>
              </a:rPr>
              <a:t>After the video is over, ask students to share the new information they wrote down with their partner. If their partner caught something </a:t>
            </a:r>
            <a:r>
              <a:rPr lang="en-US" sz="1050" dirty="0">
                <a:solidFill>
                  <a:srgbClr val="333333"/>
                </a:solidFill>
              </a:rPr>
              <a:t>that </a:t>
            </a:r>
            <a:r>
              <a:rPr lang="en" sz="1050" dirty="0">
                <a:solidFill>
                  <a:srgbClr val="333333"/>
                </a:solidFill>
              </a:rPr>
              <a:t>they missed that also adds to their understanding, ask them to add it to their notes. Ask the students to quickly discuss how this video helped them understand what happened. </a:t>
            </a:r>
            <a:endParaRPr sz="1050" dirty="0">
              <a:solidFill>
                <a:srgbClr val="333333"/>
              </a:solidFill>
            </a:endParaRPr>
          </a:p>
          <a:p>
            <a:pPr marL="457200" lvl="0" indent="-295275" algn="l" rtl="0">
              <a:spcBef>
                <a:spcPts val="0"/>
              </a:spcBef>
              <a:spcAft>
                <a:spcPts val="0"/>
              </a:spcAft>
              <a:buClr>
                <a:srgbClr val="333333"/>
              </a:buClr>
              <a:buSzPts val="1050"/>
              <a:buAutoNum type="arabicPeriod"/>
            </a:pPr>
            <a:r>
              <a:rPr lang="en" sz="1050" dirty="0">
                <a:solidFill>
                  <a:srgbClr val="333333"/>
                </a:solidFill>
              </a:rPr>
              <a:t>Ask for a few students to share out what they picked up from the video and answer any questions they m</a:t>
            </a:r>
            <a:r>
              <a:rPr lang="en-US" sz="1050" dirty="0" err="1">
                <a:solidFill>
                  <a:srgbClr val="333333"/>
                </a:solidFill>
              </a:rPr>
              <a:t>ight</a:t>
            </a:r>
            <a:r>
              <a:rPr lang="en" sz="1050" dirty="0">
                <a:solidFill>
                  <a:srgbClr val="333333"/>
                </a:solidFill>
              </a:rPr>
              <a:t> have. </a:t>
            </a:r>
            <a:endParaRPr sz="1050" dirty="0">
              <a:solidFill>
                <a:srgbClr val="333333"/>
              </a:solidFill>
            </a:endParaRPr>
          </a:p>
          <a:p>
            <a:pPr marL="457200" lvl="0" indent="0" algn="l" rtl="0">
              <a:spcBef>
                <a:spcPts val="0"/>
              </a:spcBef>
              <a:spcAft>
                <a:spcPts val="0"/>
              </a:spcAft>
              <a:buNone/>
            </a:pPr>
            <a:endParaRPr sz="1050" dirty="0">
              <a:solidFill>
                <a:srgbClr val="333333"/>
              </a:solidFill>
            </a:endParaRPr>
          </a:p>
          <a:p>
            <a:pPr marL="0" lvl="0" indent="0" algn="l" rtl="0">
              <a:lnSpc>
                <a:spcPct val="115000"/>
              </a:lnSpc>
              <a:spcBef>
                <a:spcPts val="1100"/>
              </a:spcBef>
              <a:spcAft>
                <a:spcPts val="0"/>
              </a:spcAft>
              <a:buNone/>
            </a:pPr>
            <a:r>
              <a:rPr lang="en" sz="1050" dirty="0">
                <a:solidFill>
                  <a:srgbClr val="333333"/>
                </a:solidFill>
              </a:rPr>
              <a:t>THIRTEEN. (2019, April 18). </a:t>
            </a:r>
            <a:r>
              <a:rPr lang="en" sz="1050" i="1" dirty="0">
                <a:solidFill>
                  <a:srgbClr val="333333"/>
                </a:solidFill>
              </a:rPr>
              <a:t>Greenwood and the Tulsa race riots | BOSS: The black experience in business | PBS. </a:t>
            </a:r>
            <a:r>
              <a:rPr lang="en" sz="1050" dirty="0">
                <a:solidFill>
                  <a:srgbClr val="333333"/>
                </a:solidFill>
              </a:rPr>
              <a:t>[Video]. YouTube. https://youtu.be/-yceK9LHFSA</a:t>
            </a:r>
            <a:endParaRPr sz="1050" dirty="0">
              <a:solidFill>
                <a:srgbClr val="333333"/>
              </a:solidFill>
            </a:endParaRPr>
          </a:p>
          <a:p>
            <a:pPr marL="457200" lvl="0" indent="-228600" algn="l" rtl="0">
              <a:lnSpc>
                <a:spcPct val="115000"/>
              </a:lnSpc>
              <a:spcBef>
                <a:spcPts val="1100"/>
              </a:spcBef>
              <a:spcAft>
                <a:spcPts val="0"/>
              </a:spcAft>
              <a:buClr>
                <a:srgbClr val="333333"/>
              </a:buClr>
              <a:buSzPts val="1050"/>
              <a:buNone/>
            </a:pPr>
            <a:endParaRPr sz="1050" dirty="0">
              <a:solidFill>
                <a:srgbClr val="333333"/>
              </a:solidFill>
            </a:endParaRPr>
          </a:p>
          <a:p>
            <a:pPr marL="0" lvl="0" indent="0" algn="l" rtl="0">
              <a:spcBef>
                <a:spcPts val="1100"/>
              </a:spcBef>
              <a:spcAft>
                <a:spcPts val="0"/>
              </a:spcAft>
              <a:buNone/>
            </a:pPr>
            <a:endParaRPr sz="1050" dirty="0">
              <a:solidFill>
                <a:srgbClr val="333333"/>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80eacfdc8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80eacfdc8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dirty="0">
                <a:solidFill>
                  <a:srgbClr val="333333"/>
                </a:solidFill>
              </a:rPr>
              <a:t>Instruct students to use the </a:t>
            </a:r>
            <a:r>
              <a:rPr lang="en" sz="1050" i="1" u="sng" dirty="0">
                <a:solidFill>
                  <a:srgbClr val="306E7C"/>
                </a:solidFill>
                <a:hlinkClick r:id="rId3"/>
              </a:rPr>
              <a:t>Why-Lighting</a:t>
            </a:r>
            <a:r>
              <a:rPr lang="en" sz="1050" dirty="0">
                <a:solidFill>
                  <a:srgbClr val="333333"/>
                </a:solidFill>
              </a:rPr>
              <a:t> strategy while they read. As they read, they will highlight any part of the reading that they think is critical to their understanding of what happened immediately before, during, and immediately after the Tulsa Race Massacre. Tell students that for any passage they highlight, they </a:t>
            </a:r>
            <a:r>
              <a:rPr lang="en-US" sz="1050" dirty="0">
                <a:solidFill>
                  <a:srgbClr val="333333"/>
                </a:solidFill>
              </a:rPr>
              <a:t>should note</a:t>
            </a:r>
            <a:r>
              <a:rPr lang="en" sz="1050" dirty="0">
                <a:solidFill>
                  <a:srgbClr val="333333"/>
                </a:solidFill>
              </a:rPr>
              <a:t> in the margin why they highlighted that piece of information or why it is a critical piece of information to help their understanding.</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80eacfdc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80eacfdc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33333"/>
                </a:solidFill>
              </a:rPr>
              <a:t>Tell students to share what they highlighted and why with their partner. Have them fully explain how the passages they highlighted helped them build understanding about what happened. Ask students to also discuss how the information from the text might help them answer the essential question, </a:t>
            </a:r>
            <a:r>
              <a:rPr lang="en" sz="1050" i="1">
                <a:solidFill>
                  <a:srgbClr val="333333"/>
                </a:solidFill>
              </a:rPr>
              <a:t>How do we know what happened during the Tulsa Race Massacre? </a:t>
            </a:r>
            <a:r>
              <a:rPr lang="en" sz="1050">
                <a:solidFill>
                  <a:srgbClr val="333333"/>
                </a:solidFill>
              </a:rPr>
              <a:t>Ask for some students to share out what they highlighted and why.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55"/>
        <p:cNvGrpSpPr/>
        <p:nvPr/>
      </p:nvGrpSpPr>
      <p:grpSpPr>
        <a:xfrm>
          <a:off x="0" y="0"/>
          <a:ext cx="0" cy="0"/>
          <a:chOff x="0" y="0"/>
          <a:chExt cx="0" cy="0"/>
        </a:xfrm>
      </p:grpSpPr>
      <p:sp>
        <p:nvSpPr>
          <p:cNvPr id="56" name="Google Shape;56;p15"/>
          <p:cNvSpPr txBox="1">
            <a:spLocks noGrp="1"/>
          </p:cNvSpPr>
          <p:nvPr>
            <p:ph type="ctrTitle"/>
          </p:nvPr>
        </p:nvSpPr>
        <p:spPr>
          <a:xfrm>
            <a:off x="533400" y="1028700"/>
            <a:ext cx="7851600" cy="1371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7" name="Google Shape;57;p15"/>
          <p:cNvSpPr txBox="1">
            <a:spLocks noGrp="1"/>
          </p:cNvSpPr>
          <p:nvPr>
            <p:ph type="subTitle" idx="1"/>
          </p:nvPr>
        </p:nvSpPr>
        <p:spPr>
          <a:xfrm>
            <a:off x="533400" y="2421402"/>
            <a:ext cx="7854600" cy="1314300"/>
          </a:xfrm>
          <a:prstGeom prst="rect">
            <a:avLst/>
          </a:prstGeom>
          <a:noFill/>
          <a:ln>
            <a:noFill/>
          </a:ln>
        </p:spPr>
        <p:txBody>
          <a:bodyPr spcFirstLastPara="1" wrap="square" lIns="91425" tIns="91425" rIns="91425" bIns="91425" anchor="t" anchorCtr="0">
            <a:noAutofit/>
          </a:bodyPr>
          <a:lstStyle>
            <a:lvl1pPr marR="34287" lvl="0" algn="l" rtl="0">
              <a:lnSpc>
                <a:spcPct val="100000"/>
              </a:lnSpc>
              <a:spcBef>
                <a:spcPts val="520"/>
              </a:spcBef>
              <a:spcAft>
                <a:spcPts val="0"/>
              </a:spcAft>
              <a:buClr>
                <a:schemeClr val="accent4"/>
              </a:buClr>
              <a:buSzPts val="3900"/>
              <a:buFont typeface="Arial"/>
              <a:buNone/>
              <a:defRPr sz="2600" b="0" i="0" u="none" strike="noStrike" cap="none">
                <a:solidFill>
                  <a:schemeClr val="lt1"/>
                </a:solidFill>
                <a:latin typeface="Calibri"/>
                <a:ea typeface="Calibri"/>
                <a:cs typeface="Calibri"/>
                <a:sym typeface="Calibri"/>
              </a:defRPr>
            </a:lvl1pPr>
            <a:lvl2pPr marR="0" lvl="1" algn="ctr" rtl="0">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rtl="0">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rtl="0">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rtl="0">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rtl="0">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rtl="0">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rtl="0">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rtl="0">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58" name="Google Shape;58;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1" name="Google Shape;61;p16"/>
          <p:cNvSpPr txBox="1">
            <a:spLocks noGrp="1"/>
          </p:cNvSpPr>
          <p:nvPr>
            <p:ph type="body" idx="1"/>
          </p:nvPr>
        </p:nvSpPr>
        <p:spPr>
          <a:xfrm>
            <a:off x="457200" y="1451610"/>
            <a:ext cx="8229600" cy="32919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Clr>
                <a:schemeClr val="accent4"/>
              </a:buClr>
              <a:buSzPts val="2600"/>
              <a:buFont typeface="Calibri"/>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2" name="Google Shape;6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5" name="Google Shape;65;p17"/>
          <p:cNvSpPr txBox="1">
            <a:spLocks noGrp="1"/>
          </p:cNvSpPr>
          <p:nvPr>
            <p:ph type="body" idx="1"/>
          </p:nvPr>
        </p:nvSpPr>
        <p:spPr>
          <a:xfrm>
            <a:off x="457200" y="1391436"/>
            <a:ext cx="4040100" cy="4944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480"/>
              </a:spcBef>
              <a:spcAft>
                <a:spcPts val="0"/>
              </a:spcAft>
              <a:buClr>
                <a:schemeClr val="accent4"/>
              </a:buClr>
              <a:buSzPts val="3600"/>
              <a:buFont typeface="Arial"/>
              <a:buNone/>
              <a:defRPr sz="2400" b="1" i="0" u="none" strike="noStrike" cap="none">
                <a:solidFill>
                  <a:schemeClr val="dk2"/>
                </a:solidFill>
                <a:latin typeface="Calibri"/>
                <a:ea typeface="Calibri"/>
                <a:cs typeface="Calibri"/>
                <a:sym typeface="Calibri"/>
              </a:defRPr>
            </a:lvl1pPr>
            <a:lvl2pPr marL="914400" marR="0" lvl="1" indent="-228600" algn="l" rtl="0">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66" name="Google Shape;66;p17"/>
          <p:cNvSpPr txBox="1">
            <a:spLocks noGrp="1"/>
          </p:cNvSpPr>
          <p:nvPr>
            <p:ph type="body" idx="2"/>
          </p:nvPr>
        </p:nvSpPr>
        <p:spPr>
          <a:xfrm>
            <a:off x="4645027" y="1394820"/>
            <a:ext cx="4041900" cy="491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480"/>
              </a:spcBef>
              <a:spcAft>
                <a:spcPts val="0"/>
              </a:spcAft>
              <a:buClr>
                <a:schemeClr val="accent4"/>
              </a:buClr>
              <a:buSzPts val="3600"/>
              <a:buFont typeface="Arial"/>
              <a:buNone/>
              <a:defRPr sz="2400" b="1" i="0" u="none" strike="noStrike" cap="none">
                <a:solidFill>
                  <a:schemeClr val="dk2"/>
                </a:solidFill>
                <a:latin typeface="Calibri"/>
                <a:ea typeface="Calibri"/>
                <a:cs typeface="Calibri"/>
                <a:sym typeface="Calibri"/>
              </a:defRPr>
            </a:lvl1pPr>
            <a:lvl2pPr marL="914400" marR="0" lvl="1" indent="-228600" algn="l" rtl="0">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67" name="Google Shape;67;p17"/>
          <p:cNvSpPr txBox="1">
            <a:spLocks noGrp="1"/>
          </p:cNvSpPr>
          <p:nvPr>
            <p:ph type="body" idx="3"/>
          </p:nvPr>
        </p:nvSpPr>
        <p:spPr>
          <a:xfrm>
            <a:off x="457200" y="1885950"/>
            <a:ext cx="4040100" cy="2884200"/>
          </a:xfrm>
          <a:prstGeom prst="rect">
            <a:avLst/>
          </a:prstGeom>
          <a:noFill/>
          <a:ln>
            <a:noFill/>
          </a:ln>
        </p:spPr>
        <p:txBody>
          <a:bodyPr spcFirstLastPara="1" wrap="square" lIns="91425" tIns="91425" rIns="91425" bIns="91425" anchor="t" anchorCtr="0">
            <a:noAutofit/>
          </a:bodyPr>
          <a:lstStyle>
            <a:lvl1pPr marL="457200" marR="0" lvl="0" indent="-400050" algn="l" rtl="0">
              <a:lnSpc>
                <a:spcPct val="100000"/>
              </a:lnSpc>
              <a:spcBef>
                <a:spcPts val="360"/>
              </a:spcBef>
              <a:spcAft>
                <a:spcPts val="0"/>
              </a:spcAft>
              <a:buClr>
                <a:schemeClr val="accent4"/>
              </a:buClr>
              <a:buSzPts val="27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68" name="Google Shape;68;p17"/>
          <p:cNvSpPr txBox="1">
            <a:spLocks noGrp="1"/>
          </p:cNvSpPr>
          <p:nvPr>
            <p:ph type="body" idx="4"/>
          </p:nvPr>
        </p:nvSpPr>
        <p:spPr>
          <a:xfrm>
            <a:off x="4645027" y="1885950"/>
            <a:ext cx="4041900" cy="2884200"/>
          </a:xfrm>
          <a:prstGeom prst="rect">
            <a:avLst/>
          </a:prstGeom>
          <a:noFill/>
          <a:ln>
            <a:noFill/>
          </a:ln>
        </p:spPr>
        <p:txBody>
          <a:bodyPr spcFirstLastPara="1" wrap="square" lIns="91425" tIns="91425" rIns="91425" bIns="91425" anchor="t" anchorCtr="0">
            <a:noAutofit/>
          </a:bodyPr>
          <a:lstStyle>
            <a:lvl1pPr marL="457200" marR="0" lvl="0" indent="-400050" algn="l" rtl="0">
              <a:lnSpc>
                <a:spcPct val="100000"/>
              </a:lnSpc>
              <a:spcBef>
                <a:spcPts val="360"/>
              </a:spcBef>
              <a:spcAft>
                <a:spcPts val="0"/>
              </a:spcAft>
              <a:buClr>
                <a:schemeClr val="accent4"/>
              </a:buClr>
              <a:buSzPts val="27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9" name="Google Shape;69;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530352" y="987552"/>
            <a:ext cx="7772400" cy="1021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2" name="Google Shape;72;p18"/>
          <p:cNvSpPr txBox="1">
            <a:spLocks noGrp="1"/>
          </p:cNvSpPr>
          <p:nvPr>
            <p:ph type="body" idx="1"/>
          </p:nvPr>
        </p:nvSpPr>
        <p:spPr>
          <a:xfrm>
            <a:off x="530352" y="2028498"/>
            <a:ext cx="7772400" cy="1132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20"/>
              </a:spcBef>
              <a:spcAft>
                <a:spcPts val="0"/>
              </a:spcAft>
              <a:buClr>
                <a:schemeClr val="accent4"/>
              </a:buClr>
              <a:buSzPts val="3900"/>
              <a:buFont typeface="Arial"/>
              <a:buNone/>
              <a:defRPr sz="26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73" name="Google Shape;73;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6" name="Google Shape;76;p19"/>
          <p:cNvSpPr txBox="1">
            <a:spLocks noGrp="1"/>
          </p:cNvSpPr>
          <p:nvPr>
            <p:ph type="body" idx="1"/>
          </p:nvPr>
        </p:nvSpPr>
        <p:spPr>
          <a:xfrm>
            <a:off x="457200" y="1440064"/>
            <a:ext cx="4038600" cy="33261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100000"/>
              </a:lnSpc>
              <a:spcBef>
                <a:spcPts val="480"/>
              </a:spcBef>
              <a:spcAft>
                <a:spcPts val="0"/>
              </a:spcAft>
              <a:buClr>
                <a:schemeClr val="accent4"/>
              </a:buClr>
              <a:buSzPts val="36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rtl="0">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77" name="Google Shape;77;p19"/>
          <p:cNvSpPr txBox="1">
            <a:spLocks noGrp="1"/>
          </p:cNvSpPr>
          <p:nvPr>
            <p:ph type="body" idx="2"/>
          </p:nvPr>
        </p:nvSpPr>
        <p:spPr>
          <a:xfrm>
            <a:off x="4648200" y="1440064"/>
            <a:ext cx="4038600" cy="33261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100000"/>
              </a:lnSpc>
              <a:spcBef>
                <a:spcPts val="480"/>
              </a:spcBef>
              <a:spcAft>
                <a:spcPts val="0"/>
              </a:spcAft>
              <a:buClr>
                <a:schemeClr val="accent4"/>
              </a:buClr>
              <a:buSzPts val="36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rtl="0">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78" name="Google Shape;78;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57200" y="528066"/>
            <a:ext cx="83058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2"/>
        <p:cNvGrpSpPr/>
        <p:nvPr/>
      </p:nvGrpSpPr>
      <p:grpSpPr>
        <a:xfrm>
          <a:off x="0" y="0"/>
          <a:ext cx="0" cy="0"/>
          <a:chOff x="0" y="0"/>
          <a:chExt cx="0" cy="0"/>
        </a:xfrm>
      </p:grpSpPr>
      <p:pic>
        <p:nvPicPr>
          <p:cNvPr id="83" name="Google Shape;83;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84"/>
        <p:cNvGrpSpPr/>
        <p:nvPr/>
      </p:nvGrpSpPr>
      <p:grpSpPr>
        <a:xfrm>
          <a:off x="0" y="0"/>
          <a:ext cx="0" cy="0"/>
          <a:chOff x="0" y="0"/>
          <a:chExt cx="0" cy="0"/>
        </a:xfrm>
      </p:grpSpPr>
      <p:pic>
        <p:nvPicPr>
          <p:cNvPr id="85" name="Google Shape;8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6"/>
        <p:cNvGrpSpPr/>
        <p:nvPr/>
      </p:nvGrpSpPr>
      <p:grpSpPr>
        <a:xfrm>
          <a:off x="0" y="0"/>
          <a:ext cx="0" cy="0"/>
          <a:chOff x="0" y="0"/>
          <a:chExt cx="0" cy="0"/>
        </a:xfrm>
      </p:grpSpPr>
      <p:sp>
        <p:nvSpPr>
          <p:cNvPr id="87" name="Google Shape;87;p23"/>
          <p:cNvSpPr txBox="1">
            <a:spLocks noGrp="1"/>
          </p:cNvSpPr>
          <p:nvPr>
            <p:ph type="body" idx="1"/>
          </p:nvPr>
        </p:nvSpPr>
        <p:spPr>
          <a:xfrm>
            <a:off x="3575050" y="1428750"/>
            <a:ext cx="5111700" cy="3257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20"/>
              </a:spcBef>
              <a:spcAft>
                <a:spcPts val="0"/>
              </a:spcAft>
              <a:buClr>
                <a:schemeClr val="accent4"/>
              </a:buClr>
              <a:buSzPts val="3150"/>
              <a:buFont typeface="Arial"/>
              <a:buNone/>
              <a:defRPr sz="2100" b="0" i="0" u="none" strike="noStrike" cap="none">
                <a:solidFill>
                  <a:schemeClr val="dk1"/>
                </a:solidFill>
                <a:latin typeface="Calibri"/>
                <a:ea typeface="Calibri"/>
                <a:cs typeface="Calibri"/>
                <a:sym typeface="Calibri"/>
              </a:defRPr>
            </a:lvl1pPr>
            <a:lvl2pPr marL="914400" marR="0" lvl="1" indent="-333883" algn="l" rtl="0">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rtl="0">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88" name="Google Shape;88;p23"/>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9" name="Google Shape;89;p23"/>
          <p:cNvSpPr txBox="1">
            <a:spLocks noGrp="1"/>
          </p:cNvSpPr>
          <p:nvPr>
            <p:ph type="body" idx="2"/>
          </p:nvPr>
        </p:nvSpPr>
        <p:spPr>
          <a:xfrm>
            <a:off x="457200" y="1428750"/>
            <a:ext cx="3124200" cy="3257700"/>
          </a:xfrm>
          <a:prstGeom prst="rect">
            <a:avLst/>
          </a:prstGeom>
          <a:noFill/>
          <a:ln>
            <a:noFill/>
          </a:ln>
        </p:spPr>
        <p:txBody>
          <a:bodyPr spcFirstLastPara="1" wrap="square" lIns="91425" tIns="91425" rIns="91425" bIns="91425" anchor="t" anchorCtr="0">
            <a:noAutofit/>
          </a:bodyPr>
          <a:lstStyle>
            <a:lvl1pPr marL="457200" marR="0" lvl="0" indent="-400050" algn="l" rtl="0">
              <a:lnSpc>
                <a:spcPct val="100000"/>
              </a:lnSpc>
              <a:spcBef>
                <a:spcPts val="360"/>
              </a:spcBef>
              <a:spcAft>
                <a:spcPts val="0"/>
              </a:spcAft>
              <a:buClr>
                <a:schemeClr val="accent4"/>
              </a:buClr>
              <a:buSzPts val="27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90" name="Google Shape;90;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93" name="Google Shape;93;p24"/>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noAutofit/>
          </a:bodyPr>
          <a:lstStyle>
            <a:lvl1pPr marL="457200" marR="0" lvl="0" indent="-476250" algn="l" rtl="0">
              <a:lnSpc>
                <a:spcPct val="100000"/>
              </a:lnSpc>
              <a:spcBef>
                <a:spcPts val="52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94" name="Google Shape;94;p24"/>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noAutofit/>
          </a:bodyPr>
          <a:lstStyle>
            <a:lvl1pPr marL="457200" marR="0" lvl="0" indent="-476250" algn="l" rtl="0">
              <a:lnSpc>
                <a:spcPct val="100000"/>
              </a:lnSpc>
              <a:spcBef>
                <a:spcPts val="52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95" name="Google Shape;95;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9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97"/>
        <p:cNvGrpSpPr/>
        <p:nvPr/>
      </p:nvGrpSpPr>
      <p:grpSpPr>
        <a:xfrm>
          <a:off x="0" y="0"/>
          <a:ext cx="0" cy="0"/>
          <a:chOff x="0" y="0"/>
          <a:chExt cx="0" cy="0"/>
        </a:xfrm>
      </p:grpSpPr>
      <p:sp>
        <p:nvSpPr>
          <p:cNvPr id="98" name="Google Shape;98;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9" name="Google Shape;99;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476250" algn="l" rtl="0">
              <a:lnSpc>
                <a:spcPct val="100000"/>
              </a:lnSpc>
              <a:spcBef>
                <a:spcPts val="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00" name="Google Shape;10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01"/>
        <p:cNvGrpSpPr/>
        <p:nvPr/>
      </p:nvGrpSpPr>
      <p:grpSpPr>
        <a:xfrm>
          <a:off x="0" y="0"/>
          <a:ext cx="0" cy="0"/>
          <a:chOff x="0" y="0"/>
          <a:chExt cx="0" cy="0"/>
        </a:xfrm>
      </p:grpSpPr>
      <p:sp>
        <p:nvSpPr>
          <p:cNvPr id="102" name="Google Shape;102;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03" name="Google Shape;103;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476250" algn="l" rtl="0">
              <a:lnSpc>
                <a:spcPct val="100000"/>
              </a:lnSpc>
              <a:spcBef>
                <a:spcPts val="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04" name="Google Shape;104;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05"/>
        <p:cNvGrpSpPr/>
        <p:nvPr/>
      </p:nvGrpSpPr>
      <p:grpSpPr>
        <a:xfrm>
          <a:off x="0" y="0"/>
          <a:ext cx="0" cy="0"/>
          <a:chOff x="0" y="0"/>
          <a:chExt cx="0" cy="0"/>
        </a:xfrm>
      </p:grpSpPr>
      <p:sp>
        <p:nvSpPr>
          <p:cNvPr id="106" name="Google Shape;10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07" name="Google Shape;107;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476250" algn="l" rtl="0">
              <a:lnSpc>
                <a:spcPct val="100000"/>
              </a:lnSpc>
              <a:spcBef>
                <a:spcPts val="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08" name="Google Shape;108;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91425" rIns="91425" bIns="91425" anchor="t" anchorCtr="0">
            <a:noAutofit/>
          </a:bodyPr>
          <a:lstStyle>
            <a:lvl1pPr marL="457200" marR="0" lvl="0" indent="-476250" algn="l" rtl="0">
              <a:lnSpc>
                <a:spcPct val="100000"/>
              </a:lnSpc>
              <a:spcBef>
                <a:spcPts val="520"/>
              </a:spcBef>
              <a:spcAft>
                <a:spcPts val="0"/>
              </a:spcAft>
              <a:buClr>
                <a:schemeClr val="accent4"/>
              </a:buClr>
              <a:buSzPts val="39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panowalks.com/embed/7izaQPRaovbF5JjZm8KtkyrzkzD4/"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5.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yceK9LHFSA"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0"/>
          <p:cNvSpPr txBox="1">
            <a:spLocks noGrp="1"/>
          </p:cNvSpPr>
          <p:nvPr>
            <p:ph type="ctrTitle"/>
          </p:nvPr>
        </p:nvSpPr>
        <p:spPr>
          <a:xfrm>
            <a:off x="533400" y="1028700"/>
            <a:ext cx="7851600" cy="1371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a:t>The Tulsa Race Massacre</a:t>
            </a:r>
            <a:endParaRPr/>
          </a:p>
        </p:txBody>
      </p:sp>
      <p:sp>
        <p:nvSpPr>
          <p:cNvPr id="118" name="Google Shape;118;p30"/>
          <p:cNvSpPr txBox="1">
            <a:spLocks noGrp="1"/>
          </p:cNvSpPr>
          <p:nvPr>
            <p:ph type="subTitle" idx="1"/>
          </p:nvPr>
        </p:nvSpPr>
        <p:spPr>
          <a:xfrm>
            <a:off x="533400" y="2421402"/>
            <a:ext cx="7854600" cy="1314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20"/>
              </a:spcBef>
              <a:spcAft>
                <a:spcPts val="0"/>
              </a:spcAft>
              <a:buSzPts val="3900"/>
              <a:buNone/>
            </a:pPr>
            <a:r>
              <a:rPr lang="en"/>
              <a:t>Oklahoma History</a:t>
            </a:r>
            <a:endParaRPr/>
          </a:p>
          <a:p>
            <a:pPr marL="0" lvl="0" indent="0" algn="l" rtl="0">
              <a:lnSpc>
                <a:spcPct val="100000"/>
              </a:lnSpc>
              <a:spcBef>
                <a:spcPts val="520"/>
              </a:spcBef>
              <a:spcAft>
                <a:spcPts val="0"/>
              </a:spcAft>
              <a:buSzPts val="39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9"/>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Virtual Tour	</a:t>
            </a:r>
            <a:endParaRPr/>
          </a:p>
        </p:txBody>
      </p:sp>
      <p:sp>
        <p:nvSpPr>
          <p:cNvPr id="175" name="Google Shape;175;p39"/>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John Hope Franklin Reconciliation Park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Why does our country choose to memorialize events?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5"/>
          <p:cNvSpPr txBox="1">
            <a:spLocks noGrp="1"/>
          </p:cNvSpPr>
          <p:nvPr>
            <p:ph type="title"/>
          </p:nvPr>
        </p:nvSpPr>
        <p:spPr>
          <a:xfrm>
            <a:off x="693750" y="99929"/>
            <a:ext cx="7756497" cy="40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What do all of these pictures together </a:t>
            </a:r>
            <a:r>
              <a:rPr lang="en-US" sz="2000" dirty="0"/>
              <a:t>tell us </a:t>
            </a:r>
            <a:r>
              <a:rPr lang="en" sz="2000" dirty="0"/>
              <a:t>about a time in our history?</a:t>
            </a:r>
            <a:endParaRPr sz="2000" dirty="0"/>
          </a:p>
        </p:txBody>
      </p:sp>
      <p:pic>
        <p:nvPicPr>
          <p:cNvPr id="148" name="Google Shape;148;p35"/>
          <p:cNvPicPr preferRelativeResize="0"/>
          <p:nvPr/>
        </p:nvPicPr>
        <p:blipFill>
          <a:blip r:embed="rId3">
            <a:alphaModFix/>
          </a:blip>
          <a:stretch>
            <a:fillRect/>
          </a:stretch>
        </p:blipFill>
        <p:spPr>
          <a:xfrm>
            <a:off x="228600" y="2571750"/>
            <a:ext cx="3719245" cy="2324526"/>
          </a:xfrm>
          <a:prstGeom prst="rect">
            <a:avLst/>
          </a:prstGeom>
          <a:ln>
            <a:noFill/>
          </a:ln>
          <a:effectLst>
            <a:outerShdw blurRad="292100" dist="139700" dir="2700000" algn="tl" rotWithShape="0">
              <a:srgbClr val="333333">
                <a:alpha val="20000"/>
              </a:srgbClr>
            </a:outerShdw>
          </a:effectLst>
        </p:spPr>
      </p:pic>
      <p:pic>
        <p:nvPicPr>
          <p:cNvPr id="149" name="Google Shape;149;p35"/>
          <p:cNvPicPr preferRelativeResize="0"/>
          <p:nvPr/>
        </p:nvPicPr>
        <p:blipFill rotWithShape="1">
          <a:blip r:embed="rId4">
            <a:alphaModFix/>
          </a:blip>
          <a:srcRect t="7080" r="5838"/>
          <a:stretch/>
        </p:blipFill>
        <p:spPr>
          <a:xfrm>
            <a:off x="5237734" y="2571750"/>
            <a:ext cx="3674973" cy="2324524"/>
          </a:xfrm>
          <a:prstGeom prst="rect">
            <a:avLst/>
          </a:prstGeom>
          <a:ln>
            <a:noFill/>
          </a:ln>
          <a:effectLst>
            <a:outerShdw blurRad="292100" dist="139700" dir="2700000" algn="tl" rotWithShape="0">
              <a:srgbClr val="333333">
                <a:alpha val="20000"/>
              </a:srgbClr>
            </a:outerShdw>
          </a:effectLst>
        </p:spPr>
      </p:pic>
      <p:pic>
        <p:nvPicPr>
          <p:cNvPr id="151" name="Google Shape;151;p35"/>
          <p:cNvPicPr preferRelativeResize="0"/>
          <p:nvPr/>
        </p:nvPicPr>
        <p:blipFill>
          <a:blip r:embed="rId5">
            <a:alphaModFix/>
          </a:blip>
          <a:stretch>
            <a:fillRect/>
          </a:stretch>
        </p:blipFill>
        <p:spPr>
          <a:xfrm>
            <a:off x="228600" y="504029"/>
            <a:ext cx="8686800" cy="1593444"/>
          </a:xfrm>
          <a:prstGeom prst="rect">
            <a:avLst/>
          </a:prstGeom>
          <a:ln>
            <a:noFill/>
          </a:ln>
          <a:effectLst>
            <a:outerShdw blurRad="292100" dist="139700" dir="2700000" algn="tl" rotWithShape="0">
              <a:srgbClr val="333333">
                <a:alpha val="20000"/>
              </a:srgbClr>
            </a:outerShdw>
          </a:effectLst>
        </p:spPr>
      </p:pic>
      <p:pic>
        <p:nvPicPr>
          <p:cNvPr id="150" name="Google Shape;150;p35"/>
          <p:cNvPicPr preferRelativeResize="0"/>
          <p:nvPr/>
        </p:nvPicPr>
        <p:blipFill>
          <a:blip r:embed="rId6">
            <a:alphaModFix/>
          </a:blip>
          <a:stretch>
            <a:fillRect/>
          </a:stretch>
        </p:blipFill>
        <p:spPr>
          <a:xfrm>
            <a:off x="3065722" y="1657115"/>
            <a:ext cx="3012551" cy="2235299"/>
          </a:xfrm>
          <a:prstGeom prst="rect">
            <a:avLst/>
          </a:prstGeom>
          <a:ln>
            <a:noFill/>
          </a:ln>
          <a:effectLst>
            <a:outerShdw blurRad="292100" dist="139700" dir="2700000" algn="tl" rotWithShape="0">
              <a:srgbClr val="333333">
                <a:alpha val="20000"/>
              </a:srgbClr>
            </a:outerShdw>
          </a:effectLst>
        </p:spPr>
      </p:pic>
    </p:spTree>
    <p:extLst>
      <p:ext uri="{BB962C8B-B14F-4D97-AF65-F5344CB8AC3E}">
        <p14:creationId xmlns:p14="http://schemas.microsoft.com/office/powerpoint/2010/main" val="287583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1"/>
          <p:cNvSpPr txBox="1">
            <a:spLocks noGrp="1"/>
          </p:cNvSpPr>
          <p:nvPr>
            <p:ph type="title"/>
          </p:nvPr>
        </p:nvSpPr>
        <p:spPr>
          <a:xfrm>
            <a:off x="406963" y="529143"/>
            <a:ext cx="82296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Objective						</a:t>
            </a:r>
            <a:endParaRPr dirty="0"/>
          </a:p>
        </p:txBody>
      </p:sp>
      <p:sp>
        <p:nvSpPr>
          <p:cNvPr id="124" name="Google Shape;124;p31"/>
          <p:cNvSpPr txBox="1">
            <a:spLocks noGrp="1"/>
          </p:cNvSpPr>
          <p:nvPr>
            <p:ph type="body" idx="1"/>
          </p:nvPr>
        </p:nvSpPr>
        <p:spPr>
          <a:xfrm>
            <a:off x="457200" y="1200150"/>
            <a:ext cx="3605917" cy="372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20"/>
              </a:spcBef>
              <a:spcAft>
                <a:spcPts val="0"/>
              </a:spcAft>
              <a:buSzPts val="3900"/>
              <a:buNone/>
            </a:pPr>
            <a:r>
              <a:rPr lang="en" i="1" dirty="0"/>
              <a:t>By the end of this lesson, you will understand the events immediately preceding, during, and immediately following the Tulsa Race Massacre. </a:t>
            </a:r>
            <a:endParaRPr i="1" dirty="0"/>
          </a:p>
        </p:txBody>
      </p:sp>
      <p:sp>
        <p:nvSpPr>
          <p:cNvPr id="125" name="Google Shape;125;p31"/>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Clr>
                <a:schemeClr val="dk1"/>
              </a:buClr>
              <a:buSzPts val="3900"/>
              <a:buFont typeface="Arial"/>
              <a:buNone/>
            </a:pPr>
            <a:r>
              <a:rPr lang="en" i="1" dirty="0"/>
              <a:t>How do we know what happened during the Tulsa Race Massacre?</a:t>
            </a:r>
            <a:endParaRPr dirty="0"/>
          </a:p>
        </p:txBody>
      </p:sp>
      <p:sp>
        <p:nvSpPr>
          <p:cNvPr id="2" name="TextBox 1">
            <a:extLst>
              <a:ext uri="{FF2B5EF4-FFF2-40B4-BE49-F238E27FC236}">
                <a16:creationId xmlns:a16="http://schemas.microsoft.com/office/drawing/2014/main" id="{A67BE960-7047-C343-9961-CDE259363AD6}"/>
              </a:ext>
            </a:extLst>
          </p:cNvPr>
          <p:cNvSpPr txBox="1"/>
          <p:nvPr/>
        </p:nvSpPr>
        <p:spPr>
          <a:xfrm>
            <a:off x="4692274" y="740212"/>
            <a:ext cx="3643946" cy="646331"/>
          </a:xfrm>
          <a:prstGeom prst="rect">
            <a:avLst/>
          </a:prstGeom>
          <a:noFill/>
        </p:spPr>
        <p:txBody>
          <a:bodyPr wrap="none" rtlCol="0">
            <a:spAutoFit/>
          </a:bodyPr>
          <a:lstStyle/>
          <a:p>
            <a:r>
              <a:rPr lang="en" sz="3600" dirty="0">
                <a:solidFill>
                  <a:srgbClr val="991B1E"/>
                </a:solidFill>
                <a:latin typeface="Calibri"/>
                <a:cs typeface="Calibri"/>
                <a:sym typeface="Calibri"/>
              </a:rPr>
              <a:t>Essential</a:t>
            </a:r>
            <a:r>
              <a:rPr lang="en" sz="3600" dirty="0">
                <a:solidFill>
                  <a:srgbClr val="991B1E"/>
                </a:solidFill>
                <a:latin typeface="Calibri"/>
                <a:cs typeface="Calibri"/>
              </a:rPr>
              <a:t> Question</a:t>
            </a:r>
            <a:endParaRPr lang="en-US" sz="3600" dirty="0">
              <a:solidFill>
                <a:srgbClr val="991B1E"/>
              </a:solidFill>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32"/>
          <p:cNvPicPr preferRelativeResize="0"/>
          <p:nvPr/>
        </p:nvPicPr>
        <p:blipFill>
          <a:blip r:embed="rId3">
            <a:alphaModFix/>
          </a:blip>
          <a:stretch>
            <a:fillRect/>
          </a:stretch>
        </p:blipFill>
        <p:spPr>
          <a:xfrm>
            <a:off x="848475" y="244550"/>
            <a:ext cx="7447050" cy="4654400"/>
          </a:xfrm>
          <a:prstGeom prst="rect">
            <a:avLst/>
          </a:prstGeom>
          <a:ln>
            <a:noFill/>
          </a:ln>
          <a:effectLst>
            <a:outerShdw blurRad="292100" dist="139700" dir="2700000" algn="tl" rotWithShape="0">
              <a:srgbClr val="333333">
                <a:alpha val="2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33"/>
          <p:cNvPicPr preferRelativeResize="0"/>
          <p:nvPr/>
        </p:nvPicPr>
        <p:blipFill>
          <a:blip r:embed="rId3">
            <a:alphaModFix/>
          </a:blip>
          <a:stretch>
            <a:fillRect/>
          </a:stretch>
        </p:blipFill>
        <p:spPr>
          <a:xfrm>
            <a:off x="1562431" y="338651"/>
            <a:ext cx="6019137" cy="4466197"/>
          </a:xfrm>
          <a:prstGeom prst="rect">
            <a:avLst/>
          </a:prstGeom>
          <a:ln>
            <a:noFill/>
          </a:ln>
          <a:effectLst>
            <a:outerShdw blurRad="292100" dist="139700" dir="2700000" algn="tl" rotWithShape="0">
              <a:srgbClr val="333333">
                <a:alpha val="2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34"/>
          <p:cNvPicPr preferRelativeResize="0"/>
          <p:nvPr/>
        </p:nvPicPr>
        <p:blipFill>
          <a:blip r:embed="rId3">
            <a:alphaModFix/>
          </a:blip>
          <a:stretch>
            <a:fillRect/>
          </a:stretch>
        </p:blipFill>
        <p:spPr>
          <a:xfrm>
            <a:off x="152400" y="135825"/>
            <a:ext cx="8839199" cy="1707141"/>
          </a:xfrm>
          <a:prstGeom prst="rect">
            <a:avLst/>
          </a:prstGeom>
          <a:ln>
            <a:noFill/>
          </a:ln>
          <a:effectLst>
            <a:outerShdw blurRad="292100" dist="139700" dir="2700000" algn="tl" rotWithShape="0">
              <a:srgbClr val="333333">
                <a:alpha val="20000"/>
              </a:srgbClr>
            </a:outerShdw>
          </a:effectLst>
        </p:spPr>
      </p:pic>
      <p:pic>
        <p:nvPicPr>
          <p:cNvPr id="141" name="Google Shape;141;p34"/>
          <p:cNvPicPr preferRelativeResize="0">
            <a:picLocks noChangeAspect="1"/>
          </p:cNvPicPr>
          <p:nvPr/>
        </p:nvPicPr>
        <p:blipFill>
          <a:blip r:embed="rId4">
            <a:alphaModFix/>
          </a:blip>
          <a:stretch>
            <a:fillRect/>
          </a:stretch>
        </p:blipFill>
        <p:spPr>
          <a:xfrm>
            <a:off x="2268614" y="2012389"/>
            <a:ext cx="4606772" cy="2952983"/>
          </a:xfrm>
          <a:prstGeom prst="rect">
            <a:avLst/>
          </a:prstGeom>
          <a:ln>
            <a:noFill/>
          </a:ln>
          <a:effectLst>
            <a:outerShdw blurRad="292100" dist="139700" dir="2700000" algn="tl" rotWithShape="0">
              <a:srgbClr val="333333">
                <a:alpha val="2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5"/>
          <p:cNvSpPr txBox="1">
            <a:spLocks noGrp="1"/>
          </p:cNvSpPr>
          <p:nvPr>
            <p:ph type="title"/>
          </p:nvPr>
        </p:nvSpPr>
        <p:spPr>
          <a:xfrm>
            <a:off x="693750" y="99929"/>
            <a:ext cx="7756497" cy="40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What do all of these pictures together </a:t>
            </a:r>
            <a:r>
              <a:rPr lang="en-US" sz="2000" dirty="0"/>
              <a:t>tell us </a:t>
            </a:r>
            <a:r>
              <a:rPr lang="en" sz="2000" dirty="0"/>
              <a:t>about a time in our history?</a:t>
            </a:r>
            <a:endParaRPr sz="2000" dirty="0"/>
          </a:p>
        </p:txBody>
      </p:sp>
      <p:pic>
        <p:nvPicPr>
          <p:cNvPr id="148" name="Google Shape;148;p35"/>
          <p:cNvPicPr preferRelativeResize="0"/>
          <p:nvPr/>
        </p:nvPicPr>
        <p:blipFill>
          <a:blip r:embed="rId3">
            <a:alphaModFix/>
          </a:blip>
          <a:stretch>
            <a:fillRect/>
          </a:stretch>
        </p:blipFill>
        <p:spPr>
          <a:xfrm>
            <a:off x="228600" y="2571750"/>
            <a:ext cx="3719245" cy="2324526"/>
          </a:xfrm>
          <a:prstGeom prst="rect">
            <a:avLst/>
          </a:prstGeom>
          <a:ln>
            <a:noFill/>
          </a:ln>
          <a:effectLst>
            <a:outerShdw blurRad="292100" dist="139700" dir="2700000" algn="tl" rotWithShape="0">
              <a:srgbClr val="333333">
                <a:alpha val="20000"/>
              </a:srgbClr>
            </a:outerShdw>
          </a:effectLst>
        </p:spPr>
      </p:pic>
      <p:pic>
        <p:nvPicPr>
          <p:cNvPr id="149" name="Google Shape;149;p35"/>
          <p:cNvPicPr preferRelativeResize="0"/>
          <p:nvPr/>
        </p:nvPicPr>
        <p:blipFill rotWithShape="1">
          <a:blip r:embed="rId4">
            <a:alphaModFix/>
          </a:blip>
          <a:srcRect t="7080" r="5838"/>
          <a:stretch/>
        </p:blipFill>
        <p:spPr>
          <a:xfrm>
            <a:off x="5237734" y="2571750"/>
            <a:ext cx="3674973" cy="2324524"/>
          </a:xfrm>
          <a:prstGeom prst="rect">
            <a:avLst/>
          </a:prstGeom>
          <a:ln>
            <a:noFill/>
          </a:ln>
          <a:effectLst>
            <a:outerShdw blurRad="292100" dist="139700" dir="2700000" algn="tl" rotWithShape="0">
              <a:srgbClr val="333333">
                <a:alpha val="20000"/>
              </a:srgbClr>
            </a:outerShdw>
          </a:effectLst>
        </p:spPr>
      </p:pic>
      <p:pic>
        <p:nvPicPr>
          <p:cNvPr id="151" name="Google Shape;151;p35"/>
          <p:cNvPicPr preferRelativeResize="0"/>
          <p:nvPr/>
        </p:nvPicPr>
        <p:blipFill>
          <a:blip r:embed="rId5">
            <a:alphaModFix/>
          </a:blip>
          <a:stretch>
            <a:fillRect/>
          </a:stretch>
        </p:blipFill>
        <p:spPr>
          <a:xfrm>
            <a:off x="228600" y="504029"/>
            <a:ext cx="8686800" cy="1593444"/>
          </a:xfrm>
          <a:prstGeom prst="rect">
            <a:avLst/>
          </a:prstGeom>
          <a:ln>
            <a:noFill/>
          </a:ln>
          <a:effectLst>
            <a:outerShdw blurRad="292100" dist="139700" dir="2700000" algn="tl" rotWithShape="0">
              <a:srgbClr val="333333">
                <a:alpha val="20000"/>
              </a:srgbClr>
            </a:outerShdw>
          </a:effectLst>
        </p:spPr>
      </p:pic>
      <p:pic>
        <p:nvPicPr>
          <p:cNvPr id="150" name="Google Shape;150;p35"/>
          <p:cNvPicPr preferRelativeResize="0"/>
          <p:nvPr/>
        </p:nvPicPr>
        <p:blipFill>
          <a:blip r:embed="rId6">
            <a:alphaModFix/>
          </a:blip>
          <a:stretch>
            <a:fillRect/>
          </a:stretch>
        </p:blipFill>
        <p:spPr>
          <a:xfrm>
            <a:off x="3065722" y="1657115"/>
            <a:ext cx="3012551" cy="2235299"/>
          </a:xfrm>
          <a:prstGeom prst="rect">
            <a:avLst/>
          </a:prstGeom>
          <a:ln>
            <a:noFill/>
          </a:ln>
          <a:effectLst>
            <a:outerShdw blurRad="292100" dist="139700" dir="2700000" algn="tl" rotWithShape="0">
              <a:srgbClr val="333333">
                <a:alpha val="2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6"/>
          <p:cNvSpPr txBox="1">
            <a:spLocks noGrp="1"/>
          </p:cNvSpPr>
          <p:nvPr>
            <p:ph type="title" idx="4294967295"/>
          </p:nvPr>
        </p:nvSpPr>
        <p:spPr>
          <a:xfrm>
            <a:off x="0" y="35375"/>
            <a:ext cx="9144000" cy="6154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t>What information does the video provide that helps you understand the photos?</a:t>
            </a:r>
            <a:endParaRPr sz="2000" dirty="0"/>
          </a:p>
        </p:txBody>
      </p:sp>
      <p:pic>
        <p:nvPicPr>
          <p:cNvPr id="157" name="Google Shape;157;p36" descr="In the early 1900s, Greenwood was home to a thriving, independent &quot;Black Wall Street&quot; until the violence of the Tulsa Race Riots changed the community's legacy forever.  BOSS: The Black Experience in Business premieres Tuesday, April 23 at 8pm on PBS (check local listings).&#10;Please SUBSCRIBE if you enjoyed: http://bit.ly/1JQmx88 &#10;**More info &amp; videos below**&#10;&#10;For full episodes, check out http://thirteen.org/&#10;&#10;&#10;Facebook: http://www.facebook.com/thirteenwnet/&#10;Twitter: http://www.twitter.com/thirteenwnet/&#10;Tumblr: http://thirteenwnet.tumblr.com&#10;Instagram: http://www.instagram.com/thirteenwnet/&#10;Pinterest: http://www.pinterest.com/thirteenwnet/&#10;&#10;-----------------&#10;&#10;THIRTEEN is one of America’s most respected and innovative public media providers. A member of the WNET family of companies, THIRTEEN is a unique cultural and educational institution that harnesses the power of television and electronic media to inform, enlighten, entertain and inspire. The flagship public television station of the New York City tri-state area and the most-watched public television channel in the nation, THIRTEEN reaches millions of people with programming that celebrates arts and culture, offers insightful commentary on the news of the day, explores the worlds of science and nature, and invites people of all ages to have fun while learning.&#10;&#10;MetroFocus is a multi-platform news magazine focusing on the New York region. The MetroFocus television program features news, smart conversations, in-depth reporting, content from many partners and solutions-oriented reports from the community. Major areas of coverage include sustainability, education, science and technology, the environment, transportation, poverty and underserved communities. MetroFocus.org amplifies that reporting with daily updates and original stories that also cover culture, government and politics, the economy, urban development and other news in the metropolitan region.&#10;&#10;-----------------&#10;&#10;More videos:&#10;&#10;A Conversation With Muhammad Ali: https://www.youtube.com/watch?v=G3r56hv3jCU&#10;&#10;Thirteen/WNET Opening Night Broadcast: https://www.youtube.com/watch?v=-gr-QxU1Sz0&#10;&#10;Treasures of New York: New York Botanical Garden: https://www.youtube.com/watch?v=9kRD6TWUq2A&#10;&#10;MetroFocus: The Master Plan of Manhattan https://www.youtube.com/watch?v=HDWIz72UwU4" title="Greenwood and the Tulsa Race Riots | BOSS: The Black Experience in Business | PBS">
            <a:hlinkClick r:id="rId3"/>
          </p:cNvPr>
          <p:cNvPicPr preferRelativeResize="0"/>
          <p:nvPr/>
        </p:nvPicPr>
        <p:blipFill>
          <a:blip r:embed="rId4">
            <a:alphaModFix/>
          </a:blip>
          <a:stretch>
            <a:fillRect/>
          </a:stretch>
        </p:blipFill>
        <p:spPr>
          <a:xfrm>
            <a:off x="1767175" y="764153"/>
            <a:ext cx="5609650" cy="4207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7"/>
          <p:cNvSpPr txBox="1">
            <a:spLocks noGrp="1"/>
          </p:cNvSpPr>
          <p:nvPr>
            <p:ph type="title"/>
          </p:nvPr>
        </p:nvSpPr>
        <p:spPr>
          <a:xfrm>
            <a:off x="457200" y="399990"/>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Why-Lighting	</a:t>
            </a:r>
            <a:endParaRPr dirty="0"/>
          </a:p>
        </p:txBody>
      </p:sp>
      <p:sp>
        <p:nvSpPr>
          <p:cNvPr id="163" name="Google Shape;163;p37"/>
          <p:cNvSpPr txBox="1">
            <a:spLocks noGrp="1"/>
          </p:cNvSpPr>
          <p:nvPr>
            <p:ph type="body" idx="1"/>
          </p:nvPr>
        </p:nvSpPr>
        <p:spPr>
          <a:xfrm>
            <a:off x="457200" y="1257390"/>
            <a:ext cx="6126480" cy="32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you read, highlight anything in the text that you feel is critical to your understanding of what happened during </a:t>
            </a:r>
            <a:br>
              <a:rPr lang="en" dirty="0"/>
            </a:br>
            <a:r>
              <a:rPr lang="en" dirty="0"/>
              <a:t>the Tulsa Race Massacre.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For anything that you highlight, write in the margin why you highlighted that passage, or why it's a critical piece of information to help your understanding. </a:t>
            </a:r>
            <a:endParaRPr dirty="0"/>
          </a:p>
        </p:txBody>
      </p:sp>
      <p:pic>
        <p:nvPicPr>
          <p:cNvPr id="2" name="Picture 1">
            <a:extLst>
              <a:ext uri="{FF2B5EF4-FFF2-40B4-BE49-F238E27FC236}">
                <a16:creationId xmlns:a16="http://schemas.microsoft.com/office/drawing/2014/main" id="{2FA8501D-D1D4-D346-8E9F-5CC78ABB9A10}"/>
              </a:ext>
            </a:extLst>
          </p:cNvPr>
          <p:cNvPicPr>
            <a:picLocks noChangeAspect="1"/>
          </p:cNvPicPr>
          <p:nvPr/>
        </p:nvPicPr>
        <p:blipFill rotWithShape="1">
          <a:blip r:embed="rId3"/>
          <a:srcRect l="861"/>
          <a:stretch/>
        </p:blipFill>
        <p:spPr>
          <a:xfrm rot="564554">
            <a:off x="6693334" y="851331"/>
            <a:ext cx="1691462" cy="21919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8"/>
          <p:cNvSpPr txBox="1">
            <a:spLocks noGrp="1"/>
          </p:cNvSpPr>
          <p:nvPr>
            <p:ph type="title"/>
          </p:nvPr>
        </p:nvSpPr>
        <p:spPr>
          <a:xfrm>
            <a:off x="457200" y="528066"/>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Partner Share	</a:t>
            </a:r>
            <a:endParaRPr/>
          </a:p>
        </p:txBody>
      </p:sp>
      <p:sp>
        <p:nvSpPr>
          <p:cNvPr id="169" name="Google Shape;169;p38"/>
          <p:cNvSpPr txBox="1">
            <a:spLocks noGrp="1"/>
          </p:cNvSpPr>
          <p:nvPr>
            <p:ph type="body" idx="1"/>
          </p:nvPr>
        </p:nvSpPr>
        <p:spPr>
          <a:xfrm>
            <a:off x="457200" y="1451610"/>
            <a:ext cx="8229600" cy="32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With your partner, share what you highlighted and why, specifically pointing out how the information helped with your understanding of the Tulsa Race Massacre.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With your partner, answer the question: </a:t>
            </a:r>
            <a:r>
              <a:rPr lang="en" i="1" dirty="0"/>
              <a:t>How do the excerpt, video, and photos from the previous activity help you understand what happened?</a:t>
            </a:r>
            <a:endParaRPr i="1"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1015</Words>
  <Application>Microsoft Macintosh PowerPoint</Application>
  <PresentationFormat>On-screen Show (16:9)</PresentationFormat>
  <Paragraphs>39</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Constantia</vt:lpstr>
      <vt:lpstr>Georgia</vt:lpstr>
      <vt:lpstr>Calibri</vt:lpstr>
      <vt:lpstr>Arial</vt:lpstr>
      <vt:lpstr>Noto Sans Symbols</vt:lpstr>
      <vt:lpstr>Simple Light</vt:lpstr>
      <vt:lpstr>LEARN theme</vt:lpstr>
      <vt:lpstr>The Tulsa Race Massacre</vt:lpstr>
      <vt:lpstr>Objective      </vt:lpstr>
      <vt:lpstr>PowerPoint Presentation</vt:lpstr>
      <vt:lpstr>PowerPoint Presentation</vt:lpstr>
      <vt:lpstr>PowerPoint Presentation</vt:lpstr>
      <vt:lpstr>What do all of these pictures together tell us about a time in our history?</vt:lpstr>
      <vt:lpstr>What information does the video provide that helps you understand the photos?</vt:lpstr>
      <vt:lpstr>Why-Lighting </vt:lpstr>
      <vt:lpstr>Partner Share </vt:lpstr>
      <vt:lpstr>Virtual Tour </vt:lpstr>
      <vt:lpstr>What do all of these pictures together tell us about a time in our history?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Tulsa Race Massacre</dc:title>
  <dc:creator>K20 Center</dc:creator>
  <cp:lastModifiedBy>Walters, Darrin J.</cp:lastModifiedBy>
  <cp:revision>13</cp:revision>
  <dcterms:modified xsi:type="dcterms:W3CDTF">2020-07-09T15:39:28Z</dcterms:modified>
</cp:coreProperties>
</file>