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20"/>
  </p:notesMasterIdLst>
  <p:sldIdLst>
    <p:sldId id="256" r:id="rId3"/>
    <p:sldId id="270" r:id="rId4"/>
    <p:sldId id="262" r:id="rId5"/>
    <p:sldId id="263" r:id="rId6"/>
    <p:sldId id="271" r:id="rId7"/>
    <p:sldId id="265" r:id="rId8"/>
    <p:sldId id="272" r:id="rId9"/>
    <p:sldId id="273" r:id="rId10"/>
    <p:sldId id="274" r:id="rId11"/>
    <p:sldId id="275" r:id="rId12"/>
    <p:sldId id="264" r:id="rId13"/>
    <p:sldId id="277" r:id="rId14"/>
    <p:sldId id="276" r:id="rId15"/>
    <p:sldId id="278" r:id="rId16"/>
    <p:sldId id="279" r:id="rId17"/>
    <p:sldId id="280" r:id="rId18"/>
    <p:sldId id="281" r:id="rId19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2"/>
    <p:restoredTop sz="95667"/>
  </p:normalViewPr>
  <p:slideViewPr>
    <p:cSldViewPr snapToGrid="0">
      <p:cViewPr varScale="1">
        <p:scale>
          <a:sx n="200" d="100"/>
          <a:sy n="200" d="100"/>
        </p:scale>
        <p:origin x="488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Source: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Franklin D. Roosevelt Presidential Library &amp; Museum. (1935).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School--Alabama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[Image]. http://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www.fdrlibrary.marist.edu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/archives/collections/franklin/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index.php?p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=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digitallibrary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/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digitalcontent&amp;id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=3325</a:t>
            </a:r>
            <a:endParaRPr lang="en-US" b="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73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Source: 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Franklin D. Roosevelt Presidential Library and Museum. (1935).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Migrants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[Image]. http://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www.fdrlibrary.marist.edu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/archives/collections/franklin/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index.php?p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=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digitallibrary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/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digitalcontent&amp;id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=3508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47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Source: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National Archives. (n.d.).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Social Security: Public Health nursing made available through child welfare services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[Image]. Franklin D. Roosevelt Library Public Domain Photographs, 1882-1962. https://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catalog.archives.gov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/id/195887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18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Source: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Franklin D. Roosevelt Presidential Library and Museum. (1936, June).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Works Progress Administration. Washington, DC. Unemployed shown at Volunteers of America soup kitchen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[Image]. http://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www.fdrlibrary.marist.edu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/archives/collections/franklin/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index.php?p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=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digitallibrary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/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digitalcontent&amp;id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=3296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9594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Image source: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McFadden Publications, Inc. (1939, November).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Photograph of John Steinbeck.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Wikimedia Commons. https://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commons.wikimedia.org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/wiki/File:John-Steinbeck-1939.jpg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96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E143E-7085-4B2E-6EC6-4B317ED72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D30424-5566-F118-AF86-32D32ABF69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50D864-EBFE-B0F2-DCFE-595A0325EE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Image source: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McFadden Publications, Inc. (1939, November).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Photograph of John Steinbeck.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Wikimedia Commons. https://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commons.wikimedia.org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/wiki/File:John-Steinbeck-1939.jpg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0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61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466" y="559689"/>
            <a:ext cx="4565121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944799" y="2807732"/>
            <a:ext cx="4564202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384C1E7-5E3D-A621-C2AF-8355619A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800CFF90-44AF-7644-A3CC-9BC9ACF5E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16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1C24B-450D-4265-7F81-CBB491803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0F2469-383D-1060-E93C-74FF9A228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966259"/>
              </p:ext>
            </p:extLst>
          </p:nvPr>
        </p:nvGraphicFramePr>
        <p:xfrm>
          <a:off x="612883" y="673757"/>
          <a:ext cx="7403882" cy="4218230"/>
        </p:xfrm>
        <a:graphic>
          <a:graphicData uri="http://schemas.openxmlformats.org/drawingml/2006/table">
            <a:tbl>
              <a:tblPr firstRow="1" bandRow="1">
                <a:tableStyleId>{BEDF182F-1DE7-4F13-8AA3-002D9E3B458A}</a:tableStyleId>
              </a:tblPr>
              <a:tblGrid>
                <a:gridCol w="3691103">
                  <a:extLst>
                    <a:ext uri="{9D8B030D-6E8A-4147-A177-3AD203B41FA5}">
                      <a16:colId xmlns:a16="http://schemas.microsoft.com/office/drawing/2014/main" val="2297075292"/>
                    </a:ext>
                  </a:extLst>
                </a:gridCol>
                <a:gridCol w="3712779">
                  <a:extLst>
                    <a:ext uri="{9D8B030D-6E8A-4147-A177-3AD203B41FA5}">
                      <a16:colId xmlns:a16="http://schemas.microsoft.com/office/drawing/2014/main" val="700638576"/>
                    </a:ext>
                  </a:extLst>
                </a:gridCol>
              </a:tblGrid>
              <a:tr h="56063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Think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 Think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946377"/>
                  </a:ext>
                </a:extLst>
              </a:tr>
              <a:tr h="14986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do you observe?</a:t>
                      </a:r>
                      <a:endParaRPr lang="en-US" b="0" dirty="0">
                        <a:effectLst/>
                      </a:endParaRPr>
                    </a:p>
                    <a:p>
                      <a:r>
                        <a:rPr lang="en-US" b="0" dirty="0">
                          <a:effectLst/>
                        </a:rPr>
                        <a:t>1.</a:t>
                      </a:r>
                    </a:p>
                    <a:p>
                      <a:endParaRPr lang="en-US" b="0" dirty="0">
                        <a:effectLst/>
                      </a:endParaRPr>
                    </a:p>
                    <a:p>
                      <a:endParaRPr lang="en-US" b="0" dirty="0">
                        <a:effectLst/>
                      </a:endParaRPr>
                    </a:p>
                    <a:p>
                      <a:r>
                        <a:rPr lang="en-US" b="0" dirty="0">
                          <a:effectLst/>
                        </a:rPr>
                        <a:t>2.</a:t>
                      </a:r>
                    </a:p>
                    <a:p>
                      <a:endParaRPr lang="en-US" b="0" dirty="0">
                        <a:effectLst/>
                      </a:endParaRPr>
                    </a:p>
                    <a:p>
                      <a:endParaRPr lang="en-US" b="0" dirty="0">
                        <a:effectLst/>
                      </a:endParaRPr>
                    </a:p>
                    <a:p>
                      <a:r>
                        <a:rPr lang="en-US" b="0" dirty="0">
                          <a:effectLst/>
                        </a:rPr>
                        <a:t>3.</a:t>
                      </a:r>
                    </a:p>
                    <a:p>
                      <a:endParaRPr lang="en-US" b="0" dirty="0">
                        <a:effectLst/>
                      </a:endParaRPr>
                    </a:p>
                    <a:p>
                      <a:endParaRPr lang="en-US" b="0" dirty="0">
                        <a:effectLst/>
                      </a:endParaRPr>
                    </a:p>
                    <a:p>
                      <a:r>
                        <a:rPr lang="en-US" b="0" dirty="0">
                          <a:effectLst/>
                        </a:rPr>
                        <a:t>4. </a:t>
                      </a:r>
                    </a:p>
                    <a:p>
                      <a:endParaRPr lang="en-US" b="0" dirty="0">
                        <a:effectLst/>
                      </a:endParaRPr>
                    </a:p>
                    <a:p>
                      <a:endParaRPr lang="en-US" b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What do these pictures tell you about the Great Depression?</a:t>
                      </a:r>
                    </a:p>
                    <a:p>
                      <a:pPr algn="l"/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algn="l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With your group, write statements about what life may have been like during the era of the Great Depression. 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603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537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5D84C-B1B9-7487-2919-4DBFDC69B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US" dirty="0"/>
              <a:t>CUS and Discuss</a:t>
            </a:r>
          </a:p>
        </p:txBody>
      </p:sp>
      <p:sp>
        <p:nvSpPr>
          <p:cNvPr id="28675" name="Content Placeholder 7">
            <a:extLst>
              <a:ext uri="{FF2B5EF4-FFF2-40B4-BE49-F238E27FC236}">
                <a16:creationId xmlns:a16="http://schemas.microsoft.com/office/drawing/2014/main" id="{001687CA-0FFD-B396-81EB-DB04465691A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/>
              <a:t>As you read:</a:t>
            </a:r>
          </a:p>
          <a:p>
            <a:r>
              <a:rPr lang="en-US" b="1" dirty="0"/>
              <a:t>Circle</a:t>
            </a:r>
            <a:r>
              <a:rPr lang="en-US" dirty="0"/>
              <a:t> important ideas.</a:t>
            </a:r>
          </a:p>
          <a:p>
            <a:r>
              <a:rPr lang="en-US" b="1" dirty="0"/>
              <a:t>Underline</a:t>
            </a:r>
            <a:r>
              <a:rPr lang="en-US" dirty="0"/>
              <a:t> supporting details.</a:t>
            </a:r>
          </a:p>
          <a:p>
            <a:r>
              <a:rPr lang="en-US" b="1" dirty="0"/>
              <a:t>Summarize</a:t>
            </a:r>
            <a:r>
              <a:rPr lang="en-US" dirty="0"/>
              <a:t> what you read in two or three sentences. </a:t>
            </a:r>
          </a:p>
          <a:p>
            <a:r>
              <a:rPr lang="en-US" dirty="0"/>
              <a:t>Be prepared to </a:t>
            </a:r>
            <a:r>
              <a:rPr lang="en-US" b="1" dirty="0"/>
              <a:t>discuss</a:t>
            </a:r>
            <a:r>
              <a:rPr lang="en-US" dirty="0"/>
              <a:t> what you read.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93D63D-3088-8EBD-AD66-06EEA14AE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139" y="86328"/>
            <a:ext cx="1468164" cy="14681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5EA0B-DFBF-6DCB-127C-2BDC40EDA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5EA35-A986-71EC-BF26-682D0AE67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US" dirty="0"/>
              <a:t>Inverted Pyramid Discussion</a:t>
            </a:r>
          </a:p>
        </p:txBody>
      </p:sp>
      <p:sp>
        <p:nvSpPr>
          <p:cNvPr id="28675" name="Content Placeholder 7">
            <a:extLst>
              <a:ext uri="{FF2B5EF4-FFF2-40B4-BE49-F238E27FC236}">
                <a16:creationId xmlns:a16="http://schemas.microsoft.com/office/drawing/2014/main" id="{9D33A552-B01B-B4A7-698D-1170BCA5A46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3509798" cy="3262312"/>
          </a:xfrm>
        </p:spPr>
        <p:txBody>
          <a:bodyPr/>
          <a:lstStyle/>
          <a:p>
            <a:r>
              <a:rPr lang="en-US" dirty="0"/>
              <a:t>Find a partner who read the same text. Discuss your main ideas and summary of the reading.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7504977A-F20D-2E3D-2132-C3B99DE93D8E}"/>
              </a:ext>
            </a:extLst>
          </p:cNvPr>
          <p:cNvSpPr/>
          <p:nvPr/>
        </p:nvSpPr>
        <p:spPr>
          <a:xfrm rot="10800000">
            <a:off x="4023597" y="1529254"/>
            <a:ext cx="4994278" cy="2964355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4BD5AC-45B5-FA29-1E26-9F8F81E206A1}"/>
              </a:ext>
            </a:extLst>
          </p:cNvPr>
          <p:cNvCxnSpPr>
            <a:cxnSpLocks/>
          </p:cNvCxnSpPr>
          <p:nvPr/>
        </p:nvCxnSpPr>
        <p:spPr>
          <a:xfrm>
            <a:off x="5636172" y="3421117"/>
            <a:ext cx="17893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1D906CA-C20B-B62E-34F5-4659F13F6082}"/>
              </a:ext>
            </a:extLst>
          </p:cNvPr>
          <p:cNvSpPr txBox="1"/>
          <p:nvPr/>
        </p:nvSpPr>
        <p:spPr>
          <a:xfrm>
            <a:off x="6093372" y="3748787"/>
            <a:ext cx="890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Partners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4F4EA82F-6767-37C6-8735-CD39D54D323E}"/>
              </a:ext>
            </a:extLst>
          </p:cNvPr>
          <p:cNvSpPr/>
          <p:nvPr/>
        </p:nvSpPr>
        <p:spPr>
          <a:xfrm rot="20135110">
            <a:off x="4871544" y="4084216"/>
            <a:ext cx="1229711" cy="5757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4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4F0B3-8A69-8AEF-40AB-CDD75C08C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6E66F-89CD-5993-B940-5A04F992A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US" dirty="0"/>
              <a:t>Inverted Pyramid Discussion</a:t>
            </a:r>
          </a:p>
        </p:txBody>
      </p:sp>
      <p:sp>
        <p:nvSpPr>
          <p:cNvPr id="28675" name="Content Placeholder 7">
            <a:extLst>
              <a:ext uri="{FF2B5EF4-FFF2-40B4-BE49-F238E27FC236}">
                <a16:creationId xmlns:a16="http://schemas.microsoft.com/office/drawing/2014/main" id="{0E4E6B7E-5E58-9AC1-6751-C9DFF952848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3509798" cy="3262312"/>
          </a:xfrm>
        </p:spPr>
        <p:txBody>
          <a:bodyPr/>
          <a:lstStyle/>
          <a:p>
            <a:r>
              <a:rPr lang="en-US" dirty="0"/>
              <a:t>Combine with another pair who read the same text.</a:t>
            </a:r>
          </a:p>
          <a:p>
            <a:r>
              <a:rPr lang="en-US" dirty="0"/>
              <a:t>Share your main ideas and summary of the reading.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652DCC0F-D888-E7B8-F4D0-525DB77F2B63}"/>
              </a:ext>
            </a:extLst>
          </p:cNvPr>
          <p:cNvSpPr/>
          <p:nvPr/>
        </p:nvSpPr>
        <p:spPr>
          <a:xfrm rot="10800000">
            <a:off x="4023597" y="1529254"/>
            <a:ext cx="4994278" cy="2964355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B2CBA3-1DFD-115F-78D0-86A2F0FA90B6}"/>
              </a:ext>
            </a:extLst>
          </p:cNvPr>
          <p:cNvCxnSpPr>
            <a:cxnSpLocks/>
          </p:cNvCxnSpPr>
          <p:nvPr/>
        </p:nvCxnSpPr>
        <p:spPr>
          <a:xfrm>
            <a:off x="5636172" y="3421117"/>
            <a:ext cx="17893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B7A49D6-FBBD-5D80-0A38-9BCDFAEB2504}"/>
              </a:ext>
            </a:extLst>
          </p:cNvPr>
          <p:cNvSpPr txBox="1"/>
          <p:nvPr/>
        </p:nvSpPr>
        <p:spPr>
          <a:xfrm>
            <a:off x="6093372" y="3748787"/>
            <a:ext cx="890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Partners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E80063-08C4-7195-F042-4DA4A3B095C3}"/>
              </a:ext>
            </a:extLst>
          </p:cNvPr>
          <p:cNvCxnSpPr>
            <a:cxnSpLocks/>
          </p:cNvCxnSpPr>
          <p:nvPr/>
        </p:nvCxnSpPr>
        <p:spPr>
          <a:xfrm>
            <a:off x="4895193" y="2571750"/>
            <a:ext cx="32082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4E3E9DA-B2C1-2E9E-FE9E-D0B147E7E7F8}"/>
              </a:ext>
            </a:extLst>
          </p:cNvPr>
          <p:cNvSpPr txBox="1"/>
          <p:nvPr/>
        </p:nvSpPr>
        <p:spPr>
          <a:xfrm>
            <a:off x="5943599" y="2745531"/>
            <a:ext cx="1269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Pairs Share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C51C4505-765B-638F-7E6E-574D7816DA06}"/>
              </a:ext>
            </a:extLst>
          </p:cNvPr>
          <p:cNvSpPr/>
          <p:nvPr/>
        </p:nvSpPr>
        <p:spPr>
          <a:xfrm rot="20135110">
            <a:off x="4118742" y="3133236"/>
            <a:ext cx="1229711" cy="5757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40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3E227-D7CA-6B93-B9F3-814569637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628A9-B445-E7F7-348B-888B2939E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US" dirty="0"/>
              <a:t>Inverted Pyramid Discussion</a:t>
            </a:r>
          </a:p>
        </p:txBody>
      </p:sp>
      <p:sp>
        <p:nvSpPr>
          <p:cNvPr id="28675" name="Content Placeholder 7">
            <a:extLst>
              <a:ext uri="{FF2B5EF4-FFF2-40B4-BE49-F238E27FC236}">
                <a16:creationId xmlns:a16="http://schemas.microsoft.com/office/drawing/2014/main" id="{9A1D2F49-7ACA-0899-5ED1-A02F60F9064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3509798" cy="3262312"/>
          </a:xfrm>
        </p:spPr>
        <p:txBody>
          <a:bodyPr/>
          <a:lstStyle/>
          <a:p>
            <a:r>
              <a:rPr lang="en-US" dirty="0"/>
              <a:t>Form a group of three. </a:t>
            </a:r>
          </a:p>
          <a:p>
            <a:r>
              <a:rPr lang="en-US" dirty="0"/>
              <a:t>Each group should have a person who read a different text.</a:t>
            </a:r>
          </a:p>
          <a:p>
            <a:r>
              <a:rPr lang="en-US" dirty="0"/>
              <a:t>Summarize and share what you read with each other.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54B4A64F-521C-B4E1-3B5B-C9CEF23E82FE}"/>
              </a:ext>
            </a:extLst>
          </p:cNvPr>
          <p:cNvSpPr/>
          <p:nvPr/>
        </p:nvSpPr>
        <p:spPr>
          <a:xfrm rot="10800000">
            <a:off x="4023597" y="1529254"/>
            <a:ext cx="4994278" cy="2964355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209B36-ED3B-347A-618E-724FD55A705F}"/>
              </a:ext>
            </a:extLst>
          </p:cNvPr>
          <p:cNvCxnSpPr>
            <a:cxnSpLocks/>
          </p:cNvCxnSpPr>
          <p:nvPr/>
        </p:nvCxnSpPr>
        <p:spPr>
          <a:xfrm>
            <a:off x="5636172" y="3421117"/>
            <a:ext cx="17893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E502FC1-D6FB-2F60-B99A-FDA2436E83D8}"/>
              </a:ext>
            </a:extLst>
          </p:cNvPr>
          <p:cNvSpPr txBox="1"/>
          <p:nvPr/>
        </p:nvSpPr>
        <p:spPr>
          <a:xfrm>
            <a:off x="6093372" y="3748787"/>
            <a:ext cx="890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Partners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448AAB3-9D5D-A4F1-C14F-6B0FBC1C512B}"/>
              </a:ext>
            </a:extLst>
          </p:cNvPr>
          <p:cNvCxnSpPr>
            <a:cxnSpLocks/>
          </p:cNvCxnSpPr>
          <p:nvPr/>
        </p:nvCxnSpPr>
        <p:spPr>
          <a:xfrm>
            <a:off x="4895193" y="2571750"/>
            <a:ext cx="32082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0F72823-FC97-1400-3E6C-6EB6EE550E2F}"/>
              </a:ext>
            </a:extLst>
          </p:cNvPr>
          <p:cNvSpPr txBox="1"/>
          <p:nvPr/>
        </p:nvSpPr>
        <p:spPr>
          <a:xfrm>
            <a:off x="5943599" y="2745531"/>
            <a:ext cx="1269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Pairs Share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8A9DF410-7EF2-68C7-0882-64DF878338AA}"/>
              </a:ext>
            </a:extLst>
          </p:cNvPr>
          <p:cNvSpPr/>
          <p:nvPr/>
        </p:nvSpPr>
        <p:spPr>
          <a:xfrm>
            <a:off x="3216696" y="1852448"/>
            <a:ext cx="1038487" cy="4691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DF76AE-DEA7-29E2-D562-EB2EC146457E}"/>
              </a:ext>
            </a:extLst>
          </p:cNvPr>
          <p:cNvSpPr txBox="1"/>
          <p:nvPr/>
        </p:nvSpPr>
        <p:spPr>
          <a:xfrm>
            <a:off x="5636172" y="1852448"/>
            <a:ext cx="1782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One to Five Groups</a:t>
            </a:r>
          </a:p>
        </p:txBody>
      </p:sp>
    </p:spTree>
    <p:extLst>
      <p:ext uri="{BB962C8B-B14F-4D97-AF65-F5344CB8AC3E}">
        <p14:creationId xmlns:p14="http://schemas.microsoft.com/office/powerpoint/2010/main" val="345424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ECDBE-DFB1-A36C-CB67-DC1BBE7D0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E6809-0F59-9695-9BFE-8252B9CC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85" y="300990"/>
            <a:ext cx="7886700" cy="606879"/>
          </a:xfrm>
        </p:spPr>
        <p:txBody>
          <a:bodyPr rtlCol="0">
            <a:normAutofit/>
          </a:bodyPr>
          <a:lstStyle/>
          <a:p>
            <a:r>
              <a:rPr lang="en-US" dirty="0"/>
              <a:t>Concept Map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8E1B73-B286-A6E9-E852-D0A041D71692}"/>
              </a:ext>
            </a:extLst>
          </p:cNvPr>
          <p:cNvCxnSpPr>
            <a:cxnSpLocks/>
          </p:cNvCxnSpPr>
          <p:nvPr/>
        </p:nvCxnSpPr>
        <p:spPr>
          <a:xfrm>
            <a:off x="5636172" y="3421117"/>
            <a:ext cx="17893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3EAD846-1B4A-69F9-7FAB-9CB22B1C0E94}"/>
              </a:ext>
            </a:extLst>
          </p:cNvPr>
          <p:cNvCxnSpPr>
            <a:cxnSpLocks/>
          </p:cNvCxnSpPr>
          <p:nvPr/>
        </p:nvCxnSpPr>
        <p:spPr>
          <a:xfrm>
            <a:off x="4895193" y="2571750"/>
            <a:ext cx="32082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70E01B8-02C2-D106-401D-AE355670AF51}"/>
              </a:ext>
            </a:extLst>
          </p:cNvPr>
          <p:cNvSpPr txBox="1"/>
          <p:nvPr/>
        </p:nvSpPr>
        <p:spPr>
          <a:xfrm>
            <a:off x="5943599" y="2745531"/>
            <a:ext cx="1269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Pairs Share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4AA689-BF9E-F0A9-6265-6979C3056FEA}"/>
              </a:ext>
            </a:extLst>
          </p:cNvPr>
          <p:cNvSpPr txBox="1"/>
          <p:nvPr/>
        </p:nvSpPr>
        <p:spPr>
          <a:xfrm>
            <a:off x="5636172" y="1852448"/>
            <a:ext cx="1782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One to Five Groups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2B14FAA-76E9-5175-8E37-486B596A443E}"/>
              </a:ext>
            </a:extLst>
          </p:cNvPr>
          <p:cNvSpPr/>
          <p:nvPr/>
        </p:nvSpPr>
        <p:spPr>
          <a:xfrm>
            <a:off x="2950558" y="1719460"/>
            <a:ext cx="2948150" cy="157771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10081A-F1C1-1A5D-AE09-C2ECFCEC86D3}"/>
              </a:ext>
            </a:extLst>
          </p:cNvPr>
          <p:cNvSpPr txBox="1"/>
          <p:nvPr/>
        </p:nvSpPr>
        <p:spPr>
          <a:xfrm>
            <a:off x="3471587" y="2315605"/>
            <a:ext cx="2017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Great Depression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EC1E19-059A-555A-6867-616E6550A731}"/>
              </a:ext>
            </a:extLst>
          </p:cNvPr>
          <p:cNvCxnSpPr/>
          <p:nvPr/>
        </p:nvCxnSpPr>
        <p:spPr>
          <a:xfrm flipH="1" flipV="1">
            <a:off x="1813035" y="2294693"/>
            <a:ext cx="1403131" cy="2463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AF3CBB-02BC-5925-4239-DC05984C8833}"/>
              </a:ext>
            </a:extLst>
          </p:cNvPr>
          <p:cNvCxnSpPr>
            <a:cxnSpLocks/>
          </p:cNvCxnSpPr>
          <p:nvPr/>
        </p:nvCxnSpPr>
        <p:spPr>
          <a:xfrm flipH="1">
            <a:off x="5619092" y="1537508"/>
            <a:ext cx="1479331" cy="5623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5AB0E2-9434-CE08-554C-EEF4E655C206}"/>
              </a:ext>
            </a:extLst>
          </p:cNvPr>
          <p:cNvCxnSpPr>
            <a:cxnSpLocks/>
          </p:cNvCxnSpPr>
          <p:nvPr/>
        </p:nvCxnSpPr>
        <p:spPr>
          <a:xfrm flipV="1">
            <a:off x="3503118" y="3132081"/>
            <a:ext cx="977462" cy="10149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693D306E-84CE-6F7F-BA80-28D32BD403F5}"/>
              </a:ext>
            </a:extLst>
          </p:cNvPr>
          <p:cNvSpPr/>
          <p:nvPr/>
        </p:nvSpPr>
        <p:spPr>
          <a:xfrm>
            <a:off x="693683" y="1537508"/>
            <a:ext cx="1332188" cy="12080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2B86301-9FD5-17C2-D6C1-6E4CED9FAC64}"/>
              </a:ext>
            </a:extLst>
          </p:cNvPr>
          <p:cNvSpPr/>
          <p:nvPr/>
        </p:nvSpPr>
        <p:spPr>
          <a:xfrm>
            <a:off x="3148392" y="3660839"/>
            <a:ext cx="1332188" cy="12080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C46B336-8578-ECB3-8774-7C561B9BBA5E}"/>
              </a:ext>
            </a:extLst>
          </p:cNvPr>
          <p:cNvSpPr/>
          <p:nvPr/>
        </p:nvSpPr>
        <p:spPr>
          <a:xfrm>
            <a:off x="6593268" y="798313"/>
            <a:ext cx="1332188" cy="120802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440ED6-9BA1-0935-E9F1-108BA3DDCA28}"/>
              </a:ext>
            </a:extLst>
          </p:cNvPr>
          <p:cNvSpPr txBox="1"/>
          <p:nvPr/>
        </p:nvSpPr>
        <p:spPr>
          <a:xfrm>
            <a:off x="928643" y="1848426"/>
            <a:ext cx="780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Family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Life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CBC056-3C4A-6E42-186C-93547331AA25}"/>
              </a:ext>
            </a:extLst>
          </p:cNvPr>
          <p:cNvSpPr txBox="1"/>
          <p:nvPr/>
        </p:nvSpPr>
        <p:spPr>
          <a:xfrm>
            <a:off x="3424289" y="4003240"/>
            <a:ext cx="780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Finding Work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EAD831-587D-A2B6-2ACD-FD78D54084C5}"/>
              </a:ext>
            </a:extLst>
          </p:cNvPr>
          <p:cNvSpPr txBox="1"/>
          <p:nvPr/>
        </p:nvSpPr>
        <p:spPr>
          <a:xfrm>
            <a:off x="6868286" y="1226948"/>
            <a:ext cx="780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Art</a:t>
            </a:r>
          </a:p>
        </p:txBody>
      </p:sp>
    </p:spTree>
    <p:extLst>
      <p:ext uri="{BB962C8B-B14F-4D97-AF65-F5344CB8AC3E}">
        <p14:creationId xmlns:p14="http://schemas.microsoft.com/office/powerpoint/2010/main" val="1823002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DA3C4-DC14-1855-33E8-B015DE2F6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3DB1A-4BD7-EED1-E438-93A8DBC87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291663"/>
            <a:ext cx="7886700" cy="637792"/>
          </a:xfrm>
        </p:spPr>
        <p:txBody>
          <a:bodyPr wrap="square" rtlCol="0" anchor="b">
            <a:normAutofit/>
          </a:bodyPr>
          <a:lstStyle/>
          <a:p>
            <a:r>
              <a:rPr lang="en-US" i="1" dirty="0"/>
              <a:t>Of Mice and Men</a:t>
            </a:r>
            <a:r>
              <a:rPr lang="en-US" dirty="0"/>
              <a:t>:</a:t>
            </a:r>
            <a:r>
              <a:rPr lang="en-US" i="1" dirty="0"/>
              <a:t> </a:t>
            </a:r>
            <a:r>
              <a:rPr lang="en-US" dirty="0"/>
              <a:t>Background &amp; Setting</a:t>
            </a:r>
          </a:p>
        </p:txBody>
      </p:sp>
      <p:sp>
        <p:nvSpPr>
          <p:cNvPr id="28680" name="Content Placeholder 2">
            <a:extLst>
              <a:ext uri="{FF2B5EF4-FFF2-40B4-BE49-F238E27FC236}">
                <a16:creationId xmlns:a16="http://schemas.microsoft.com/office/drawing/2014/main" id="{0B40D5B6-B154-F12F-AB3E-47AEEE5268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614" y="940594"/>
            <a:ext cx="4343400" cy="3691731"/>
          </a:xfrm>
        </p:spPr>
        <p:txBody>
          <a:bodyPr/>
          <a:lstStyle/>
          <a:p>
            <a:pPr marL="64008" indent="0">
              <a:buNone/>
            </a:pPr>
            <a:r>
              <a:rPr lang="en-US" sz="2000" dirty="0"/>
              <a:t>Background:</a:t>
            </a:r>
          </a:p>
          <a:p>
            <a:r>
              <a:rPr lang="en-US" sz="2000" dirty="0"/>
              <a:t>Novel published in 1937.</a:t>
            </a:r>
          </a:p>
          <a:p>
            <a:r>
              <a:rPr lang="en-US" sz="2000" dirty="0"/>
              <a:t>Steinbeck wrote about the Depression as a young man.</a:t>
            </a:r>
          </a:p>
          <a:p>
            <a:r>
              <a:rPr lang="en-US" sz="2000" dirty="0"/>
              <a:t>Steinbeck lived in California.</a:t>
            </a:r>
          </a:p>
          <a:p>
            <a:pPr marL="64008" indent="0">
              <a:buNone/>
            </a:pPr>
            <a:r>
              <a:rPr lang="en-US" sz="2000" dirty="0"/>
              <a:t>Setting:</a:t>
            </a:r>
          </a:p>
          <a:p>
            <a:r>
              <a:rPr lang="en-US" sz="2000" dirty="0"/>
              <a:t>Lenny and George (main characters) are migrant ranch workers in California.</a:t>
            </a:r>
          </a:p>
          <a:p>
            <a:r>
              <a:rPr lang="en-US" sz="2000" dirty="0"/>
              <a:t>Lenny is intellectually disabled.</a:t>
            </a:r>
          </a:p>
          <a:p>
            <a:pPr marL="64008" indent="0">
              <a:buNone/>
            </a:pPr>
            <a:endParaRPr lang="en-US" dirty="0"/>
          </a:p>
        </p:txBody>
      </p:sp>
      <p:pic>
        <p:nvPicPr>
          <p:cNvPr id="3" name="Picture 2" descr="John Steinbeck in 1939">
            <a:extLst>
              <a:ext uri="{FF2B5EF4-FFF2-40B4-BE49-F238E27FC236}">
                <a16:creationId xmlns:a16="http://schemas.microsoft.com/office/drawing/2014/main" id="{13333281-DB99-7E61-D698-1DC78A3C48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635" r="-1" b="20135"/>
          <a:stretch>
            <a:fillRect/>
          </a:stretch>
        </p:blipFill>
        <p:spPr>
          <a:xfrm>
            <a:off x="4900448" y="940594"/>
            <a:ext cx="3867150" cy="3262312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8D53EC-3D30-6DB0-1C63-489C1EE04BFD}"/>
              </a:ext>
            </a:extLst>
          </p:cNvPr>
          <p:cNvSpPr txBox="1"/>
          <p:nvPr/>
        </p:nvSpPr>
        <p:spPr>
          <a:xfrm>
            <a:off x="5951483" y="4214045"/>
            <a:ext cx="2262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John Steinbeck in 1939</a:t>
            </a:r>
          </a:p>
        </p:txBody>
      </p:sp>
    </p:spTree>
    <p:extLst>
      <p:ext uri="{BB962C8B-B14F-4D97-AF65-F5344CB8AC3E}">
        <p14:creationId xmlns:p14="http://schemas.microsoft.com/office/powerpoint/2010/main" val="1578537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39126-5D76-E715-315D-120389CA0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C32D8-2C1C-E801-AFD7-BEDF7F5FD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291663"/>
            <a:ext cx="7886700" cy="637792"/>
          </a:xfrm>
        </p:spPr>
        <p:txBody>
          <a:bodyPr wrap="square" rtlCol="0" anchor="b">
            <a:normAutofit/>
          </a:bodyPr>
          <a:lstStyle/>
          <a:p>
            <a:r>
              <a:rPr lang="en-US" i="1" dirty="0"/>
              <a:t>Of Mice and Men</a:t>
            </a:r>
            <a:r>
              <a:rPr lang="en-US" dirty="0"/>
              <a:t>:</a:t>
            </a:r>
            <a:r>
              <a:rPr lang="en-US" i="1" dirty="0"/>
              <a:t> </a:t>
            </a:r>
            <a:r>
              <a:rPr lang="en-US" dirty="0"/>
              <a:t>Predictions</a:t>
            </a:r>
          </a:p>
        </p:txBody>
      </p:sp>
      <p:sp>
        <p:nvSpPr>
          <p:cNvPr id="28680" name="Content Placeholder 2">
            <a:extLst>
              <a:ext uri="{FF2B5EF4-FFF2-40B4-BE49-F238E27FC236}">
                <a16:creationId xmlns:a16="http://schemas.microsoft.com/office/drawing/2014/main" id="{0D75F4C3-9CC5-D26C-7066-A2099B1C57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614" y="940594"/>
            <a:ext cx="4343400" cy="3691731"/>
          </a:xfrm>
        </p:spPr>
        <p:txBody>
          <a:bodyPr/>
          <a:lstStyle/>
          <a:p>
            <a:r>
              <a:rPr lang="en-US" dirty="0"/>
              <a:t>Steinbeck wrote about what he knew—the Great Depression, migrant workers, and life in California.</a:t>
            </a:r>
            <a:endParaRPr lang="en-US" sz="2000" dirty="0"/>
          </a:p>
          <a:p>
            <a:r>
              <a:rPr lang="en-US" dirty="0"/>
              <a:t>What predictions can you make about what might happen in this story?</a:t>
            </a:r>
            <a:br>
              <a:rPr lang="en-US" sz="2000" dirty="0"/>
            </a:br>
            <a:endParaRPr lang="en-US" dirty="0"/>
          </a:p>
        </p:txBody>
      </p:sp>
      <p:pic>
        <p:nvPicPr>
          <p:cNvPr id="3" name="Picture 2" descr="John Steinbeck in 1939">
            <a:extLst>
              <a:ext uri="{FF2B5EF4-FFF2-40B4-BE49-F238E27FC236}">
                <a16:creationId xmlns:a16="http://schemas.microsoft.com/office/drawing/2014/main" id="{0FB957A5-B04B-F3F4-27CE-012F6AAF8A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635" r="-1" b="20135"/>
          <a:stretch>
            <a:fillRect/>
          </a:stretch>
        </p:blipFill>
        <p:spPr>
          <a:xfrm>
            <a:off x="4900448" y="940594"/>
            <a:ext cx="3867150" cy="3262312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45581D-55ED-457E-900B-B36FFFA295E9}"/>
              </a:ext>
            </a:extLst>
          </p:cNvPr>
          <p:cNvSpPr txBox="1"/>
          <p:nvPr/>
        </p:nvSpPr>
        <p:spPr>
          <a:xfrm>
            <a:off x="5951483" y="4214045"/>
            <a:ext cx="2262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John Steinbeck in 1939</a:t>
            </a:r>
          </a:p>
        </p:txBody>
      </p:sp>
    </p:spTree>
    <p:extLst>
      <p:ext uri="{BB962C8B-B14F-4D97-AF65-F5344CB8AC3E}">
        <p14:creationId xmlns:p14="http://schemas.microsoft.com/office/powerpoint/2010/main" val="328307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497E2-88CE-452F-3FF8-96EE085A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Of Mice and Men in the Great Depression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F57AB-21DC-21E2-F0B4-543CF54F3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Background and Setting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A9CE501F-ECB1-9E90-9382-8F0363093F5F}"/>
              </a:ext>
            </a:extLst>
          </p:cNvPr>
          <p:cNvSpPr/>
          <p:nvPr/>
        </p:nvSpPr>
        <p:spPr>
          <a:xfrm>
            <a:off x="744173" y="1312133"/>
            <a:ext cx="2922311" cy="2519234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6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1C1DB67A-4418-8D73-6089-D989CE677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Essential Questions</a:t>
            </a:r>
          </a:p>
        </p:txBody>
      </p:sp>
      <p:sp>
        <p:nvSpPr>
          <p:cNvPr id="23554" name="Text Placeholder 4">
            <a:extLst>
              <a:ext uri="{FF2B5EF4-FFF2-40B4-BE49-F238E27FC236}">
                <a16:creationId xmlns:a16="http://schemas.microsoft.com/office/drawing/2014/main" id="{F01DC99E-0FC2-0634-50E3-61298274249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r>
              <a:rPr lang="en-US" dirty="0"/>
              <a:t>What was society like during the 1930s? </a:t>
            </a:r>
          </a:p>
          <a:p>
            <a:r>
              <a:rPr lang="en-US" dirty="0"/>
              <a:t>How does understanding the 1930s prepare us for reading </a:t>
            </a:r>
            <a:r>
              <a:rPr lang="en-US" i="1" dirty="0"/>
              <a:t>Of Mice and Men</a:t>
            </a:r>
            <a:r>
              <a:rPr lang="en-US" dirty="0"/>
              <a:t>?</a:t>
            </a:r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 rtlCol="0">
            <a:normAutofit fontScale="92500" lnSpcReduction="20000"/>
          </a:bodyPr>
          <a:lstStyle/>
          <a:p>
            <a:r>
              <a:rPr lang="en-US" dirty="0"/>
              <a:t>Identify and summarize societal issues of the Great Depression.</a:t>
            </a:r>
          </a:p>
          <a:p>
            <a:r>
              <a:rPr lang="en-US" dirty="0"/>
              <a:t>Connect Great Depression issues to the novel’s background and setting.</a:t>
            </a:r>
          </a:p>
          <a:p>
            <a:pPr marL="457200" indent="-457200"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F82FFB6-FBD6-D70F-CA82-D0BF0AF2B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874244"/>
              </p:ext>
            </p:extLst>
          </p:nvPr>
        </p:nvGraphicFramePr>
        <p:xfrm>
          <a:off x="612883" y="673757"/>
          <a:ext cx="7403882" cy="3943910"/>
        </p:xfrm>
        <a:graphic>
          <a:graphicData uri="http://schemas.openxmlformats.org/drawingml/2006/table">
            <a:tbl>
              <a:tblPr firstRow="1" bandRow="1">
                <a:tableStyleId>{BEDF182F-1DE7-4F13-8AA3-002D9E3B458A}</a:tableStyleId>
              </a:tblPr>
              <a:tblGrid>
                <a:gridCol w="3691103">
                  <a:extLst>
                    <a:ext uri="{9D8B030D-6E8A-4147-A177-3AD203B41FA5}">
                      <a16:colId xmlns:a16="http://schemas.microsoft.com/office/drawing/2014/main" val="2297075292"/>
                    </a:ext>
                  </a:extLst>
                </a:gridCol>
                <a:gridCol w="3712779">
                  <a:extLst>
                    <a:ext uri="{9D8B030D-6E8A-4147-A177-3AD203B41FA5}">
                      <a16:colId xmlns:a16="http://schemas.microsoft.com/office/drawing/2014/main" val="700638576"/>
                    </a:ext>
                  </a:extLst>
                </a:gridCol>
              </a:tblGrid>
              <a:tr h="56063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Think – What Do You Observe?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 Think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946377"/>
                  </a:ext>
                </a:extLst>
              </a:tr>
              <a:tr h="1498600">
                <a:tc>
                  <a:txBody>
                    <a:bodyPr/>
                    <a:lstStyle/>
                    <a:p>
                      <a:r>
                        <a:rPr lang="en-US" b="0" dirty="0">
                          <a:effectLst/>
                        </a:rPr>
                        <a:t>1.</a:t>
                      </a:r>
                    </a:p>
                    <a:p>
                      <a:endParaRPr lang="en-US" b="0" dirty="0">
                        <a:effectLst/>
                      </a:endParaRPr>
                    </a:p>
                    <a:p>
                      <a:endParaRPr lang="en-US" b="0" dirty="0">
                        <a:effectLst/>
                      </a:endParaRPr>
                    </a:p>
                    <a:p>
                      <a:r>
                        <a:rPr lang="en-US" b="0" dirty="0">
                          <a:effectLst/>
                        </a:rPr>
                        <a:t>2.</a:t>
                      </a:r>
                    </a:p>
                    <a:p>
                      <a:endParaRPr lang="en-US" b="0" dirty="0">
                        <a:effectLst/>
                      </a:endParaRPr>
                    </a:p>
                    <a:p>
                      <a:endParaRPr lang="en-US" b="0" dirty="0">
                        <a:effectLst/>
                      </a:endParaRPr>
                    </a:p>
                    <a:p>
                      <a:r>
                        <a:rPr lang="en-US" b="0" dirty="0">
                          <a:effectLst/>
                        </a:rPr>
                        <a:t>3.</a:t>
                      </a:r>
                    </a:p>
                    <a:p>
                      <a:endParaRPr lang="en-US" b="0" dirty="0">
                        <a:effectLst/>
                      </a:endParaRPr>
                    </a:p>
                    <a:p>
                      <a:endParaRPr lang="en-US" b="0" dirty="0">
                        <a:effectLst/>
                      </a:endParaRPr>
                    </a:p>
                    <a:p>
                      <a:r>
                        <a:rPr lang="en-US" b="0" dirty="0">
                          <a:effectLst/>
                        </a:rPr>
                        <a:t>4. </a:t>
                      </a:r>
                    </a:p>
                    <a:p>
                      <a:endParaRPr lang="en-US" b="0" dirty="0">
                        <a:effectLst/>
                      </a:endParaRPr>
                    </a:p>
                    <a:p>
                      <a:endParaRPr lang="en-US" b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603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89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7305-E72B-0511-2B0D-1ADF58108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16" y="4530736"/>
            <a:ext cx="7635875" cy="573087"/>
          </a:xfrm>
        </p:spPr>
        <p:txBody>
          <a:bodyPr rtlCol="0">
            <a:normAutofit fontScale="90000"/>
          </a:bodyPr>
          <a:lstStyle/>
          <a:p>
            <a:r>
              <a:rPr lang="en-US" b="1" dirty="0"/>
              <a:t>Elementary School in Alabama (1935)</a:t>
            </a:r>
            <a:endParaRPr lang="en-US" dirty="0"/>
          </a:p>
        </p:txBody>
      </p:sp>
      <p:pic>
        <p:nvPicPr>
          <p:cNvPr id="3" name="Picture 2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CCE53691-2B34-5F3F-4097-717DF95D8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083" y="178237"/>
            <a:ext cx="5737943" cy="43524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7191D-3C39-A33F-5D23-7712B0F11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E738C-D519-FD4E-C8C9-695D36FF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16" y="4530736"/>
            <a:ext cx="7635875" cy="573087"/>
          </a:xfrm>
        </p:spPr>
        <p:txBody>
          <a:bodyPr rtlCol="0">
            <a:normAutofit fontScale="90000"/>
          </a:bodyPr>
          <a:lstStyle/>
          <a:p>
            <a:r>
              <a:rPr lang="en-US" b="1" dirty="0"/>
              <a:t>Migrants Eating Lunch (1935)</a:t>
            </a:r>
            <a:endParaRPr lang="en-US" dirty="0"/>
          </a:p>
        </p:txBody>
      </p:sp>
      <p:pic>
        <p:nvPicPr>
          <p:cNvPr id="4" name="Picture 3" descr="A vintage photo of a group of people sitting around a baseball field&#10;&#10;Description automatically generated">
            <a:extLst>
              <a:ext uri="{FF2B5EF4-FFF2-40B4-BE49-F238E27FC236}">
                <a16:creationId xmlns:a16="http://schemas.microsoft.com/office/drawing/2014/main" id="{E57C20BB-C35E-E76B-9EEC-DBE8D8B20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792" y="195465"/>
            <a:ext cx="5533697" cy="44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02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45D27-1B45-E372-6A28-7617AB53A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C51A6-D67C-360B-8731-C26A0D981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16" y="4530736"/>
            <a:ext cx="7635875" cy="573087"/>
          </a:xfrm>
        </p:spPr>
        <p:txBody>
          <a:bodyPr rtlCol="0">
            <a:normAutofit fontScale="90000"/>
          </a:bodyPr>
          <a:lstStyle/>
          <a:p>
            <a:r>
              <a:rPr lang="en-US" b="1" dirty="0"/>
              <a:t>A Visit from the Public Health Nurse (no date), presumed early 1930s</a:t>
            </a:r>
            <a:endParaRPr lang="en-US" dirty="0"/>
          </a:p>
        </p:txBody>
      </p:sp>
      <p:pic>
        <p:nvPicPr>
          <p:cNvPr id="3" name="Picture 2" descr="A vintage photo of a group of people in a room&#10;&#10;Description automatically generated">
            <a:extLst>
              <a:ext uri="{FF2B5EF4-FFF2-40B4-BE49-F238E27FC236}">
                <a16:creationId xmlns:a16="http://schemas.microsoft.com/office/drawing/2014/main" id="{2738B64E-D4DD-822D-D204-27447CF01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421" y="294617"/>
            <a:ext cx="5994706" cy="426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8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3F06E-AD27-F1DD-FCE0-35199478B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5E493-6D3E-6503-894D-ABC50CF4A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16" y="4530736"/>
            <a:ext cx="7635875" cy="573087"/>
          </a:xfrm>
        </p:spPr>
        <p:txBody>
          <a:bodyPr rtlCol="0">
            <a:normAutofit fontScale="90000"/>
          </a:bodyPr>
          <a:lstStyle/>
          <a:p>
            <a:r>
              <a:rPr lang="en-US" b="1" dirty="0"/>
              <a:t>Soup Kitchen in Washington, DC (1936)</a:t>
            </a:r>
            <a:endParaRPr lang="en-US" dirty="0"/>
          </a:p>
        </p:txBody>
      </p:sp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39712F3-AD6F-B544-CA02-6C094C4D0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077" y="131050"/>
            <a:ext cx="5795754" cy="448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4532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2955A4EC-A41F-924E-8A5C-EC8D30BCF2B0}" vid="{C1FC503B-5766-4541-B590-824E08429B9B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2955A4EC-A41F-924E-8A5C-EC8D30BCF2B0}" vid="{D45ADE69-AC46-AB4B-AFB7-4F6B3A12186F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1308</TotalTime>
  <Words>676</Words>
  <Application>Microsoft Office PowerPoint</Application>
  <PresentationFormat>On-screen Show (16:9)</PresentationFormat>
  <Paragraphs>90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 Display</vt:lpstr>
      <vt:lpstr>Arial</vt:lpstr>
      <vt:lpstr>Calibri</vt:lpstr>
      <vt:lpstr>Courier New</vt:lpstr>
      <vt:lpstr>System Font Regular</vt:lpstr>
      <vt:lpstr>Wingdings</vt:lpstr>
      <vt:lpstr>Custom Design</vt:lpstr>
      <vt:lpstr>1_Custom Design</vt:lpstr>
      <vt:lpstr>PowerPoint Presentation</vt:lpstr>
      <vt:lpstr>Of Mice and Men in the Great Depression</vt:lpstr>
      <vt:lpstr>Essential Questions</vt:lpstr>
      <vt:lpstr>Learning Objectives</vt:lpstr>
      <vt:lpstr>PowerPoint Presentation</vt:lpstr>
      <vt:lpstr>Elementary School in Alabama (1935)</vt:lpstr>
      <vt:lpstr>Migrants Eating Lunch (1935)</vt:lpstr>
      <vt:lpstr>A Visit from the Public Health Nurse (no date), presumed early 1930s</vt:lpstr>
      <vt:lpstr>Soup Kitchen in Washington, DC (1936)</vt:lpstr>
      <vt:lpstr>PowerPoint Presentation</vt:lpstr>
      <vt:lpstr>CUS and Discuss</vt:lpstr>
      <vt:lpstr>Inverted Pyramid Discussion</vt:lpstr>
      <vt:lpstr>Inverted Pyramid Discussion</vt:lpstr>
      <vt:lpstr>Inverted Pyramid Discussion</vt:lpstr>
      <vt:lpstr>Concept Map</vt:lpstr>
      <vt:lpstr>Of Mice and Men: Background &amp; Setting</vt:lpstr>
      <vt:lpstr>Of Mice and Men: Predictions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Gracia, Ann M.</dc:creator>
  <cp:keywords/>
  <dc:description/>
  <cp:lastModifiedBy>K20 Center</cp:lastModifiedBy>
  <cp:revision>12</cp:revision>
  <dcterms:created xsi:type="dcterms:W3CDTF">2025-08-05T20:58:42Z</dcterms:created>
  <dcterms:modified xsi:type="dcterms:W3CDTF">2026-06-02T19:39:33Z</dcterms:modified>
  <cp:category/>
</cp:coreProperties>
</file>