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Constantia" panose="02030602050306030303" pitchFamily="18" charset="0"/>
      <p:regular r:id="rId29"/>
      <p:bold r:id="rId30"/>
      <p:italic r:id="rId31"/>
      <p:boldItalic r:id="rId32"/>
    </p:embeddedFont>
    <p:embeddedFont>
      <p:font typeface="Georgia" panose="02040502050405020303" pitchFamily="18"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WrbipNinyubSTcgnF3TJkQv1L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1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K20 Center (n.d.) Jigsaw. https://learn.k20center.ou.edu/strategy/179</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K20 Center (n.d.) RAFT. https://learn.k20center.ou.edu/strategy/158</a:t>
            </a:r>
            <a:endParaRPr/>
          </a:p>
        </p:txBody>
      </p:sp>
      <p:sp>
        <p:nvSpPr>
          <p:cNvPr id="199" name="Google Shape;199;p2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K20 Center (n.d.) Think-Pair-Share.https://learn.k20center.ou.edu/strategy/139</a:t>
            </a:r>
            <a:endParaRPr/>
          </a:p>
        </p:txBody>
      </p:sp>
      <p:sp>
        <p:nvSpPr>
          <p:cNvPr id="100" name="Google Shape;100;p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K20 Center (n.d.) Think-Pair-Share.https://learn.k20center.ou.edu/strategy/139</a:t>
            </a:r>
            <a:endParaRPr/>
          </a:p>
        </p:txBody>
      </p:sp>
      <p:sp>
        <p:nvSpPr>
          <p:cNvPr id="107" name="Google Shape;10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K20 Center (n.d.) Think-Pair-Share.https://learn.k20center.ou.edu/strategy/139</a:t>
            </a:r>
            <a:endParaRPr/>
          </a:p>
        </p:txBody>
      </p:sp>
      <p:sp>
        <p:nvSpPr>
          <p:cNvPr id="114" name="Google Shape;11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K20 Center (n.d.) Jigsaw. https://learn.k20center.ou.edu/strategy/179</a:t>
            </a:r>
            <a:endParaRPr/>
          </a:p>
        </p:txBody>
      </p:sp>
      <p:sp>
        <p:nvSpPr>
          <p:cNvPr id="121" name="Google Shape;12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3"/>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4"/>
        <p:cNvGrpSpPr/>
        <p:nvPr/>
      </p:nvGrpSpPr>
      <p:grpSpPr>
        <a:xfrm>
          <a:off x="0" y="0"/>
          <a:ext cx="0" cy="0"/>
          <a:chOff x="0" y="0"/>
          <a:chExt cx="0" cy="0"/>
        </a:xfrm>
      </p:grpSpPr>
      <p:pic>
        <p:nvPicPr>
          <p:cNvPr id="45" name="Google Shape;45;p3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35"/>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35"/>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sp>
        <p:nvSpPr>
          <p:cNvPr id="49" name="Google Shape;49;p35"/>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pic>
        <p:nvPicPr>
          <p:cNvPr id="50" name="Google Shape;50;p3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5" name="Google Shape;55;p3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9" name="Google Shape;59;p3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3" name="Google Shape;63;p3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2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70" name="Google Shape;70;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2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2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3" name="Google Shape;13;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
        <p:cNvGrpSpPr/>
        <p:nvPr/>
      </p:nvGrpSpPr>
      <p:grpSpPr>
        <a:xfrm>
          <a:off x="0" y="0"/>
          <a:ext cx="0" cy="0"/>
          <a:chOff x="0" y="0"/>
          <a:chExt cx="0" cy="0"/>
        </a:xfrm>
      </p:grpSpPr>
      <p:sp>
        <p:nvSpPr>
          <p:cNvPr id="15" name="Google Shape;15;p2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8"/>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7" name="Google Shape;17;p28"/>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8" name="Google Shape;18;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9"/>
        <p:cNvGrpSpPr/>
        <p:nvPr/>
      </p:nvGrpSpPr>
      <p:grpSpPr>
        <a:xfrm>
          <a:off x="0" y="0"/>
          <a:ext cx="0" cy="0"/>
          <a:chOff x="0" y="0"/>
          <a:chExt cx="0" cy="0"/>
        </a:xfrm>
      </p:grpSpPr>
      <p:sp>
        <p:nvSpPr>
          <p:cNvPr id="20" name="Google Shape;20;p29"/>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1" name="Google Shape;21;p2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9"/>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3" name="Google Shape;23;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4"/>
        <p:cNvGrpSpPr/>
        <p:nvPr/>
      </p:nvGrpSpPr>
      <p:grpSpPr>
        <a:xfrm>
          <a:off x="0" y="0"/>
          <a:ext cx="0" cy="0"/>
          <a:chOff x="0" y="0"/>
          <a:chExt cx="0" cy="0"/>
        </a:xfrm>
      </p:grpSpPr>
      <p:sp>
        <p:nvSpPr>
          <p:cNvPr id="25" name="Google Shape;25;p25"/>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5"/>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27" name="Google Shape;27;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0"/>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1" name="Google Shape;31;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3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5" name="Google Shape;35;p3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6" name="Google Shape;36;p31"/>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7" name="Google Shape;37;p31"/>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8" name="Google Shape;38;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32"/>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1" name="Google Shape;41;p3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2"/>
        <p:cNvGrpSpPr/>
        <p:nvPr/>
      </p:nvGrpSpPr>
      <p:grpSpPr>
        <a:xfrm>
          <a:off x="0" y="0"/>
          <a:ext cx="0" cy="0"/>
          <a:chOff x="0" y="0"/>
          <a:chExt cx="0" cy="0"/>
        </a:xfrm>
      </p:grpSpPr>
      <p:pic>
        <p:nvPicPr>
          <p:cNvPr id="43" name="Google Shape;43;p3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2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2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0"/>
          <p:cNvSpPr txBox="1">
            <a:spLocks noGrp="1"/>
          </p:cNvSpPr>
          <p:nvPr>
            <p:ph type="body" idx="1"/>
          </p:nvPr>
        </p:nvSpPr>
        <p:spPr>
          <a:xfrm>
            <a:off x="457191" y="1428750"/>
            <a:ext cx="4622400" cy="3257700"/>
          </a:xfrm>
          <a:prstGeom prst="rect">
            <a:avLst/>
          </a:prstGeom>
          <a:noFill/>
          <a:ln>
            <a:noFill/>
          </a:ln>
        </p:spPr>
        <p:txBody>
          <a:bodyPr spcFirstLastPara="1" wrap="square" lIns="91425" tIns="0" rIns="91425" bIns="45700" anchor="t" anchorCtr="0">
            <a:normAutofit/>
          </a:bodyPr>
          <a:lstStyle/>
          <a:p>
            <a:pPr marL="0" lvl="0" indent="0" algn="l" rtl="0">
              <a:spcBef>
                <a:spcPts val="0"/>
              </a:spcBef>
              <a:spcAft>
                <a:spcPts val="0"/>
              </a:spcAft>
              <a:buSzPts val="2100"/>
              <a:buNone/>
            </a:pPr>
            <a:endParaRPr dirty="0"/>
          </a:p>
          <a:p>
            <a:pPr marL="800100" lvl="0" indent="-342900" algn="l" rtl="0">
              <a:spcBef>
                <a:spcPts val="420"/>
              </a:spcBef>
              <a:spcAft>
                <a:spcPts val="0"/>
              </a:spcAft>
              <a:buSzPts val="2100"/>
              <a:buFont typeface="Arial"/>
              <a:buChar char="•"/>
            </a:pPr>
            <a:r>
              <a:rPr lang="en-US" sz="2400" b="1" dirty="0"/>
              <a:t>A Loyalist</a:t>
            </a:r>
            <a:endParaRPr sz="2400" dirty="0"/>
          </a:p>
          <a:p>
            <a:pPr marL="342900" lvl="0" indent="-209550" algn="l" rtl="0">
              <a:spcBef>
                <a:spcPts val="420"/>
              </a:spcBef>
              <a:spcAft>
                <a:spcPts val="0"/>
              </a:spcAft>
              <a:buSzPts val="2100"/>
              <a:buFont typeface="Arial"/>
              <a:buNone/>
            </a:pPr>
            <a:endParaRPr sz="2400" b="1" dirty="0"/>
          </a:p>
          <a:p>
            <a:pPr marL="800100" lvl="0" indent="-342900" algn="l" rtl="0">
              <a:spcBef>
                <a:spcPts val="420"/>
              </a:spcBef>
              <a:spcAft>
                <a:spcPts val="0"/>
              </a:spcAft>
              <a:buSzPts val="2100"/>
              <a:buFont typeface="Arial"/>
              <a:buChar char="•"/>
            </a:pPr>
            <a:r>
              <a:rPr lang="en-US" sz="2400" b="1" dirty="0"/>
              <a:t>A Neutralist </a:t>
            </a:r>
            <a:endParaRPr sz="2400" b="1" dirty="0"/>
          </a:p>
          <a:p>
            <a:pPr marL="0" lvl="0" indent="0" algn="l" rtl="0">
              <a:spcBef>
                <a:spcPts val="420"/>
              </a:spcBef>
              <a:spcAft>
                <a:spcPts val="0"/>
              </a:spcAft>
              <a:buNone/>
            </a:pPr>
            <a:endParaRPr sz="2400" b="1" dirty="0"/>
          </a:p>
          <a:p>
            <a:pPr marL="800100" lvl="0" indent="-342900" algn="l" rtl="0">
              <a:spcBef>
                <a:spcPts val="420"/>
              </a:spcBef>
              <a:spcAft>
                <a:spcPts val="0"/>
              </a:spcAft>
              <a:buSzPts val="2100"/>
              <a:buFont typeface="Arial"/>
              <a:buChar char="•"/>
            </a:pPr>
            <a:r>
              <a:rPr lang="en-US" sz="2400" b="1" dirty="0"/>
              <a:t>A Patriot</a:t>
            </a:r>
            <a:endParaRPr sz="2400" dirty="0"/>
          </a:p>
        </p:txBody>
      </p:sp>
      <p:sp>
        <p:nvSpPr>
          <p:cNvPr id="130" name="Google Shape;130;p1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Who does your document represent?</a:t>
            </a:r>
            <a:endParaRPr dirty="0"/>
          </a:p>
        </p:txBody>
      </p:sp>
      <p:pic>
        <p:nvPicPr>
          <p:cNvPr id="131" name="Google Shape;131;p10" title="Jigsaw.png"/>
          <p:cNvPicPr preferRelativeResize="0"/>
          <p:nvPr/>
        </p:nvPicPr>
        <p:blipFill>
          <a:blip r:embed="rId3">
            <a:alphaModFix/>
          </a:blip>
          <a:stretch>
            <a:fillRect/>
          </a:stretch>
        </p:blipFill>
        <p:spPr>
          <a:xfrm>
            <a:off x="4484573" y="1525126"/>
            <a:ext cx="2629475" cy="2629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1"/>
          <p:cNvSpPr/>
          <p:nvPr/>
        </p:nvSpPr>
        <p:spPr>
          <a:xfrm>
            <a:off x="997527" y="2181225"/>
            <a:ext cx="1589809" cy="1431348"/>
          </a:xfrm>
          <a:prstGeom prst="ellipse">
            <a:avLst/>
          </a:prstGeom>
          <a:solidFill>
            <a:schemeClr val="lt1"/>
          </a:solidFill>
          <a:ln w="25400" cap="flat" cmpd="sng">
            <a:solidFill>
              <a:srgbClr val="5B101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1" i="0" u="none" strike="noStrike" cap="none" dirty="0">
                <a:solidFill>
                  <a:schemeClr val="dk1"/>
                </a:solidFill>
                <a:latin typeface="Calibri"/>
                <a:ea typeface="Calibri"/>
                <a:cs typeface="Calibri"/>
                <a:sym typeface="Calibri"/>
              </a:rPr>
              <a:t>Who?</a:t>
            </a:r>
            <a:endParaRPr dirty="0"/>
          </a:p>
          <a:p>
            <a:pPr marL="0" marR="0" lvl="0" indent="0" algn="ctr" rtl="0">
              <a:lnSpc>
                <a:spcPct val="100000"/>
              </a:lnSpc>
              <a:spcBef>
                <a:spcPts val="0"/>
              </a:spcBef>
              <a:spcAft>
                <a:spcPts val="0"/>
              </a:spcAft>
              <a:buClr>
                <a:schemeClr val="dk1"/>
              </a:buClr>
              <a:buSzPts val="1400"/>
              <a:buFont typeface="Calibri"/>
              <a:buNone/>
            </a:pPr>
            <a:r>
              <a:rPr lang="en-US" sz="1400" b="0" i="0" u="none" strike="noStrike" cap="none" dirty="0">
                <a:solidFill>
                  <a:schemeClr val="dk1"/>
                </a:solidFill>
                <a:latin typeface="Calibri"/>
                <a:ea typeface="Calibri"/>
                <a:cs typeface="Calibri"/>
                <a:sym typeface="Calibri"/>
              </a:rPr>
              <a:t>What type of people?</a:t>
            </a:r>
            <a:endParaRPr dirty="0"/>
          </a:p>
        </p:txBody>
      </p:sp>
      <p:sp>
        <p:nvSpPr>
          <p:cNvPr id="137" name="Google Shape;137;p11"/>
          <p:cNvSpPr/>
          <p:nvPr/>
        </p:nvSpPr>
        <p:spPr>
          <a:xfrm>
            <a:off x="3244561" y="2692978"/>
            <a:ext cx="2204606" cy="2019300"/>
          </a:xfrm>
          <a:prstGeom prst="ellipse">
            <a:avLst/>
          </a:prstGeom>
          <a:solidFill>
            <a:schemeClr val="accent6"/>
          </a:solidFill>
          <a:ln w="25400" cap="flat" cmpd="sng">
            <a:solidFill>
              <a:srgbClr val="5B101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LOYALIST</a:t>
            </a:r>
            <a:endParaRPr dirty="0"/>
          </a:p>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PATRIOT OR</a:t>
            </a:r>
            <a:endParaRPr dirty="0"/>
          </a:p>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NEUTRALIST</a:t>
            </a:r>
            <a:endParaRPr dirty="0"/>
          </a:p>
        </p:txBody>
      </p:sp>
      <p:sp>
        <p:nvSpPr>
          <p:cNvPr id="138" name="Google Shape;138;p11"/>
          <p:cNvSpPr/>
          <p:nvPr/>
        </p:nvSpPr>
        <p:spPr>
          <a:xfrm>
            <a:off x="3669723" y="568036"/>
            <a:ext cx="1589809" cy="1414896"/>
          </a:xfrm>
          <a:prstGeom prst="ellipse">
            <a:avLst/>
          </a:prstGeom>
          <a:solidFill>
            <a:srgbClr val="BFBFBF"/>
          </a:solidFill>
          <a:ln w="25400" cap="flat" cmpd="sng">
            <a:solidFill>
              <a:srgbClr val="5B101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1" i="0" u="none" strike="noStrike" cap="none" dirty="0">
                <a:solidFill>
                  <a:schemeClr val="dk1"/>
                </a:solidFill>
                <a:latin typeface="Calibri"/>
                <a:ea typeface="Calibri"/>
                <a:cs typeface="Calibri"/>
                <a:sym typeface="Calibri"/>
              </a:rPr>
              <a:t>What?</a:t>
            </a:r>
            <a:endParaRPr dirty="0"/>
          </a:p>
          <a:p>
            <a:pPr marL="0" marR="0" lvl="0" indent="0" algn="ctr" rtl="0">
              <a:lnSpc>
                <a:spcPct val="100000"/>
              </a:lnSpc>
              <a:spcBef>
                <a:spcPts val="0"/>
              </a:spcBef>
              <a:spcAft>
                <a:spcPts val="0"/>
              </a:spcAft>
              <a:buClr>
                <a:schemeClr val="dk1"/>
              </a:buClr>
              <a:buSzPts val="1400"/>
              <a:buFont typeface="Calibri"/>
              <a:buNone/>
            </a:pPr>
            <a:r>
              <a:rPr lang="en-US" sz="1400" b="0" i="0" u="none" strike="noStrike" cap="none" dirty="0">
                <a:solidFill>
                  <a:schemeClr val="dk1"/>
                </a:solidFill>
                <a:latin typeface="Calibri"/>
                <a:ea typeface="Calibri"/>
                <a:cs typeface="Calibri"/>
                <a:sym typeface="Calibri"/>
              </a:rPr>
              <a:t>What was their stance?</a:t>
            </a:r>
            <a:endParaRPr dirty="0"/>
          </a:p>
        </p:txBody>
      </p:sp>
      <p:sp>
        <p:nvSpPr>
          <p:cNvPr id="139" name="Google Shape;139;p11"/>
          <p:cNvSpPr/>
          <p:nvPr/>
        </p:nvSpPr>
        <p:spPr>
          <a:xfrm>
            <a:off x="6173067" y="2053071"/>
            <a:ext cx="1589809" cy="1521402"/>
          </a:xfrm>
          <a:prstGeom prst="ellipse">
            <a:avLst/>
          </a:prstGeom>
          <a:solidFill>
            <a:srgbClr val="F4C0C2"/>
          </a:solidFill>
          <a:ln w="25400" cap="flat" cmpd="sng">
            <a:solidFill>
              <a:srgbClr val="5B101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Why?</a:t>
            </a:r>
            <a:endParaRPr/>
          </a:p>
          <a:p>
            <a:pPr marL="0" marR="0" lvl="0" indent="0" algn="ctr" rtl="0">
              <a:lnSpc>
                <a:spcPct val="10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What were their reasons for their choice?</a:t>
            </a:r>
            <a:endParaRPr/>
          </a:p>
        </p:txBody>
      </p:sp>
      <p:cxnSp>
        <p:nvCxnSpPr>
          <p:cNvPr id="140" name="Google Shape;140;p11"/>
          <p:cNvCxnSpPr/>
          <p:nvPr/>
        </p:nvCxnSpPr>
        <p:spPr>
          <a:xfrm>
            <a:off x="2587336" y="2854176"/>
            <a:ext cx="741219" cy="304660"/>
          </a:xfrm>
          <a:prstGeom prst="straightConnector1">
            <a:avLst/>
          </a:prstGeom>
          <a:noFill/>
          <a:ln w="9525" cap="flat" cmpd="sng">
            <a:solidFill>
              <a:srgbClr val="A18819"/>
            </a:solidFill>
            <a:prstDash val="solid"/>
            <a:round/>
            <a:headEnd type="none" w="sm" len="sm"/>
            <a:tailEnd type="none" w="sm" len="sm"/>
          </a:ln>
        </p:spPr>
      </p:cxnSp>
      <p:cxnSp>
        <p:nvCxnSpPr>
          <p:cNvPr id="141" name="Google Shape;141;p11"/>
          <p:cNvCxnSpPr/>
          <p:nvPr/>
        </p:nvCxnSpPr>
        <p:spPr>
          <a:xfrm>
            <a:off x="4440382" y="1997791"/>
            <a:ext cx="24245" cy="705438"/>
          </a:xfrm>
          <a:prstGeom prst="straightConnector1">
            <a:avLst/>
          </a:prstGeom>
          <a:noFill/>
          <a:ln w="9525" cap="flat" cmpd="sng">
            <a:solidFill>
              <a:srgbClr val="A18819"/>
            </a:solidFill>
            <a:prstDash val="solid"/>
            <a:round/>
            <a:headEnd type="none" w="sm" len="sm"/>
            <a:tailEnd type="none" w="sm" len="sm"/>
          </a:ln>
        </p:spPr>
      </p:cxnSp>
      <p:cxnSp>
        <p:nvCxnSpPr>
          <p:cNvPr id="142" name="Google Shape;142;p11"/>
          <p:cNvCxnSpPr/>
          <p:nvPr/>
        </p:nvCxnSpPr>
        <p:spPr>
          <a:xfrm rot="10800000" flipH="1">
            <a:off x="5372967" y="3006506"/>
            <a:ext cx="816551" cy="304730"/>
          </a:xfrm>
          <a:prstGeom prst="straightConnector1">
            <a:avLst/>
          </a:prstGeom>
          <a:noFill/>
          <a:ln w="9525" cap="flat" cmpd="sng">
            <a:solidFill>
              <a:srgbClr val="A18819"/>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Partner Scenario</a:t>
            </a:r>
            <a:endParaRPr dirty="0"/>
          </a:p>
        </p:txBody>
      </p:sp>
      <p:sp>
        <p:nvSpPr>
          <p:cNvPr id="148" name="Google Shape;148;p12"/>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600"/>
              <a:buNone/>
            </a:pPr>
            <a:r>
              <a:rPr lang="en-US" dirty="0"/>
              <a:t>With your understanding of the different viewpoints of colonists, choose whether your document was written by a:</a:t>
            </a:r>
            <a:endParaRPr dirty="0"/>
          </a:p>
          <a:p>
            <a:pPr marL="662929" lvl="0" indent="-205729" algn="l" rtl="0">
              <a:spcBef>
                <a:spcPts val="520"/>
              </a:spcBef>
              <a:spcAft>
                <a:spcPts val="0"/>
              </a:spcAft>
              <a:buClr>
                <a:schemeClr val="accent4"/>
              </a:buClr>
              <a:buSzPts val="2600"/>
              <a:buFont typeface="Arial"/>
              <a:buChar char="•"/>
            </a:pPr>
            <a:r>
              <a:rPr lang="en-US" dirty="0">
                <a:solidFill>
                  <a:schemeClr val="accent4"/>
                </a:solidFill>
              </a:rPr>
              <a:t>Loyalist</a:t>
            </a:r>
            <a:endParaRPr dirty="0"/>
          </a:p>
          <a:p>
            <a:pPr marL="662929" lvl="0" indent="-205729" algn="l" rtl="0">
              <a:spcBef>
                <a:spcPts val="520"/>
              </a:spcBef>
              <a:spcAft>
                <a:spcPts val="0"/>
              </a:spcAft>
              <a:buClr>
                <a:schemeClr val="accent4"/>
              </a:buClr>
              <a:buSzPts val="2600"/>
              <a:buFont typeface="Arial"/>
              <a:buChar char="•"/>
            </a:pPr>
            <a:r>
              <a:rPr lang="en-US" dirty="0">
                <a:solidFill>
                  <a:schemeClr val="accent4"/>
                </a:solidFill>
              </a:rPr>
              <a:t>Patriot</a:t>
            </a:r>
            <a:endParaRPr dirty="0"/>
          </a:p>
          <a:p>
            <a:pPr marL="662929" lvl="0" indent="-205729" algn="l" rtl="0">
              <a:spcBef>
                <a:spcPts val="520"/>
              </a:spcBef>
              <a:spcAft>
                <a:spcPts val="0"/>
              </a:spcAft>
              <a:buClr>
                <a:schemeClr val="accent4"/>
              </a:buClr>
              <a:buSzPts val="2600"/>
              <a:buFont typeface="Arial"/>
              <a:buChar char="•"/>
            </a:pPr>
            <a:r>
              <a:rPr lang="en-US" dirty="0">
                <a:solidFill>
                  <a:schemeClr val="accent4"/>
                </a:solidFill>
              </a:rPr>
              <a:t>Neutralist</a:t>
            </a:r>
            <a:endParaRPr dirty="0"/>
          </a:p>
          <a:p>
            <a:pPr marL="0" lvl="0" indent="0" algn="l" rtl="0">
              <a:spcBef>
                <a:spcPts val="520"/>
              </a:spcBef>
              <a:spcAft>
                <a:spcPts val="0"/>
              </a:spcAft>
              <a:buSzPts val="2600"/>
              <a:buNone/>
            </a:pPr>
            <a:r>
              <a:rPr lang="en-US" dirty="0"/>
              <a:t>Be prepared to explain your reasoning.</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ct val="100000"/>
              <a:buFont typeface="Calibri"/>
              <a:buNone/>
            </a:pPr>
            <a:r>
              <a:rPr lang="en-US" dirty="0"/>
              <a:t>Partner Scenario</a:t>
            </a:r>
            <a:br>
              <a:rPr lang="en-US" dirty="0"/>
            </a:br>
            <a:r>
              <a:rPr lang="en-US" dirty="0"/>
              <a:t>Colonist A</a:t>
            </a:r>
            <a:endParaRPr dirty="0"/>
          </a:p>
        </p:txBody>
      </p:sp>
      <p:sp>
        <p:nvSpPr>
          <p:cNvPr id="154" name="Google Shape;154;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600"/>
              <a:buNone/>
            </a:pPr>
            <a:r>
              <a:rPr lang="en-US" dirty="0"/>
              <a:t>He is a poor farmer in the Hudson valley. Colonist A has paid not attention to the trouble brewing. His problems have become worse because his landowner, a Loyalist, has raised his rent three times. He is worried he will be evicted from his farm. He, his wife, and six children will have nowhere to go.</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ct val="100000"/>
              <a:buFont typeface="Calibri"/>
              <a:buNone/>
            </a:pPr>
            <a:r>
              <a:rPr lang="en-US" dirty="0"/>
              <a:t>Partner Scenario</a:t>
            </a:r>
            <a:br>
              <a:rPr lang="en-US" dirty="0"/>
            </a:br>
            <a:r>
              <a:rPr lang="en-US" dirty="0"/>
              <a:t>Colonist B</a:t>
            </a:r>
            <a:endParaRPr dirty="0"/>
          </a:p>
        </p:txBody>
      </p:sp>
      <p:sp>
        <p:nvSpPr>
          <p:cNvPr id="160" name="Google Shape;160;p1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600"/>
              <a:buNone/>
            </a:pPr>
            <a:r>
              <a:rPr lang="en-US" dirty="0"/>
              <a:t>This colonist is a wealthy woman from New York City. She claims to be related to members of the House of Lords in the British Parliament. She worries about the amount of violence by the mobs called Sons of Liberty. She and her husband fear that their wealth and connections to Britain may make them targets of the mob.</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ct val="100000"/>
              <a:buFont typeface="Calibri"/>
              <a:buNone/>
            </a:pPr>
            <a:r>
              <a:rPr lang="en-US" dirty="0"/>
              <a:t>Partner Scenario</a:t>
            </a:r>
            <a:br>
              <a:rPr lang="en-US" dirty="0"/>
            </a:br>
            <a:r>
              <a:rPr lang="en-US" dirty="0"/>
              <a:t>Colonist C</a:t>
            </a:r>
            <a:endParaRPr dirty="0"/>
          </a:p>
        </p:txBody>
      </p:sp>
      <p:sp>
        <p:nvSpPr>
          <p:cNvPr id="166" name="Google Shape;166;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600"/>
              <a:buNone/>
            </a:pPr>
            <a:r>
              <a:rPr lang="en-US" dirty="0"/>
              <a:t>This colonist is a wealthy tea merchant in Boston. His goal is to make money, and he doesn’t care if he violates the law.  Since the tax on tea, he has been importing tea from the Dutch. His ships hide from the British. He’s been caught smuggling tea, but he was able to buy off the official.  His friends say there is an arrest warrant out for him and he should go into hiding.</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ct val="100000"/>
              <a:buFont typeface="Calibri"/>
              <a:buNone/>
            </a:pPr>
            <a:r>
              <a:rPr lang="en-US" dirty="0"/>
              <a:t>Partner Scenario</a:t>
            </a:r>
            <a:br>
              <a:rPr lang="en-US" dirty="0"/>
            </a:br>
            <a:r>
              <a:rPr lang="en-US" dirty="0"/>
              <a:t>Colonist D</a:t>
            </a:r>
            <a:endParaRPr dirty="0"/>
          </a:p>
        </p:txBody>
      </p:sp>
      <p:sp>
        <p:nvSpPr>
          <p:cNvPr id="172" name="Google Shape;172;p1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600"/>
              <a:buNone/>
            </a:pPr>
            <a:r>
              <a:rPr lang="en-US" dirty="0"/>
              <a:t>Colonist D is a wealthy tobacco merchant from Virginia. He sells tobacco to the British and has a rich lifestyle. He was educated in Britain and hopes to send his son to Britain for a decent education. He is also heavily in debt and worries that the British banks may foreclose on his property.</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ct val="100000"/>
              <a:buFont typeface="Calibri"/>
              <a:buNone/>
            </a:pPr>
            <a:r>
              <a:rPr lang="en-US" dirty="0"/>
              <a:t>Partner Scenario</a:t>
            </a:r>
            <a:br>
              <a:rPr lang="en-US" dirty="0"/>
            </a:br>
            <a:r>
              <a:rPr lang="en-US" dirty="0"/>
              <a:t>Colonist E</a:t>
            </a:r>
            <a:endParaRPr dirty="0"/>
          </a:p>
        </p:txBody>
      </p:sp>
      <p:sp>
        <p:nvSpPr>
          <p:cNvPr id="178" name="Google Shape;178;p1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600"/>
              <a:buNone/>
            </a:pPr>
            <a:r>
              <a:rPr lang="en-US" dirty="0"/>
              <a:t>Colonist E, originally from Germany, now lives on the frontier. He has decided to move his family to the fertile Ohio Valley. The farmland is near a British fort for protection from Indians. British soldiers have stopped him and told him that the Proclamation of 1763 prohibits him from moving into the Ohio Valley.</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ct val="100000"/>
              <a:buFont typeface="Calibri"/>
              <a:buNone/>
            </a:pPr>
            <a:r>
              <a:rPr lang="en-US" dirty="0"/>
              <a:t>Partner Scenario</a:t>
            </a:r>
            <a:br>
              <a:rPr lang="en-US" dirty="0"/>
            </a:br>
            <a:r>
              <a:rPr lang="en-US" dirty="0"/>
              <a:t>Colonist F</a:t>
            </a:r>
            <a:endParaRPr dirty="0"/>
          </a:p>
        </p:txBody>
      </p:sp>
      <p:sp>
        <p:nvSpPr>
          <p:cNvPr id="184" name="Google Shape;184;p18"/>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600"/>
              <a:buNone/>
            </a:pPr>
            <a:r>
              <a:rPr lang="en-US" dirty="0"/>
              <a:t>This colonist is a New York City merchant who buys many products from Britain. He fears that if the colonies break free from Britain, a new America could not protect his ships with goods at sea. He knows that the Sons of Liberty are bullying shop owners to get rid of British goods. A friend was attacked for selling British goods. Since his friend’s attack, Colonist F has participated with the boycotts.</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ct val="100000"/>
              <a:buFont typeface="Calibri"/>
              <a:buNone/>
            </a:pPr>
            <a:r>
              <a:rPr lang="en-US" dirty="0"/>
              <a:t>Partner Scenario</a:t>
            </a:r>
            <a:br>
              <a:rPr lang="en-US" dirty="0"/>
            </a:br>
            <a:r>
              <a:rPr lang="en-US" dirty="0"/>
              <a:t>Colonist G</a:t>
            </a:r>
            <a:endParaRPr dirty="0"/>
          </a:p>
        </p:txBody>
      </p:sp>
      <p:sp>
        <p:nvSpPr>
          <p:cNvPr id="190" name="Google Shape;190;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600"/>
              <a:buNone/>
            </a:pPr>
            <a:r>
              <a:rPr lang="en-US" dirty="0"/>
              <a:t>Colonist G is a poor dock worker on Boston’s waterfront.  He loads and unloads ships. While playing cards and drinking at the local tavern, the Sons of Liberty try to recruit him to their cause. Because of the Intolerable Acts, the Boston Harbor is closed to trade. Colonist G is out of a job.</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Understanding</a:t>
            </a:r>
            <a:br>
              <a:rPr lang="en-US" dirty="0"/>
            </a:br>
            <a:r>
              <a:rPr lang="en-US" dirty="0"/>
              <a:t>Patriots &amp; Loyalists</a:t>
            </a:r>
            <a:endParaRPr dirty="0"/>
          </a:p>
        </p:txBody>
      </p:sp>
      <p:sp>
        <p:nvSpPr>
          <p:cNvPr id="80" name="Google Shape;80;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34289" lvl="0" indent="0" algn="l" rtl="0">
              <a:spcBef>
                <a:spcPts val="0"/>
              </a:spcBef>
              <a:spcAft>
                <a:spcPts val="0"/>
              </a:spcAft>
              <a:buSzPts val="2600"/>
              <a:buNone/>
            </a:pPr>
            <a:r>
              <a:rPr lang="en-US" dirty="0"/>
              <a:t>US History </a:t>
            </a:r>
            <a:endParaRPr dirty="0"/>
          </a:p>
          <a:p>
            <a:pPr marL="0" marR="34289" lvl="0" indent="0" algn="l" rtl="0">
              <a:spcBef>
                <a:spcPts val="520"/>
              </a:spcBef>
              <a:spcAft>
                <a:spcPts val="0"/>
              </a:spcAft>
              <a:buSzPts val="2600"/>
              <a:buNone/>
            </a:pPr>
            <a:r>
              <a:rPr lang="en-US" dirty="0"/>
              <a:t>8</a:t>
            </a:r>
            <a:r>
              <a:rPr lang="en-US" baseline="30000" dirty="0"/>
              <a:t>th</a:t>
            </a:r>
            <a:r>
              <a:rPr lang="en-US" dirty="0"/>
              <a:t> Grade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ct val="100000"/>
              <a:buFont typeface="Calibri"/>
              <a:buNone/>
            </a:pPr>
            <a:r>
              <a:rPr lang="en-US" dirty="0"/>
              <a:t>Partner Scenario</a:t>
            </a:r>
            <a:br>
              <a:rPr lang="en-US" dirty="0"/>
            </a:br>
            <a:r>
              <a:rPr lang="en-US" dirty="0"/>
              <a:t>Colonist H</a:t>
            </a:r>
            <a:endParaRPr dirty="0"/>
          </a:p>
        </p:txBody>
      </p:sp>
      <p:sp>
        <p:nvSpPr>
          <p:cNvPr id="196" name="Google Shape;196;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600"/>
              <a:buNone/>
            </a:pPr>
            <a:r>
              <a:rPr lang="en-US" dirty="0"/>
              <a:t>Colonist H is a lawyer and a tobacco plantation owner in Virginia. Many colonists are paid in tobacco rather than in money. The British government raises the price of tobacco.  Some colonists wish to be paid with this higher tobacco price against the wishes of the Virginia colony. The colonist makes a speech in the House of Burgess against the unfairness of this higher price for tobacco imposed by the king.</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1"/>
          <p:cNvSpPr txBox="1">
            <a:spLocks noGrp="1"/>
          </p:cNvSpPr>
          <p:nvPr>
            <p:ph type="title"/>
          </p:nvPr>
        </p:nvSpPr>
        <p:spPr>
          <a:xfrm>
            <a:off x="457200" y="276812"/>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RAFT Writing </a:t>
            </a:r>
            <a:endParaRPr dirty="0"/>
          </a:p>
        </p:txBody>
      </p:sp>
      <p:sp>
        <p:nvSpPr>
          <p:cNvPr id="202" name="Google Shape;202;p21"/>
          <p:cNvSpPr txBox="1">
            <a:spLocks noGrp="1"/>
          </p:cNvSpPr>
          <p:nvPr>
            <p:ph type="body" idx="1"/>
          </p:nvPr>
        </p:nvSpPr>
        <p:spPr>
          <a:xfrm>
            <a:off x="457200" y="1322173"/>
            <a:ext cx="8229600" cy="3421277"/>
          </a:xfrm>
          <a:prstGeom prst="rect">
            <a:avLst/>
          </a:prstGeom>
          <a:noFill/>
          <a:ln>
            <a:noFill/>
          </a:ln>
        </p:spPr>
        <p:txBody>
          <a:bodyPr spcFirstLastPara="1" wrap="square" lIns="91425" tIns="45700" rIns="91425" bIns="45700" anchor="t" anchorCtr="0">
            <a:normAutofit lnSpcReduction="20000"/>
          </a:bodyPr>
          <a:lstStyle/>
          <a:p>
            <a:pPr marL="662929" lvl="0" indent="-205729" algn="l" rtl="0">
              <a:spcBef>
                <a:spcPts val="0"/>
              </a:spcBef>
              <a:spcAft>
                <a:spcPts val="0"/>
              </a:spcAft>
              <a:buClr>
                <a:schemeClr val="accent4"/>
              </a:buClr>
              <a:buSzPts val="2600"/>
              <a:buFont typeface="Arial"/>
              <a:buChar char="•"/>
            </a:pPr>
            <a:r>
              <a:rPr lang="en-US">
                <a:solidFill>
                  <a:schemeClr val="accent4"/>
                </a:solidFill>
              </a:rPr>
              <a:t>Role: </a:t>
            </a:r>
            <a:r>
              <a:rPr lang="en-US"/>
              <a:t>Choose one of the colonists’ viewpoints.</a:t>
            </a:r>
            <a:endParaRPr/>
          </a:p>
          <a:p>
            <a:pPr marL="0" lvl="0" indent="0" algn="l" rtl="0">
              <a:spcBef>
                <a:spcPts val="520"/>
              </a:spcBef>
              <a:spcAft>
                <a:spcPts val="0"/>
              </a:spcAft>
              <a:buSzPts val="2600"/>
              <a:buNone/>
            </a:pPr>
            <a:endParaRPr dirty="0"/>
          </a:p>
          <a:p>
            <a:pPr marL="662929" lvl="0" indent="-205729" algn="l" rtl="0">
              <a:spcBef>
                <a:spcPts val="520"/>
              </a:spcBef>
              <a:spcAft>
                <a:spcPts val="0"/>
              </a:spcAft>
              <a:buClr>
                <a:schemeClr val="accent4"/>
              </a:buClr>
              <a:buSzPts val="2600"/>
              <a:buFont typeface="Arial"/>
              <a:buChar char="•"/>
            </a:pPr>
            <a:r>
              <a:rPr lang="en-US" dirty="0">
                <a:solidFill>
                  <a:schemeClr val="accent4"/>
                </a:solidFill>
              </a:rPr>
              <a:t>Audience:</a:t>
            </a:r>
            <a:r>
              <a:rPr lang="en-US" dirty="0"/>
              <a:t> Write for the audience of that colonist.</a:t>
            </a:r>
            <a:endParaRPr dirty="0"/>
          </a:p>
          <a:p>
            <a:pPr marL="0" lvl="0" indent="0" algn="l" rtl="0">
              <a:spcBef>
                <a:spcPts val="520"/>
              </a:spcBef>
              <a:spcAft>
                <a:spcPts val="0"/>
              </a:spcAft>
              <a:buSzPts val="2600"/>
              <a:buNone/>
            </a:pPr>
            <a:endParaRPr dirty="0"/>
          </a:p>
          <a:p>
            <a:pPr marL="662929" lvl="0" indent="-205729" algn="l" rtl="0">
              <a:spcBef>
                <a:spcPts val="520"/>
              </a:spcBef>
              <a:spcAft>
                <a:spcPts val="0"/>
              </a:spcAft>
              <a:buClr>
                <a:schemeClr val="accent4"/>
              </a:buClr>
              <a:buSzPts val="2600"/>
              <a:buFont typeface="Arial"/>
              <a:buChar char="•"/>
            </a:pPr>
            <a:r>
              <a:rPr lang="en-US" dirty="0">
                <a:solidFill>
                  <a:schemeClr val="accent4"/>
                </a:solidFill>
              </a:rPr>
              <a:t>Format:</a:t>
            </a:r>
            <a:r>
              <a:rPr lang="en-US" dirty="0"/>
              <a:t> Write using the assigned format.</a:t>
            </a:r>
            <a:endParaRPr dirty="0"/>
          </a:p>
          <a:p>
            <a:pPr marL="0" lvl="0" indent="0" algn="l" rtl="0">
              <a:spcBef>
                <a:spcPts val="520"/>
              </a:spcBef>
              <a:spcAft>
                <a:spcPts val="0"/>
              </a:spcAft>
              <a:buSzPts val="2600"/>
              <a:buNone/>
            </a:pPr>
            <a:endParaRPr dirty="0"/>
          </a:p>
          <a:p>
            <a:pPr marL="662929" lvl="0" indent="-205729" algn="l" rtl="0">
              <a:spcBef>
                <a:spcPts val="520"/>
              </a:spcBef>
              <a:spcAft>
                <a:spcPts val="0"/>
              </a:spcAft>
              <a:buClr>
                <a:schemeClr val="accent4"/>
              </a:buClr>
              <a:buSzPts val="2600"/>
              <a:buFont typeface="Arial"/>
              <a:buChar char="•"/>
            </a:pPr>
            <a:r>
              <a:rPr lang="en-US" dirty="0">
                <a:solidFill>
                  <a:schemeClr val="accent4"/>
                </a:solidFill>
              </a:rPr>
              <a:t>Topic: </a:t>
            </a:r>
            <a:r>
              <a:rPr lang="en-US" dirty="0"/>
              <a:t>Write your reasoning for this colonist’s viewpoint.</a:t>
            </a:r>
            <a:endParaRPr dirty="0"/>
          </a:p>
          <a:p>
            <a:pPr marL="0" lvl="0" indent="0" algn="l" rtl="0">
              <a:spcBef>
                <a:spcPts val="520"/>
              </a:spcBef>
              <a:spcAft>
                <a:spcPts val="0"/>
              </a:spcAft>
              <a:buSzPts val="26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
          <p:cNvSpPr txBox="1">
            <a:spLocks noGrp="1"/>
          </p:cNvSpPr>
          <p:nvPr>
            <p:ph type="title"/>
          </p:nvPr>
        </p:nvSpPr>
        <p:spPr>
          <a:xfrm>
            <a:off x="530352" y="987552"/>
            <a:ext cx="7772400" cy="10218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Learning Objectives</a:t>
            </a:r>
            <a:endParaRPr dirty="0"/>
          </a:p>
        </p:txBody>
      </p:sp>
      <p:sp>
        <p:nvSpPr>
          <p:cNvPr id="86" name="Google Shape;86;p3"/>
          <p:cNvSpPr txBox="1">
            <a:spLocks noGrp="1"/>
          </p:cNvSpPr>
          <p:nvPr>
            <p:ph type="body" idx="1"/>
          </p:nvPr>
        </p:nvSpPr>
        <p:spPr>
          <a:xfrm>
            <a:off x="530350" y="2028502"/>
            <a:ext cx="7772400" cy="2170200"/>
          </a:xfrm>
          <a:prstGeom prst="rect">
            <a:avLst/>
          </a:prstGeom>
          <a:noFill/>
          <a:ln>
            <a:noFill/>
          </a:ln>
        </p:spPr>
        <p:txBody>
          <a:bodyPr spcFirstLastPara="1" wrap="square" lIns="91425" tIns="45700" rIns="91425" bIns="45700" anchor="t" anchorCtr="0">
            <a:normAutofit/>
          </a:bodyPr>
          <a:lstStyle/>
          <a:p>
            <a:pPr marL="662929" lvl="0" indent="-205729" algn="l" rtl="0">
              <a:spcBef>
                <a:spcPts val="0"/>
              </a:spcBef>
              <a:spcAft>
                <a:spcPts val="0"/>
              </a:spcAft>
              <a:buClr>
                <a:schemeClr val="bg1"/>
              </a:buClr>
              <a:buSzPts val="2600"/>
              <a:buFont typeface="Arial"/>
              <a:buChar char="•"/>
            </a:pPr>
            <a:r>
              <a:rPr lang="en-US" dirty="0"/>
              <a:t>Distinguish between the viewpoints of a patriot, a loyalist or a neutral colonist prior to the American Revolution.</a:t>
            </a:r>
            <a:endParaRPr dirty="0"/>
          </a:p>
          <a:p>
            <a:pPr marL="662929" lvl="0" indent="-205729" algn="l" rtl="0">
              <a:spcBef>
                <a:spcPts val="520"/>
              </a:spcBef>
              <a:spcAft>
                <a:spcPts val="0"/>
              </a:spcAft>
              <a:buClr>
                <a:schemeClr val="bg1"/>
              </a:buClr>
              <a:buSzPts val="2600"/>
              <a:buFont typeface="Arial"/>
              <a:buChar char="•"/>
            </a:pPr>
            <a:r>
              <a:rPr lang="en-US" dirty="0"/>
              <a:t>Discuss and write about these different viewpoints and the motivations for their stance.</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4"/>
          <p:cNvSpPr txBox="1">
            <a:spLocks noGrp="1"/>
          </p:cNvSpPr>
          <p:nvPr>
            <p:ph type="title"/>
          </p:nvPr>
        </p:nvSpPr>
        <p:spPr>
          <a:xfrm>
            <a:off x="530352" y="987552"/>
            <a:ext cx="7772400" cy="10218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Essential Question</a:t>
            </a:r>
            <a:endParaRPr dirty="0"/>
          </a:p>
        </p:txBody>
      </p:sp>
      <p:sp>
        <p:nvSpPr>
          <p:cNvPr id="92" name="Google Shape;92;p4"/>
          <p:cNvSpPr txBox="1">
            <a:spLocks noGrp="1"/>
          </p:cNvSpPr>
          <p:nvPr>
            <p:ph type="body" idx="1"/>
          </p:nvPr>
        </p:nvSpPr>
        <p:spPr>
          <a:xfrm>
            <a:off x="530352" y="2028498"/>
            <a:ext cx="7772400" cy="1132200"/>
          </a:xfrm>
          <a:prstGeom prst="rect">
            <a:avLst/>
          </a:prstGeom>
          <a:noFill/>
          <a:ln>
            <a:noFill/>
          </a:ln>
        </p:spPr>
        <p:txBody>
          <a:bodyPr spcFirstLastPara="1" wrap="square" lIns="91425" tIns="45700" rIns="91425" bIns="45700" anchor="t" anchorCtr="0">
            <a:normAutofit lnSpcReduction="20000"/>
          </a:bodyPr>
          <a:lstStyle/>
          <a:p>
            <a:pPr marL="0" lvl="0" indent="0" algn="l" rtl="0">
              <a:spcBef>
                <a:spcPts val="0"/>
              </a:spcBef>
              <a:spcAft>
                <a:spcPts val="0"/>
              </a:spcAft>
              <a:buSzPts val="2600"/>
              <a:buNone/>
            </a:pPr>
            <a:endParaRPr i="1" dirty="0"/>
          </a:p>
          <a:p>
            <a:pPr marL="0" lvl="0" indent="0" algn="l" rtl="0">
              <a:spcBef>
                <a:spcPts val="520"/>
              </a:spcBef>
              <a:spcAft>
                <a:spcPts val="0"/>
              </a:spcAft>
              <a:buSzPts val="2600"/>
              <a:buNone/>
            </a:pPr>
            <a:r>
              <a:rPr lang="en-US" dirty="0"/>
              <a:t>How do the various viewpoints of colonists contribute to our understanding of the American Revolution?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5"/>
          <p:cNvSpPr txBox="1">
            <a:spLocks noGrp="1"/>
          </p:cNvSpPr>
          <p:nvPr>
            <p:ph type="title"/>
          </p:nvPr>
        </p:nvSpPr>
        <p:spPr>
          <a:xfrm>
            <a:off x="489650" y="2006922"/>
            <a:ext cx="8229600" cy="857400"/>
          </a:xfrm>
          <a:prstGeom prst="rect">
            <a:avLst/>
          </a:prstGeom>
          <a:noFill/>
          <a:ln>
            <a:noFill/>
          </a:ln>
        </p:spPr>
        <p:txBody>
          <a:bodyPr spcFirstLastPara="1" wrap="square" lIns="0" tIns="45700" rIns="0" bIns="0" anchor="b" anchorCtr="0">
            <a:noAutofit/>
          </a:bodyPr>
          <a:lstStyle/>
          <a:p>
            <a:pPr marL="0" lvl="0" indent="0" algn="ctr" rtl="0">
              <a:spcBef>
                <a:spcPts val="1000"/>
              </a:spcBef>
              <a:spcAft>
                <a:spcPts val="0"/>
              </a:spcAft>
              <a:buClr>
                <a:schemeClr val="accent4"/>
              </a:buClr>
              <a:buSzPts val="3300"/>
              <a:buFont typeface="Calibri"/>
              <a:buNone/>
            </a:pPr>
            <a:r>
              <a:rPr lang="en-US" dirty="0"/>
              <a:t>What do you know about the </a:t>
            </a:r>
            <a:br>
              <a:rPr lang="en-US" dirty="0"/>
            </a:br>
            <a:r>
              <a:rPr lang="en-US" dirty="0"/>
              <a:t>Boston Tea Party?</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Think-Pair-Share</a:t>
            </a:r>
            <a:endParaRPr dirty="0"/>
          </a:p>
        </p:txBody>
      </p:sp>
      <p:sp>
        <p:nvSpPr>
          <p:cNvPr id="103" name="Google Shape;103;p6"/>
          <p:cNvSpPr txBox="1">
            <a:spLocks noGrp="1"/>
          </p:cNvSpPr>
          <p:nvPr>
            <p:ph type="body" idx="1"/>
          </p:nvPr>
        </p:nvSpPr>
        <p:spPr>
          <a:xfrm>
            <a:off x="457200" y="1572525"/>
            <a:ext cx="6657900" cy="3171000"/>
          </a:xfrm>
          <a:prstGeom prst="rect">
            <a:avLst/>
          </a:prstGeom>
          <a:noFill/>
          <a:ln>
            <a:noFill/>
          </a:ln>
        </p:spPr>
        <p:txBody>
          <a:bodyPr spcFirstLastPara="1" wrap="square" lIns="91425" tIns="45700" rIns="91425" bIns="45700" anchor="t" anchorCtr="0">
            <a:normAutofit/>
          </a:bodyPr>
          <a:lstStyle/>
          <a:p>
            <a:pPr marL="205729" lvl="0" indent="-40629" algn="l" rtl="0">
              <a:spcBef>
                <a:spcPts val="0"/>
              </a:spcBef>
              <a:spcAft>
                <a:spcPts val="0"/>
              </a:spcAft>
              <a:buClr>
                <a:schemeClr val="accent4"/>
              </a:buClr>
              <a:buSzPts val="2600"/>
              <a:buFont typeface="Arial"/>
              <a:buNone/>
            </a:pPr>
            <a:r>
              <a:rPr lang="en-US" b="1" dirty="0"/>
              <a:t>What do you think the day after the Boston Tea Party was like?</a:t>
            </a:r>
            <a:endParaRPr b="1" dirty="0"/>
          </a:p>
          <a:p>
            <a:pPr marL="662929" lvl="0" indent="-205729" algn="l" rtl="0">
              <a:spcBef>
                <a:spcPts val="520"/>
              </a:spcBef>
              <a:spcAft>
                <a:spcPts val="0"/>
              </a:spcAft>
              <a:buClr>
                <a:schemeClr val="accent4"/>
              </a:buClr>
              <a:buSzPts val="2600"/>
              <a:buFont typeface="Arial"/>
              <a:buChar char="•"/>
            </a:pPr>
            <a:r>
              <a:rPr lang="en-US" dirty="0"/>
              <a:t>Were all colonists pleased about the events of the Boston Tea Party?</a:t>
            </a:r>
            <a:endParaRPr dirty="0"/>
          </a:p>
          <a:p>
            <a:pPr marL="662929" lvl="0" indent="-205729" algn="l" rtl="0">
              <a:spcBef>
                <a:spcPts val="520"/>
              </a:spcBef>
              <a:spcAft>
                <a:spcPts val="0"/>
              </a:spcAft>
              <a:buSzPts val="2600"/>
              <a:buChar char="•"/>
            </a:pPr>
            <a:r>
              <a:rPr lang="en-US" dirty="0"/>
              <a:t>Why might they have been pleased or displeased?</a:t>
            </a:r>
            <a:endParaRPr i="1" dirty="0"/>
          </a:p>
        </p:txBody>
      </p:sp>
      <p:pic>
        <p:nvPicPr>
          <p:cNvPr id="104" name="Google Shape;104;p6" title="Think-Pair-Share.png"/>
          <p:cNvPicPr preferRelativeResize="0"/>
          <p:nvPr/>
        </p:nvPicPr>
        <p:blipFill>
          <a:blip r:embed="rId3">
            <a:alphaModFix/>
          </a:blip>
          <a:stretch>
            <a:fillRect/>
          </a:stretch>
        </p:blipFill>
        <p:spPr>
          <a:xfrm>
            <a:off x="5735525" y="204225"/>
            <a:ext cx="3219450" cy="1504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accent4"/>
              </a:buClr>
              <a:buSzPct val="133333"/>
              <a:buFont typeface="Calibri"/>
              <a:buNone/>
            </a:pPr>
            <a:r>
              <a:rPr lang="en-US" sz="4000" dirty="0"/>
              <a:t>Pair Share Match</a:t>
            </a:r>
            <a:br>
              <a:rPr lang="en-US" dirty="0"/>
            </a:br>
            <a:r>
              <a:rPr lang="en-US" sz="2700" i="1" dirty="0"/>
              <a:t>How did colonists respond to the ideas of rebellion and revolution?</a:t>
            </a:r>
            <a:endParaRPr sz="2700" dirty="0"/>
          </a:p>
        </p:txBody>
      </p:sp>
      <p:sp>
        <p:nvSpPr>
          <p:cNvPr id="110" name="Google Shape;110;p7"/>
          <p:cNvSpPr txBox="1">
            <a:spLocks noGrp="1"/>
          </p:cNvSpPr>
          <p:nvPr>
            <p:ph type="body" idx="1"/>
          </p:nvPr>
        </p:nvSpPr>
        <p:spPr>
          <a:xfrm>
            <a:off x="457200" y="1440064"/>
            <a:ext cx="2998500" cy="3326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None/>
            </a:pPr>
            <a:endParaRPr dirty="0"/>
          </a:p>
          <a:p>
            <a:pPr marL="457200" lvl="0" indent="-457200" algn="l" rtl="0">
              <a:spcBef>
                <a:spcPts val="480"/>
              </a:spcBef>
              <a:spcAft>
                <a:spcPts val="0"/>
              </a:spcAft>
              <a:buSzPts val="2400"/>
              <a:buAutoNum type="alphaUcPeriod"/>
            </a:pPr>
            <a:r>
              <a:rPr lang="en-US" dirty="0"/>
              <a:t>Loyalists</a:t>
            </a:r>
            <a:endParaRPr dirty="0"/>
          </a:p>
          <a:p>
            <a:pPr marL="457200" lvl="0" indent="-457200" algn="l" rtl="0">
              <a:spcBef>
                <a:spcPts val="480"/>
              </a:spcBef>
              <a:spcAft>
                <a:spcPts val="0"/>
              </a:spcAft>
              <a:buSzPts val="2400"/>
              <a:buAutoNum type="alphaUcPeriod"/>
            </a:pPr>
            <a:r>
              <a:rPr lang="en-US" dirty="0"/>
              <a:t>Neutralists</a:t>
            </a:r>
            <a:endParaRPr dirty="0"/>
          </a:p>
          <a:p>
            <a:pPr marL="457200" lvl="0" indent="-457200" algn="l" rtl="0">
              <a:spcBef>
                <a:spcPts val="480"/>
              </a:spcBef>
              <a:spcAft>
                <a:spcPts val="0"/>
              </a:spcAft>
              <a:buSzPts val="2400"/>
              <a:buAutoNum type="alphaUcPeriod"/>
            </a:pPr>
            <a:r>
              <a:rPr lang="en-US" dirty="0"/>
              <a:t>Patriots</a:t>
            </a:r>
            <a:endParaRPr dirty="0"/>
          </a:p>
        </p:txBody>
      </p:sp>
      <p:sp>
        <p:nvSpPr>
          <p:cNvPr id="111" name="Google Shape;111;p7"/>
          <p:cNvSpPr txBox="1">
            <a:spLocks noGrp="1"/>
          </p:cNvSpPr>
          <p:nvPr>
            <p:ph type="body" idx="2"/>
          </p:nvPr>
        </p:nvSpPr>
        <p:spPr>
          <a:xfrm>
            <a:off x="3519617" y="1494812"/>
            <a:ext cx="4479324" cy="3326130"/>
          </a:xfrm>
          <a:prstGeom prst="rect">
            <a:avLst/>
          </a:prstGeom>
          <a:noFill/>
          <a:ln>
            <a:noFill/>
          </a:ln>
        </p:spPr>
        <p:txBody>
          <a:bodyPr spcFirstLastPara="1" wrap="square" lIns="91425" tIns="45700" rIns="91425" bIns="45700" anchor="t" anchorCtr="0">
            <a:normAutofit/>
          </a:bodyPr>
          <a:lstStyle/>
          <a:p>
            <a:pPr marL="457200" lvl="0" indent="-457200" algn="l" rtl="0">
              <a:spcBef>
                <a:spcPts val="0"/>
              </a:spcBef>
              <a:spcAft>
                <a:spcPts val="0"/>
              </a:spcAft>
              <a:buSzPts val="2400"/>
              <a:buAutoNum type="arabicPeriod"/>
            </a:pPr>
            <a:r>
              <a:rPr lang="en-US" dirty="0"/>
              <a:t>Someone who had no opinion about the government and its policies.</a:t>
            </a:r>
            <a:endParaRPr dirty="0"/>
          </a:p>
          <a:p>
            <a:pPr marL="457200" lvl="0" indent="-457200" algn="l" rtl="0">
              <a:spcBef>
                <a:spcPts val="480"/>
              </a:spcBef>
              <a:spcAft>
                <a:spcPts val="0"/>
              </a:spcAft>
              <a:buSzPts val="2400"/>
              <a:buAutoNum type="arabicPeriod"/>
            </a:pPr>
            <a:r>
              <a:rPr lang="en-US" dirty="0"/>
              <a:t>Someone who protested and rebelled against the British government.</a:t>
            </a:r>
            <a:endParaRPr dirty="0"/>
          </a:p>
          <a:p>
            <a:pPr marL="457200" lvl="0" indent="-457200" algn="l" rtl="0">
              <a:spcBef>
                <a:spcPts val="480"/>
              </a:spcBef>
              <a:spcAft>
                <a:spcPts val="0"/>
              </a:spcAft>
              <a:buSzPts val="2400"/>
              <a:buAutoNum type="arabicPeriod"/>
            </a:pPr>
            <a:r>
              <a:rPr lang="en-US" dirty="0"/>
              <a:t>Someone who obeyed the law of the British government. </a:t>
            </a:r>
            <a:endParaRPr dirty="0"/>
          </a:p>
          <a:p>
            <a:pPr marL="457200" lvl="0" indent="-304800" algn="l" rtl="0">
              <a:spcBef>
                <a:spcPts val="480"/>
              </a:spcBef>
              <a:spcAft>
                <a:spcPts val="0"/>
              </a:spcAft>
              <a:buSzPts val="2400"/>
              <a:buNone/>
            </a:pPr>
            <a:endParaRPr dirty="0"/>
          </a:p>
          <a:p>
            <a:pPr marL="457200" lvl="0" indent="-304800" algn="l" rtl="0">
              <a:spcBef>
                <a:spcPts val="480"/>
              </a:spcBef>
              <a:spcAft>
                <a:spcPts val="0"/>
              </a:spcAft>
              <a:buSzPts val="24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accent4"/>
              </a:buClr>
              <a:buSzPct val="133333"/>
              <a:buFont typeface="Calibri"/>
              <a:buNone/>
            </a:pPr>
            <a:r>
              <a:rPr lang="en-US" sz="4000" dirty="0"/>
              <a:t>Match Answers</a:t>
            </a:r>
            <a:br>
              <a:rPr lang="en-US" dirty="0"/>
            </a:br>
            <a:r>
              <a:rPr lang="en-US" sz="2700" i="1" dirty="0"/>
              <a:t>How did colonists respond to the ideas of rebellion and revolution?</a:t>
            </a:r>
            <a:endParaRPr sz="2700" dirty="0"/>
          </a:p>
        </p:txBody>
      </p:sp>
      <p:sp>
        <p:nvSpPr>
          <p:cNvPr id="117" name="Google Shape;117;p8"/>
          <p:cNvSpPr txBox="1">
            <a:spLocks noGrp="1"/>
          </p:cNvSpPr>
          <p:nvPr>
            <p:ph type="body" idx="1"/>
          </p:nvPr>
        </p:nvSpPr>
        <p:spPr>
          <a:xfrm>
            <a:off x="439414" y="1446551"/>
            <a:ext cx="2998500" cy="3326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None/>
            </a:pPr>
            <a:endParaRPr dirty="0"/>
          </a:p>
          <a:p>
            <a:pPr marL="457200" lvl="0" indent="-457200" algn="l" rtl="0">
              <a:spcBef>
                <a:spcPts val="480"/>
              </a:spcBef>
              <a:spcAft>
                <a:spcPts val="0"/>
              </a:spcAft>
              <a:buSzPts val="2400"/>
              <a:buAutoNum type="alphaUcPeriod"/>
            </a:pPr>
            <a:r>
              <a:rPr lang="en-US" dirty="0"/>
              <a:t>Loyalists </a:t>
            </a:r>
            <a:r>
              <a:rPr lang="en-US" dirty="0">
                <a:solidFill>
                  <a:schemeClr val="accent6"/>
                </a:solidFill>
              </a:rPr>
              <a:t>(3)</a:t>
            </a:r>
            <a:endParaRPr dirty="0"/>
          </a:p>
          <a:p>
            <a:pPr marL="457200" lvl="0" indent="-457200" algn="l" rtl="0">
              <a:spcBef>
                <a:spcPts val="480"/>
              </a:spcBef>
              <a:spcAft>
                <a:spcPts val="0"/>
              </a:spcAft>
              <a:buSzPts val="2400"/>
              <a:buAutoNum type="alphaUcPeriod"/>
            </a:pPr>
            <a:r>
              <a:rPr lang="en-US" dirty="0"/>
              <a:t>Neutralists </a:t>
            </a:r>
            <a:r>
              <a:rPr lang="en-US" dirty="0">
                <a:solidFill>
                  <a:schemeClr val="accent6"/>
                </a:solidFill>
              </a:rPr>
              <a:t>(1)</a:t>
            </a:r>
            <a:endParaRPr dirty="0"/>
          </a:p>
          <a:p>
            <a:pPr marL="457200" lvl="0" indent="-457200" algn="l" rtl="0">
              <a:spcBef>
                <a:spcPts val="480"/>
              </a:spcBef>
              <a:spcAft>
                <a:spcPts val="0"/>
              </a:spcAft>
              <a:buSzPts val="2400"/>
              <a:buAutoNum type="alphaUcPeriod"/>
            </a:pPr>
            <a:r>
              <a:rPr lang="en-US" dirty="0"/>
              <a:t>Patriots </a:t>
            </a:r>
            <a:r>
              <a:rPr lang="en-US" dirty="0">
                <a:solidFill>
                  <a:schemeClr val="accent6"/>
                </a:solidFill>
              </a:rPr>
              <a:t>(2)</a:t>
            </a:r>
            <a:endParaRPr dirty="0"/>
          </a:p>
        </p:txBody>
      </p:sp>
      <p:sp>
        <p:nvSpPr>
          <p:cNvPr id="118" name="Google Shape;118;p8"/>
          <p:cNvSpPr txBox="1">
            <a:spLocks noGrp="1"/>
          </p:cNvSpPr>
          <p:nvPr>
            <p:ph type="body" idx="2"/>
          </p:nvPr>
        </p:nvSpPr>
        <p:spPr>
          <a:xfrm>
            <a:off x="3519617" y="1494812"/>
            <a:ext cx="4479324" cy="3326130"/>
          </a:xfrm>
          <a:prstGeom prst="rect">
            <a:avLst/>
          </a:prstGeom>
          <a:noFill/>
          <a:ln>
            <a:noFill/>
          </a:ln>
        </p:spPr>
        <p:txBody>
          <a:bodyPr spcFirstLastPara="1" wrap="square" lIns="91425" tIns="45700" rIns="91425" bIns="45700" anchor="t" anchorCtr="0">
            <a:normAutofit/>
          </a:bodyPr>
          <a:lstStyle/>
          <a:p>
            <a:pPr marL="457200" lvl="0" indent="-457200" algn="l" rtl="0">
              <a:spcBef>
                <a:spcPts val="0"/>
              </a:spcBef>
              <a:spcAft>
                <a:spcPts val="0"/>
              </a:spcAft>
              <a:buSzPts val="2400"/>
              <a:buAutoNum type="arabicPeriod"/>
            </a:pPr>
            <a:r>
              <a:rPr lang="en-US" dirty="0"/>
              <a:t>Someone who had no opinion about the government and its policies.</a:t>
            </a:r>
            <a:endParaRPr dirty="0"/>
          </a:p>
          <a:p>
            <a:pPr marL="457200" lvl="0" indent="-457200" algn="l" rtl="0">
              <a:spcBef>
                <a:spcPts val="480"/>
              </a:spcBef>
              <a:spcAft>
                <a:spcPts val="0"/>
              </a:spcAft>
              <a:buSzPts val="2400"/>
              <a:buAutoNum type="arabicPeriod"/>
            </a:pPr>
            <a:r>
              <a:rPr lang="en-US" dirty="0"/>
              <a:t>Someone who protested and rebelled against the British government.</a:t>
            </a:r>
            <a:endParaRPr dirty="0"/>
          </a:p>
          <a:p>
            <a:pPr marL="457200" lvl="0" indent="-457200" algn="l" rtl="0">
              <a:spcBef>
                <a:spcPts val="480"/>
              </a:spcBef>
              <a:spcAft>
                <a:spcPts val="0"/>
              </a:spcAft>
              <a:buSzPts val="2400"/>
              <a:buAutoNum type="arabicPeriod"/>
            </a:pPr>
            <a:r>
              <a:rPr lang="en-US" dirty="0"/>
              <a:t>Someone who obeyed the law of the British government. </a:t>
            </a:r>
            <a:endParaRPr dirty="0"/>
          </a:p>
          <a:p>
            <a:pPr marL="457200" lvl="0" indent="-304800" algn="l" rtl="0">
              <a:spcBef>
                <a:spcPts val="480"/>
              </a:spcBef>
              <a:spcAft>
                <a:spcPts val="0"/>
              </a:spcAft>
              <a:buSzPts val="2400"/>
              <a:buNone/>
            </a:pPr>
            <a:endParaRPr dirty="0"/>
          </a:p>
          <a:p>
            <a:pPr marL="457200" lvl="0" indent="-304800" algn="l" rtl="0">
              <a:spcBef>
                <a:spcPts val="480"/>
              </a:spcBef>
              <a:spcAft>
                <a:spcPts val="0"/>
              </a:spcAft>
              <a:buSzPts val="24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22"/>
        <p:cNvGrpSpPr/>
        <p:nvPr/>
      </p:nvGrpSpPr>
      <p:grpSpPr>
        <a:xfrm>
          <a:off x="0" y="0"/>
          <a:ext cx="0" cy="0"/>
          <a:chOff x="0" y="0"/>
          <a:chExt cx="0" cy="0"/>
        </a:xfrm>
      </p:grpSpPr>
      <p:sp>
        <p:nvSpPr>
          <p:cNvPr id="123" name="Google Shape;123;p9"/>
          <p:cNvSpPr txBox="1">
            <a:spLocks noGrp="1"/>
          </p:cNvSpPr>
          <p:nvPr>
            <p:ph type="body" idx="1"/>
          </p:nvPr>
        </p:nvSpPr>
        <p:spPr>
          <a:xfrm>
            <a:off x="378950" y="1014750"/>
            <a:ext cx="8128800" cy="3746400"/>
          </a:xfrm>
          <a:prstGeom prst="rect">
            <a:avLst/>
          </a:prstGeom>
          <a:noFill/>
          <a:ln>
            <a:noFill/>
          </a:ln>
        </p:spPr>
        <p:txBody>
          <a:bodyPr spcFirstLastPara="1" wrap="square" lIns="91425" tIns="0" rIns="91425" bIns="45700" anchor="t" anchorCtr="0">
            <a:normAutofit/>
          </a:bodyPr>
          <a:lstStyle/>
          <a:p>
            <a:pPr marL="0" lvl="0" indent="0" algn="l" rtl="0">
              <a:lnSpc>
                <a:spcPct val="90000"/>
              </a:lnSpc>
              <a:spcBef>
                <a:spcPts val="0"/>
              </a:spcBef>
              <a:spcAft>
                <a:spcPts val="0"/>
              </a:spcAft>
              <a:buSzPts val="1900"/>
              <a:buNone/>
            </a:pPr>
            <a:r>
              <a:rPr lang="en-US" sz="2400" dirty="0"/>
              <a:t>Each group member is to read </a:t>
            </a:r>
            <a:r>
              <a:rPr lang="en-US" sz="2400" dirty="0">
                <a:solidFill>
                  <a:schemeClr val="accent6"/>
                </a:solidFill>
              </a:rPr>
              <a:t>ONE</a:t>
            </a:r>
            <a:r>
              <a:rPr lang="en-US" sz="2400" dirty="0"/>
              <a:t> of the documents: </a:t>
            </a:r>
            <a:endParaRPr sz="2400" dirty="0"/>
          </a:p>
          <a:p>
            <a:pPr marL="0" lvl="0" indent="0" algn="l" rtl="0">
              <a:lnSpc>
                <a:spcPct val="90000"/>
              </a:lnSpc>
              <a:spcBef>
                <a:spcPts val="351"/>
              </a:spcBef>
              <a:spcAft>
                <a:spcPts val="0"/>
              </a:spcAft>
              <a:buSzPts val="1900"/>
              <a:buNone/>
            </a:pPr>
            <a:r>
              <a:rPr lang="en-US" sz="2400" dirty="0"/>
              <a:t>A, B, or C.</a:t>
            </a:r>
            <a:endParaRPr sz="2400" dirty="0"/>
          </a:p>
          <a:p>
            <a:pPr marL="0" lvl="0" indent="0" algn="l" rtl="0">
              <a:lnSpc>
                <a:spcPct val="90000"/>
              </a:lnSpc>
              <a:spcBef>
                <a:spcPts val="351"/>
              </a:spcBef>
              <a:spcAft>
                <a:spcPts val="0"/>
              </a:spcAft>
              <a:buSzPts val="1900"/>
              <a:buNone/>
            </a:pPr>
            <a:endParaRPr sz="700" dirty="0"/>
          </a:p>
          <a:p>
            <a:pPr marL="0" lvl="0" indent="0" algn="l" rtl="0">
              <a:lnSpc>
                <a:spcPct val="90000"/>
              </a:lnSpc>
              <a:spcBef>
                <a:spcPts val="351"/>
              </a:spcBef>
              <a:spcAft>
                <a:spcPts val="0"/>
              </a:spcAft>
              <a:buSzPts val="1900"/>
              <a:buNone/>
            </a:pPr>
            <a:r>
              <a:rPr lang="en-US" sz="2400" dirty="0"/>
              <a:t>As you read your document, fill out the </a:t>
            </a:r>
            <a:r>
              <a:rPr lang="en-US" sz="2400" dirty="0">
                <a:solidFill>
                  <a:schemeClr val="accent6"/>
                </a:solidFill>
              </a:rPr>
              <a:t>SOAPS</a:t>
            </a:r>
            <a:r>
              <a:rPr lang="en-US" sz="2400" dirty="0"/>
              <a:t> handout.</a:t>
            </a:r>
            <a:endParaRPr sz="2400" dirty="0"/>
          </a:p>
          <a:p>
            <a:pPr marL="0" lvl="0" indent="457200" algn="l" rtl="0">
              <a:lnSpc>
                <a:spcPct val="90000"/>
              </a:lnSpc>
              <a:spcBef>
                <a:spcPts val="444"/>
              </a:spcBef>
              <a:spcAft>
                <a:spcPts val="0"/>
              </a:spcAft>
              <a:buSzPts val="2400"/>
              <a:buNone/>
            </a:pPr>
            <a:r>
              <a:rPr lang="en-US" sz="2400" dirty="0">
                <a:solidFill>
                  <a:schemeClr val="accent6"/>
                </a:solidFill>
              </a:rPr>
              <a:t>S</a:t>
            </a:r>
            <a:r>
              <a:rPr lang="en-US" sz="2400" dirty="0"/>
              <a:t>: Who is the </a:t>
            </a:r>
            <a:r>
              <a:rPr lang="en-US" sz="2400" b="1" dirty="0"/>
              <a:t>speaker</a:t>
            </a:r>
            <a:r>
              <a:rPr lang="en-US" sz="2400" dirty="0"/>
              <a:t> of the writing or who do you believe wrote it?</a:t>
            </a:r>
            <a:endParaRPr sz="2400" b="1" dirty="0"/>
          </a:p>
          <a:p>
            <a:pPr marL="0" lvl="0" indent="457200" algn="l" rtl="0">
              <a:lnSpc>
                <a:spcPct val="90000"/>
              </a:lnSpc>
              <a:spcBef>
                <a:spcPts val="444"/>
              </a:spcBef>
              <a:spcAft>
                <a:spcPts val="0"/>
              </a:spcAft>
              <a:buSzPts val="2400"/>
              <a:buNone/>
            </a:pPr>
            <a:r>
              <a:rPr lang="en-US" sz="2400" dirty="0">
                <a:solidFill>
                  <a:schemeClr val="accent6"/>
                </a:solidFill>
              </a:rPr>
              <a:t>O</a:t>
            </a:r>
            <a:r>
              <a:rPr lang="en-US" sz="2400" dirty="0"/>
              <a:t>: What is the </a:t>
            </a:r>
            <a:r>
              <a:rPr lang="en-US" sz="2400" b="1" dirty="0"/>
              <a:t>occasion</a:t>
            </a:r>
            <a:r>
              <a:rPr lang="en-US" sz="2400" dirty="0"/>
              <a:t> or time and place?</a:t>
            </a:r>
            <a:endParaRPr sz="2400" dirty="0"/>
          </a:p>
          <a:p>
            <a:pPr marL="0" lvl="0" indent="457200" algn="l" rtl="0">
              <a:lnSpc>
                <a:spcPct val="90000"/>
              </a:lnSpc>
              <a:spcBef>
                <a:spcPts val="444"/>
              </a:spcBef>
              <a:spcAft>
                <a:spcPts val="0"/>
              </a:spcAft>
              <a:buSzPts val="2400"/>
              <a:buNone/>
            </a:pPr>
            <a:r>
              <a:rPr lang="en-US" sz="2400" dirty="0">
                <a:solidFill>
                  <a:schemeClr val="accent6"/>
                </a:solidFill>
              </a:rPr>
              <a:t>A</a:t>
            </a:r>
            <a:r>
              <a:rPr lang="en-US" sz="2400" dirty="0"/>
              <a:t>: Who is the </a:t>
            </a:r>
            <a:r>
              <a:rPr lang="en-US" sz="2400" b="1" dirty="0"/>
              <a:t>audience</a:t>
            </a:r>
            <a:r>
              <a:rPr lang="en-US" sz="2400" dirty="0"/>
              <a:t> the document is written for?</a:t>
            </a:r>
            <a:endParaRPr sz="2400" dirty="0"/>
          </a:p>
          <a:p>
            <a:pPr marL="0" lvl="0" indent="457200" algn="l" rtl="0">
              <a:lnSpc>
                <a:spcPct val="90000"/>
              </a:lnSpc>
              <a:spcBef>
                <a:spcPts val="444"/>
              </a:spcBef>
              <a:spcAft>
                <a:spcPts val="0"/>
              </a:spcAft>
              <a:buSzPts val="2400"/>
              <a:buNone/>
            </a:pPr>
            <a:r>
              <a:rPr lang="en-US" sz="2400" dirty="0">
                <a:solidFill>
                  <a:schemeClr val="accent6"/>
                </a:solidFill>
              </a:rPr>
              <a:t>P</a:t>
            </a:r>
            <a:r>
              <a:rPr lang="en-US" sz="2400" dirty="0"/>
              <a:t>: What is the </a:t>
            </a:r>
            <a:r>
              <a:rPr lang="en-US" sz="2400" b="1" dirty="0"/>
              <a:t>purpose</a:t>
            </a:r>
            <a:r>
              <a:rPr lang="en-US" sz="2400" dirty="0"/>
              <a:t> of the writing?</a:t>
            </a:r>
            <a:endParaRPr sz="2400" dirty="0"/>
          </a:p>
          <a:p>
            <a:pPr marL="0" lvl="0" indent="457200" algn="l" rtl="0">
              <a:lnSpc>
                <a:spcPct val="90000"/>
              </a:lnSpc>
              <a:spcBef>
                <a:spcPts val="481"/>
              </a:spcBef>
              <a:spcAft>
                <a:spcPts val="0"/>
              </a:spcAft>
              <a:buSzPts val="2600"/>
              <a:buNone/>
            </a:pPr>
            <a:r>
              <a:rPr lang="en-US" sz="2400" dirty="0">
                <a:solidFill>
                  <a:schemeClr val="accent6"/>
                </a:solidFill>
              </a:rPr>
              <a:t>S</a:t>
            </a:r>
            <a:r>
              <a:rPr lang="en-US" sz="2400" dirty="0"/>
              <a:t>:  </a:t>
            </a:r>
            <a:r>
              <a:rPr lang="en-US" sz="2400" b="1" dirty="0"/>
              <a:t>Summarize </a:t>
            </a:r>
            <a:r>
              <a:rPr lang="en-US" sz="2400" dirty="0"/>
              <a:t>what the reading is about.</a:t>
            </a:r>
            <a:endParaRPr sz="2400" dirty="0"/>
          </a:p>
        </p:txBody>
      </p:sp>
      <p:sp>
        <p:nvSpPr>
          <p:cNvPr id="124" name="Google Shape;124;p9"/>
          <p:cNvSpPr txBox="1">
            <a:spLocks noGrp="1"/>
          </p:cNvSpPr>
          <p:nvPr>
            <p:ph type="title"/>
          </p:nvPr>
        </p:nvSpPr>
        <p:spPr>
          <a:xfrm>
            <a:off x="378940" y="349827"/>
            <a:ext cx="8229600" cy="535998"/>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ct val="100000"/>
              <a:buFont typeface="Calibri"/>
              <a:buNone/>
            </a:pPr>
            <a:r>
              <a:rPr lang="en-US" dirty="0"/>
              <a:t>Group Directions</a:t>
            </a:r>
            <a:endParaRPr dirty="0"/>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1140</Words>
  <Application>Microsoft Office PowerPoint</Application>
  <PresentationFormat>On-screen Show (16:9)</PresentationFormat>
  <Paragraphs>92</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Constantia</vt:lpstr>
      <vt:lpstr>Noto Sans Symbols</vt:lpstr>
      <vt:lpstr>Georgia</vt:lpstr>
      <vt:lpstr>Calibri</vt:lpstr>
      <vt:lpstr>LEARN theme</vt:lpstr>
      <vt:lpstr>LEARN theme</vt:lpstr>
      <vt:lpstr>PowerPoint Presentation</vt:lpstr>
      <vt:lpstr>Understanding Patriots &amp; Loyalists</vt:lpstr>
      <vt:lpstr>Learning Objectives</vt:lpstr>
      <vt:lpstr>Essential Question</vt:lpstr>
      <vt:lpstr>What do you know about the  Boston Tea Party?</vt:lpstr>
      <vt:lpstr>Think-Pair-Share</vt:lpstr>
      <vt:lpstr>Pair Share Match How did colonists respond to the ideas of rebellion and revolution?</vt:lpstr>
      <vt:lpstr>Match Answers How did colonists respond to the ideas of rebellion and revolution?</vt:lpstr>
      <vt:lpstr>Group Directions</vt:lpstr>
      <vt:lpstr>Who does your document represent?</vt:lpstr>
      <vt:lpstr>PowerPoint Presentation</vt:lpstr>
      <vt:lpstr>Partner Scenario</vt:lpstr>
      <vt:lpstr>Partner Scenario Colonist A</vt:lpstr>
      <vt:lpstr>Partner Scenario Colonist B</vt:lpstr>
      <vt:lpstr>Partner Scenario Colonist C</vt:lpstr>
      <vt:lpstr>Partner Scenario Colonist D</vt:lpstr>
      <vt:lpstr>Partner Scenario Colonist E</vt:lpstr>
      <vt:lpstr>Partner Scenario Colonist F</vt:lpstr>
      <vt:lpstr>Partner Scenario Colonist G</vt:lpstr>
      <vt:lpstr>Partner Scenario Colonist H</vt:lpstr>
      <vt:lpstr>RAFT Writing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Jason McNaughton</cp:lastModifiedBy>
  <cp:revision>2</cp:revision>
  <dcterms:created xsi:type="dcterms:W3CDTF">2020-08-04T18:38:00Z</dcterms:created>
  <dcterms:modified xsi:type="dcterms:W3CDTF">2024-11-08T22:20:09Z</dcterms:modified>
</cp:coreProperties>
</file>