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23"/>
  </p:notesMasterIdLst>
  <p:sldIdLst>
    <p:sldId id="269" r:id="rId2"/>
    <p:sldId id="256" r:id="rId3"/>
    <p:sldId id="271" r:id="rId4"/>
    <p:sldId id="273" r:id="rId5"/>
    <p:sldId id="274" r:id="rId6"/>
    <p:sldId id="275" r:id="rId7"/>
    <p:sldId id="277" r:id="rId8"/>
    <p:sldId id="280" r:id="rId9"/>
    <p:sldId id="278" r:id="rId10"/>
    <p:sldId id="279" r:id="rId11"/>
    <p:sldId id="281" r:id="rId12"/>
    <p:sldId id="282" r:id="rId13"/>
    <p:sldId id="283" r:id="rId14"/>
    <p:sldId id="284" r:id="rId15"/>
    <p:sldId id="285" r:id="rId16"/>
    <p:sldId id="286" r:id="rId17"/>
    <p:sldId id="287" r:id="rId18"/>
    <p:sldId id="288" r:id="rId19"/>
    <p:sldId id="289" r:id="rId20"/>
    <p:sldId id="290" r:id="rId21"/>
    <p:sldId id="291"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07"/>
  </p:normalViewPr>
  <p:slideViewPr>
    <p:cSldViewPr snapToGrid="0" snapToObjects="1">
      <p:cViewPr varScale="1">
        <p:scale>
          <a:sx n="90" d="100"/>
          <a:sy n="90" d="100"/>
        </p:scale>
        <p:origin x="76" y="8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Photo by Unknown Author as licensed under Creative Commons.</a:t>
            </a:r>
          </a:p>
        </p:txBody>
      </p:sp>
    </p:spTree>
    <p:extLst>
      <p:ext uri="{BB962C8B-B14F-4D97-AF65-F5344CB8AC3E}">
        <p14:creationId xmlns:p14="http://schemas.microsoft.com/office/powerpoint/2010/main" val="369603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Photo by unknown author and licensed under Creative Commons</a:t>
            </a:r>
          </a:p>
        </p:txBody>
      </p:sp>
    </p:spTree>
    <p:extLst>
      <p:ext uri="{BB962C8B-B14F-4D97-AF65-F5344CB8AC3E}">
        <p14:creationId xmlns:p14="http://schemas.microsoft.com/office/powerpoint/2010/main" val="742429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428750"/>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428750"/>
            <a:ext cx="3124200" cy="3257550"/>
          </a:xfrm>
        </p:spPr>
        <p:txBody>
          <a:bodyPr tIns="0"/>
          <a:lstStyle>
            <a:lvl1pPr>
              <a:buSzPct val="100000"/>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a:noFill/>
          <a:ln>
            <a:noFill/>
          </a:ln>
        </p:spPr>
        <p:txBody>
          <a:bodyPr lIns="91421" tIns="91421" rIns="91421" bIns="91421" anchor="ctr" anchorCtr="0"/>
          <a:lstStyle>
            <a:lvl1pPr algn="l" rtl="0">
              <a:spcBef>
                <a:spcPts val="0"/>
              </a:spcBef>
              <a:buSzPct val="100000"/>
              <a:buFont typeface="Georgia"/>
              <a:buNone/>
              <a:defRPr sz="3600" b="0">
                <a:solidFill>
                  <a:srgbClr val="991B1E"/>
                </a:solidFill>
                <a:latin typeface="Calibri"/>
                <a:ea typeface="Georgia"/>
                <a:cs typeface="Calibri"/>
                <a:sym typeface="Georgia"/>
              </a:defRPr>
            </a:lvl1pPr>
            <a:lvl2pPr algn="l" rtl="0">
              <a:spcBef>
                <a:spcPts val="0"/>
              </a:spcBef>
              <a:buSzPct val="100000"/>
              <a:buFont typeface="Georgia"/>
              <a:buNone/>
              <a:defRPr sz="3600" b="0">
                <a:solidFill>
                  <a:schemeClr val="lt1"/>
                </a:solidFill>
                <a:latin typeface="Georgia"/>
                <a:ea typeface="Georgia"/>
                <a:cs typeface="Georgia"/>
                <a:sym typeface="Georgia"/>
              </a:defRPr>
            </a:lvl2pPr>
            <a:lvl3pPr algn="l" rtl="0">
              <a:spcBef>
                <a:spcPts val="0"/>
              </a:spcBef>
              <a:buSzPct val="100000"/>
              <a:buFont typeface="Georgia"/>
              <a:buNone/>
              <a:defRPr sz="3600" b="0">
                <a:solidFill>
                  <a:schemeClr val="lt1"/>
                </a:solidFill>
                <a:latin typeface="Georgia"/>
                <a:ea typeface="Georgia"/>
                <a:cs typeface="Georgia"/>
                <a:sym typeface="Georgia"/>
              </a:defRPr>
            </a:lvl3pPr>
            <a:lvl4pPr algn="l" rtl="0">
              <a:spcBef>
                <a:spcPts val="0"/>
              </a:spcBef>
              <a:buSzPct val="100000"/>
              <a:buFont typeface="Georgia"/>
              <a:buNone/>
              <a:defRPr sz="3600" b="0">
                <a:solidFill>
                  <a:schemeClr val="lt1"/>
                </a:solidFill>
                <a:latin typeface="Georgia"/>
                <a:ea typeface="Georgia"/>
                <a:cs typeface="Georgia"/>
                <a:sym typeface="Georgia"/>
              </a:defRPr>
            </a:lvl4pPr>
            <a:lvl5pPr algn="l" rtl="0">
              <a:spcBef>
                <a:spcPts val="0"/>
              </a:spcBef>
              <a:buSzPct val="100000"/>
              <a:buFont typeface="Georgia"/>
              <a:buNone/>
              <a:defRPr sz="3600" b="0">
                <a:solidFill>
                  <a:schemeClr val="lt1"/>
                </a:solidFill>
                <a:latin typeface="Georgia"/>
                <a:ea typeface="Georgia"/>
                <a:cs typeface="Georgia"/>
                <a:sym typeface="Georgia"/>
              </a:defRPr>
            </a:lvl5pPr>
            <a:lvl6pPr algn="l" rtl="0">
              <a:spcBef>
                <a:spcPts val="0"/>
              </a:spcBef>
              <a:buSzPct val="100000"/>
              <a:buFont typeface="Georgia"/>
              <a:buNone/>
              <a:defRPr sz="3600" b="0">
                <a:solidFill>
                  <a:schemeClr val="lt1"/>
                </a:solidFill>
                <a:latin typeface="Georgia"/>
                <a:ea typeface="Georgia"/>
                <a:cs typeface="Georgia"/>
                <a:sym typeface="Georgia"/>
              </a:defRPr>
            </a:lvl6pPr>
            <a:lvl7pPr algn="l" rtl="0">
              <a:spcBef>
                <a:spcPts val="0"/>
              </a:spcBef>
              <a:buSzPct val="100000"/>
              <a:buFont typeface="Georgia"/>
              <a:buNone/>
              <a:defRPr sz="3600" b="0">
                <a:solidFill>
                  <a:schemeClr val="lt1"/>
                </a:solidFill>
                <a:latin typeface="Georgia"/>
                <a:ea typeface="Georgia"/>
                <a:cs typeface="Georgia"/>
                <a:sym typeface="Georgia"/>
              </a:defRPr>
            </a:lvl7pPr>
            <a:lvl8pPr algn="l" rtl="0">
              <a:spcBef>
                <a:spcPts val="0"/>
              </a:spcBef>
              <a:buSzPct val="100000"/>
              <a:buFont typeface="Georgia"/>
              <a:buNone/>
              <a:defRPr sz="3600" b="0">
                <a:solidFill>
                  <a:schemeClr val="lt1"/>
                </a:solidFill>
                <a:latin typeface="Georgia"/>
                <a:ea typeface="Georgia"/>
                <a:cs typeface="Georgia"/>
                <a:sym typeface="Georgia"/>
              </a:defRPr>
            </a:lvl8pPr>
            <a:lvl9pPr algn="l" rtl="0">
              <a:spcBef>
                <a:spcPts val="0"/>
              </a:spcBef>
              <a:buSzPct val="100000"/>
              <a:buFont typeface="Georgia"/>
              <a:buNone/>
              <a:defRPr sz="3600" b="0">
                <a:solidFill>
                  <a:schemeClr val="lt1"/>
                </a:solidFill>
                <a:latin typeface="Georgia"/>
                <a:ea typeface="Georgia"/>
                <a:cs typeface="Georgia"/>
                <a:sym typeface="Georgia"/>
              </a:defRPr>
            </a:lvl9pPr>
          </a:lstStyle>
          <a:p>
            <a:r>
              <a:rPr lang="en-US" dirty="0"/>
              <a:t>Click to edit Master title style</a:t>
            </a:r>
          </a:p>
        </p:txBody>
      </p:sp>
      <p:sp>
        <p:nvSpPr>
          <p:cNvPr id="23" name="Shape 23"/>
          <p:cNvSpPr txBox="1">
            <a:spLocks noGrp="1"/>
          </p:cNvSpPr>
          <p:nvPr>
            <p:ph type="body" idx="1"/>
          </p:nvPr>
        </p:nvSpPr>
        <p:spPr>
          <a:xfrm>
            <a:off x="457200"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Edit Master text styles</a:t>
            </a:r>
          </a:p>
        </p:txBody>
      </p:sp>
      <p:sp>
        <p:nvSpPr>
          <p:cNvPr id="25" name="Shape 25"/>
          <p:cNvSpPr txBox="1">
            <a:spLocks noGrp="1"/>
          </p:cNvSpPr>
          <p:nvPr>
            <p:ph type="body" idx="2"/>
          </p:nvPr>
        </p:nvSpPr>
        <p:spPr>
          <a:xfrm>
            <a:off x="4692274"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Edit Master text styles</a:t>
            </a:r>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200022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ogo slide">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body blue">
    <p:spTree>
      <p:nvGrpSpPr>
        <p:cNvPr id="1" name="Shape 213"/>
        <p:cNvGrpSpPr/>
        <p:nvPr/>
      </p:nvGrpSpPr>
      <p:grpSpPr>
        <a:xfrm>
          <a:off x="0" y="0"/>
          <a:ext cx="0" cy="0"/>
          <a:chOff x="0" y="0"/>
          <a:chExt cx="0" cy="0"/>
        </a:xfrm>
      </p:grpSpPr>
      <p:sp>
        <p:nvSpPr>
          <p:cNvPr id="230" name="Shape 2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1A2836"/>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31" name="Shape 23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76819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body red">
    <p:bg>
      <p:bgPr>
        <a:solidFill>
          <a:schemeClr val="bg1"/>
        </a:solidFill>
        <a:effectLst/>
      </p:bgPr>
    </p:bg>
    <p:spTree>
      <p:nvGrpSpPr>
        <p:cNvPr id="1" name="Shape 193"/>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11" name="Shape 21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6FC4E35A-9159-9949-BC55-44AB60AEC9F4}"/>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13557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and body yellow">
    <p:spTree>
      <p:nvGrpSpPr>
        <p:cNvPr id="1" name="Shape 233"/>
        <p:cNvGrpSpPr/>
        <p:nvPr/>
      </p:nvGrpSpPr>
      <p:grpSpPr>
        <a:xfrm>
          <a:off x="0" y="0"/>
          <a:ext cx="0" cy="0"/>
          <a:chOff x="0" y="0"/>
          <a:chExt cx="0" cy="0"/>
        </a:xfrm>
      </p:grpSpPr>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A8219"/>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7950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028700"/>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2421402"/>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dirty="0"/>
              <a:t>Click to edit Master subtitle style</a:t>
            </a:r>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kumimoji="0" lang="en-US" dirty="0"/>
              <a:t>CLICK TO EDIT MASTER TITLE STYLE</a:t>
            </a:r>
          </a:p>
        </p:txBody>
      </p:sp>
      <p:sp>
        <p:nvSpPr>
          <p:cNvPr id="3" name="Content Placeholder 2"/>
          <p:cNvSpPr>
            <a:spLocks noGrp="1"/>
          </p:cNvSpPr>
          <p:nvPr>
            <p:ph idx="1"/>
          </p:nvPr>
        </p:nvSpPr>
        <p:spPr/>
        <p:txBody>
          <a:bodyPr/>
          <a:lstStyle>
            <a:lvl1pPr marL="205730" indent="-205730">
              <a:buClr>
                <a:schemeClr val="accent4"/>
              </a:buClr>
              <a:buSzPct val="100000"/>
              <a:buFont typeface="Arial" panose="020B0604020202020204" pitchFamily="34" charset="0"/>
              <a:buChar char="•"/>
              <a:defRPr sz="2600"/>
            </a:lvl1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028498"/>
            <a:ext cx="7772400" cy="1132284"/>
          </a:xfrm>
        </p:spPr>
        <p:txBody>
          <a:bodyPr lIns="45718" rIns="45718" anchor="t">
            <a:normAutofit/>
          </a:bodyPr>
          <a:lstStyle>
            <a:lvl1pPr marL="0" indent="0">
              <a:buNone/>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Edit Master text styles</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a:lstStyle/>
          <a:p>
            <a:r>
              <a:rPr kumimoji="0" lang="en-US" dirty="0"/>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Edit Master text styles</a:t>
            </a:r>
          </a:p>
        </p:txBody>
      </p:sp>
      <p:sp>
        <p:nvSpPr>
          <p:cNvPr id="4" name="Text Placeholder 3"/>
          <p:cNvSpPr>
            <a:spLocks noGrp="1"/>
          </p:cNvSpPr>
          <p:nvPr>
            <p:ph type="body" sz="half" idx="3"/>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4645027" y="1885950"/>
            <a:ext cx="4041775"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305800" cy="85725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a:ln>
                  <a:noFill/>
                </a:ln>
                <a:solidFill>
                  <a:schemeClr val="accent4"/>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402827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8" r:id="rId9"/>
    <p:sldLayoutId id="2147483680" r:id="rId10"/>
    <p:sldLayoutId id="2147483681" r:id="rId11"/>
    <p:sldLayoutId id="2147483682" r:id="rId12"/>
    <p:sldLayoutId id="2147483683" r:id="rId13"/>
    <p:sldLayoutId id="2147483684" r:id="rId14"/>
    <p:sldLayoutId id="2147483687" r:id="rId15"/>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hyperlink" Target="https://creativecommons.org/licenses/by-sa/3.0/" TargetMode="External"/><Relationship Id="rId4" Type="http://schemas.openxmlformats.org/officeDocument/2006/relationships/hyperlink" Target="https://en.wikipedia.org/wiki/Samuel_Adam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blog.jonolan.net/politics/a-new-boston-tea-part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0.xml"/><Relationship Id="rId5" Type="http://schemas.openxmlformats.org/officeDocument/2006/relationships/hyperlink" Target="https://creativecommons.org/licenses/by-nc/3.0/" TargetMode="External"/><Relationship Id="rId4" Type="http://schemas.openxmlformats.org/officeDocument/2006/relationships/hyperlink" Target="http://pngimg.com/download/2787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85822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BFBE82-A848-4841-8CD7-D4AFC5A10FB5}"/>
              </a:ext>
            </a:extLst>
          </p:cNvPr>
          <p:cNvSpPr>
            <a:spLocks noGrp="1"/>
          </p:cNvSpPr>
          <p:nvPr>
            <p:ph sz="half" idx="1"/>
          </p:nvPr>
        </p:nvSpPr>
        <p:spPr>
          <a:xfrm>
            <a:off x="4064466" y="1428750"/>
            <a:ext cx="4622334" cy="3257550"/>
          </a:xfrm>
        </p:spPr>
        <p:txBody>
          <a:bodyPr>
            <a:normAutofit/>
          </a:bodyPr>
          <a:lstStyle/>
          <a:p>
            <a:pPr marL="0" indent="0">
              <a:buNone/>
            </a:pPr>
            <a:endParaRPr lang="en-US" dirty="0"/>
          </a:p>
          <a:p>
            <a:pPr marL="342900" indent="-342900">
              <a:buFont typeface="Arial" panose="020B0604020202020204" pitchFamily="34" charset="0"/>
              <a:buChar char="•"/>
            </a:pPr>
            <a:r>
              <a:rPr lang="en-US" b="1" dirty="0"/>
              <a:t>A Loyalist</a:t>
            </a:r>
          </a:p>
          <a:p>
            <a:pPr marL="342900" indent="-342900">
              <a:buFont typeface="Arial" panose="020B0604020202020204" pitchFamily="34" charset="0"/>
              <a:buChar char="•"/>
            </a:pPr>
            <a:endParaRPr lang="en-US" b="1" dirty="0"/>
          </a:p>
          <a:p>
            <a:pPr marL="342900" indent="-342900">
              <a:buFont typeface="Arial" panose="020B0604020202020204" pitchFamily="34" charset="0"/>
              <a:buChar char="•"/>
            </a:pPr>
            <a:r>
              <a:rPr lang="en-US" b="1" dirty="0"/>
              <a:t>A Neutralist (fence-sitter)</a:t>
            </a:r>
          </a:p>
          <a:p>
            <a:pPr marL="342900" indent="-342900">
              <a:buFont typeface="Arial" panose="020B0604020202020204" pitchFamily="34" charset="0"/>
              <a:buChar char="•"/>
            </a:pPr>
            <a:endParaRPr lang="en-US" b="1" dirty="0"/>
          </a:p>
          <a:p>
            <a:pPr marL="342900" indent="-342900">
              <a:buFont typeface="Arial" panose="020B0604020202020204" pitchFamily="34" charset="0"/>
              <a:buChar char="•"/>
            </a:pPr>
            <a:r>
              <a:rPr lang="en-US" b="1" dirty="0"/>
              <a:t>A Patriot</a:t>
            </a:r>
          </a:p>
        </p:txBody>
      </p:sp>
      <p:sp>
        <p:nvSpPr>
          <p:cNvPr id="2" name="Title 1">
            <a:extLst>
              <a:ext uri="{FF2B5EF4-FFF2-40B4-BE49-F238E27FC236}">
                <a16:creationId xmlns:a16="http://schemas.microsoft.com/office/drawing/2014/main" id="{CCF510C6-89B8-4170-BE95-CA0DAFA4EC26}"/>
              </a:ext>
            </a:extLst>
          </p:cNvPr>
          <p:cNvSpPr>
            <a:spLocks noGrp="1"/>
          </p:cNvSpPr>
          <p:nvPr>
            <p:ph type="title"/>
          </p:nvPr>
        </p:nvSpPr>
        <p:spPr>
          <a:xfrm>
            <a:off x="457200" y="528066"/>
            <a:ext cx="8229600" cy="857250"/>
          </a:xfrm>
        </p:spPr>
        <p:txBody>
          <a:bodyPr anchor="b">
            <a:normAutofit/>
          </a:bodyPr>
          <a:lstStyle/>
          <a:p>
            <a:r>
              <a:rPr lang="en-US" dirty="0"/>
              <a:t>Who does your document represent?</a:t>
            </a:r>
          </a:p>
        </p:txBody>
      </p:sp>
      <p:pic>
        <p:nvPicPr>
          <p:cNvPr id="5" name="Picture 4" descr="A person sitting in a chair&#10;&#10;Description automatically generated">
            <a:extLst>
              <a:ext uri="{FF2B5EF4-FFF2-40B4-BE49-F238E27FC236}">
                <a16:creationId xmlns:a16="http://schemas.microsoft.com/office/drawing/2014/main" id="{96655376-BEE1-4A47-A81B-ADACF4F2B63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r="1" b="19513"/>
          <a:stretch/>
        </p:blipFill>
        <p:spPr>
          <a:xfrm>
            <a:off x="457200" y="1428750"/>
            <a:ext cx="3124200" cy="3257550"/>
          </a:xfrm>
          <a:prstGeom prst="rect">
            <a:avLst/>
          </a:prstGeom>
          <a:noFill/>
        </p:spPr>
      </p:pic>
      <p:sp>
        <p:nvSpPr>
          <p:cNvPr id="6" name="TextBox 5">
            <a:extLst>
              <a:ext uri="{FF2B5EF4-FFF2-40B4-BE49-F238E27FC236}">
                <a16:creationId xmlns:a16="http://schemas.microsoft.com/office/drawing/2014/main" id="{00D8B6F8-F584-46CE-BF1C-C531393BA819}"/>
              </a:ext>
            </a:extLst>
          </p:cNvPr>
          <p:cNvSpPr txBox="1"/>
          <p:nvPr/>
        </p:nvSpPr>
        <p:spPr>
          <a:xfrm>
            <a:off x="1059556" y="4486245"/>
            <a:ext cx="2521844" cy="200055"/>
          </a:xfrm>
          <a:prstGeom prst="rect">
            <a:avLst/>
          </a:prstGeom>
          <a:solidFill>
            <a:srgbClr val="000000"/>
          </a:solidFill>
        </p:spPr>
        <p:txBody>
          <a:bodyPr wrap="none" rtlCol="0">
            <a:spAutoFit/>
          </a:bodyPr>
          <a:lstStyle/>
          <a:p>
            <a:pPr algn="r">
              <a:spcAft>
                <a:spcPts val="600"/>
              </a:spcAft>
            </a:pPr>
            <a:r>
              <a:rPr lang="en-US" sz="700">
                <a:solidFill>
                  <a:srgbClr val="FFFFFF"/>
                </a:solidFill>
                <a:latin typeface="+mn-lt"/>
                <a:ea typeface="+mn-ea"/>
                <a:cs typeface="+mn-cs"/>
                <a:hlinkClick r:id="rId4" tooltip="https://en.wikipedia.org/wiki/Samuel_Adams">
                  <a:extLst>
                    <a:ext uri="{A12FA001-AC4F-418D-AE19-62706E023703}">
                      <ahyp:hlinkClr xmlns:ahyp="http://schemas.microsoft.com/office/drawing/2018/hyperlinkcolor" val="tx"/>
                    </a:ext>
                  </a:extLst>
                </a:hlinkClick>
              </a:rPr>
              <a:t>This Photo</a:t>
            </a:r>
            <a:r>
              <a:rPr lang="en-US" sz="700">
                <a:solidFill>
                  <a:srgbClr val="FFFFFF"/>
                </a:solidFill>
                <a:latin typeface="+mn-lt"/>
                <a:ea typeface="+mn-ea"/>
                <a:cs typeface="+mn-cs"/>
              </a:rPr>
              <a:t> by Unknown Author is licensed under </a:t>
            </a:r>
            <a:r>
              <a:rPr lang="en-US" sz="700">
                <a:solidFill>
                  <a:srgbClr val="FFFFFF"/>
                </a:solidFill>
                <a:latin typeface="+mn-lt"/>
                <a:ea typeface="+mn-ea"/>
                <a:cs typeface="+mn-cs"/>
                <a:hlinkClick r:id="rId5"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latin typeface="+mn-lt"/>
              <a:ea typeface="+mn-ea"/>
              <a:cs typeface="+mn-cs"/>
            </a:endParaRPr>
          </a:p>
        </p:txBody>
      </p:sp>
      <p:sp>
        <p:nvSpPr>
          <p:cNvPr id="7" name="TextBox 6">
            <a:extLst>
              <a:ext uri="{FF2B5EF4-FFF2-40B4-BE49-F238E27FC236}">
                <a16:creationId xmlns:a16="http://schemas.microsoft.com/office/drawing/2014/main" id="{E81EC0A8-BC30-48ED-933F-75FD323084CC}"/>
              </a:ext>
            </a:extLst>
          </p:cNvPr>
          <p:cNvSpPr txBox="1"/>
          <p:nvPr/>
        </p:nvSpPr>
        <p:spPr>
          <a:xfrm>
            <a:off x="327171" y="4764946"/>
            <a:ext cx="3737295" cy="307777"/>
          </a:xfrm>
          <a:prstGeom prst="rect">
            <a:avLst/>
          </a:prstGeom>
          <a:noFill/>
        </p:spPr>
        <p:txBody>
          <a:bodyPr wrap="square" rtlCol="0">
            <a:spAutoFit/>
          </a:bodyPr>
          <a:lstStyle/>
          <a:p>
            <a:r>
              <a:rPr lang="en-US" b="1" dirty="0">
                <a:latin typeface="+mj-lt"/>
              </a:rPr>
              <a:t>Samuel Adams, leader of the Sons of Liberty</a:t>
            </a:r>
          </a:p>
        </p:txBody>
      </p:sp>
    </p:spTree>
    <p:extLst>
      <p:ext uri="{BB962C8B-B14F-4D97-AF65-F5344CB8AC3E}">
        <p14:creationId xmlns:p14="http://schemas.microsoft.com/office/powerpoint/2010/main" val="28808763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926ED-3AD5-4955-A81D-3F2E36F839D8}"/>
              </a:ext>
            </a:extLst>
          </p:cNvPr>
          <p:cNvSpPr>
            <a:spLocks noGrp="1"/>
          </p:cNvSpPr>
          <p:nvPr>
            <p:ph type="title"/>
          </p:nvPr>
        </p:nvSpPr>
        <p:spPr>
          <a:xfrm>
            <a:off x="457200" y="528066"/>
            <a:ext cx="8229600" cy="576834"/>
          </a:xfrm>
        </p:spPr>
        <p:txBody>
          <a:bodyPr>
            <a:normAutofit fontScale="90000"/>
          </a:bodyPr>
          <a:lstStyle/>
          <a:p>
            <a:r>
              <a:rPr lang="en-US" dirty="0"/>
              <a:t>Poster</a:t>
            </a:r>
          </a:p>
        </p:txBody>
      </p:sp>
      <p:sp>
        <p:nvSpPr>
          <p:cNvPr id="4" name="Oval 3">
            <a:extLst>
              <a:ext uri="{FF2B5EF4-FFF2-40B4-BE49-F238E27FC236}">
                <a16:creationId xmlns:a16="http://schemas.microsoft.com/office/drawing/2014/main" id="{575D0A20-0629-4815-9D82-EC68FAA52DF0}"/>
              </a:ext>
            </a:extLst>
          </p:cNvPr>
          <p:cNvSpPr/>
          <p:nvPr/>
        </p:nvSpPr>
        <p:spPr>
          <a:xfrm>
            <a:off x="997527" y="2181225"/>
            <a:ext cx="1589809" cy="1431348"/>
          </a:xfrm>
          <a:prstGeom prst="ellipse">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solidFill>
                  <a:schemeClr val="tx1"/>
                </a:solidFill>
                <a:latin typeface="+mj-lt"/>
              </a:rPr>
              <a:t>Who?</a:t>
            </a:r>
          </a:p>
          <a:p>
            <a:pPr algn="ctr"/>
            <a:r>
              <a:rPr lang="en-US" dirty="0">
                <a:solidFill>
                  <a:schemeClr val="tx1"/>
                </a:solidFill>
                <a:latin typeface="+mj-lt"/>
              </a:rPr>
              <a:t>What type of people?</a:t>
            </a:r>
          </a:p>
        </p:txBody>
      </p:sp>
      <p:sp>
        <p:nvSpPr>
          <p:cNvPr id="6" name="Oval 5">
            <a:extLst>
              <a:ext uri="{FF2B5EF4-FFF2-40B4-BE49-F238E27FC236}">
                <a16:creationId xmlns:a16="http://schemas.microsoft.com/office/drawing/2014/main" id="{F97532AB-F14D-4EC9-8F65-2859007F1A95}"/>
              </a:ext>
            </a:extLst>
          </p:cNvPr>
          <p:cNvSpPr/>
          <p:nvPr/>
        </p:nvSpPr>
        <p:spPr>
          <a:xfrm>
            <a:off x="3244561" y="2692978"/>
            <a:ext cx="2204606" cy="20193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dirty="0">
                <a:latin typeface="+mj-lt"/>
              </a:rPr>
              <a:t>LOYALIST</a:t>
            </a:r>
          </a:p>
          <a:p>
            <a:pPr algn="ctr"/>
            <a:r>
              <a:rPr lang="en-US" sz="1800" dirty="0">
                <a:latin typeface="+mj-lt"/>
              </a:rPr>
              <a:t>PATRIOT OR</a:t>
            </a:r>
          </a:p>
          <a:p>
            <a:pPr algn="ctr"/>
            <a:r>
              <a:rPr lang="en-US" sz="1800" dirty="0">
                <a:latin typeface="+mj-lt"/>
              </a:rPr>
              <a:t>NEUTRALIST</a:t>
            </a:r>
          </a:p>
        </p:txBody>
      </p:sp>
      <p:sp>
        <p:nvSpPr>
          <p:cNvPr id="8" name="Oval 7">
            <a:extLst>
              <a:ext uri="{FF2B5EF4-FFF2-40B4-BE49-F238E27FC236}">
                <a16:creationId xmlns:a16="http://schemas.microsoft.com/office/drawing/2014/main" id="{4A9658C0-A425-4D74-B76D-8EEBBBBB8092}"/>
              </a:ext>
            </a:extLst>
          </p:cNvPr>
          <p:cNvSpPr/>
          <p:nvPr/>
        </p:nvSpPr>
        <p:spPr>
          <a:xfrm>
            <a:off x="3669723" y="568036"/>
            <a:ext cx="1589809" cy="1414896"/>
          </a:xfrm>
          <a:prstGeom prst="ellipse">
            <a:avLst/>
          </a:prstGeom>
          <a:solidFill>
            <a:schemeClr val="bg1">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solidFill>
                  <a:schemeClr val="tx1"/>
                </a:solidFill>
                <a:latin typeface="+mj-lt"/>
              </a:rPr>
              <a:t>What?</a:t>
            </a:r>
          </a:p>
          <a:p>
            <a:pPr algn="ctr"/>
            <a:r>
              <a:rPr lang="en-US" dirty="0">
                <a:solidFill>
                  <a:schemeClr val="tx1"/>
                </a:solidFill>
                <a:latin typeface="+mj-lt"/>
              </a:rPr>
              <a:t>What was their stance?</a:t>
            </a:r>
          </a:p>
        </p:txBody>
      </p:sp>
      <p:sp>
        <p:nvSpPr>
          <p:cNvPr id="10" name="Oval 9">
            <a:extLst>
              <a:ext uri="{FF2B5EF4-FFF2-40B4-BE49-F238E27FC236}">
                <a16:creationId xmlns:a16="http://schemas.microsoft.com/office/drawing/2014/main" id="{697C13B5-A1FF-4505-A5D4-C218D95E30E0}"/>
              </a:ext>
            </a:extLst>
          </p:cNvPr>
          <p:cNvSpPr/>
          <p:nvPr/>
        </p:nvSpPr>
        <p:spPr>
          <a:xfrm>
            <a:off x="6173067" y="2053071"/>
            <a:ext cx="1589809" cy="1521402"/>
          </a:xfrm>
          <a:prstGeom prst="ellipse">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solidFill>
                  <a:schemeClr val="tx1"/>
                </a:solidFill>
                <a:latin typeface="+mj-lt"/>
              </a:rPr>
              <a:t>Why?</a:t>
            </a:r>
          </a:p>
          <a:p>
            <a:pPr algn="ctr"/>
            <a:r>
              <a:rPr lang="en-US" dirty="0">
                <a:solidFill>
                  <a:schemeClr val="tx1"/>
                </a:solidFill>
                <a:latin typeface="+mj-lt"/>
              </a:rPr>
              <a:t>What were their reasons for their choice?</a:t>
            </a:r>
          </a:p>
        </p:txBody>
      </p:sp>
      <p:cxnSp>
        <p:nvCxnSpPr>
          <p:cNvPr id="12" name="Straight Connector 11">
            <a:extLst>
              <a:ext uri="{FF2B5EF4-FFF2-40B4-BE49-F238E27FC236}">
                <a16:creationId xmlns:a16="http://schemas.microsoft.com/office/drawing/2014/main" id="{1AEBD381-4708-4354-9F03-AD78BE9A2CE1}"/>
              </a:ext>
            </a:extLst>
          </p:cNvPr>
          <p:cNvCxnSpPr/>
          <p:nvPr/>
        </p:nvCxnSpPr>
        <p:spPr>
          <a:xfrm>
            <a:off x="2587336" y="2854176"/>
            <a:ext cx="741219" cy="304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3A1F6B7-B31C-4A61-8346-DC750694B365}"/>
              </a:ext>
            </a:extLst>
          </p:cNvPr>
          <p:cNvCxnSpPr>
            <a:cxnSpLocks/>
          </p:cNvCxnSpPr>
          <p:nvPr/>
        </p:nvCxnSpPr>
        <p:spPr>
          <a:xfrm>
            <a:off x="4440382" y="1997791"/>
            <a:ext cx="24245" cy="705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40A218C-42ED-460A-88FA-F17D8609AB74}"/>
              </a:ext>
            </a:extLst>
          </p:cNvPr>
          <p:cNvCxnSpPr>
            <a:cxnSpLocks/>
          </p:cNvCxnSpPr>
          <p:nvPr/>
        </p:nvCxnSpPr>
        <p:spPr>
          <a:xfrm flipV="1">
            <a:off x="5372967" y="3006506"/>
            <a:ext cx="816551" cy="30473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5913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064D0-C5FC-4E33-8D11-7B8351DE3067}"/>
              </a:ext>
            </a:extLst>
          </p:cNvPr>
          <p:cNvSpPr>
            <a:spLocks noGrp="1"/>
          </p:cNvSpPr>
          <p:nvPr>
            <p:ph type="title"/>
          </p:nvPr>
        </p:nvSpPr>
        <p:spPr/>
        <p:txBody>
          <a:bodyPr/>
          <a:lstStyle/>
          <a:p>
            <a:r>
              <a:rPr lang="en-US" dirty="0"/>
              <a:t>Partner Scenario</a:t>
            </a:r>
          </a:p>
        </p:txBody>
      </p:sp>
      <p:sp>
        <p:nvSpPr>
          <p:cNvPr id="3" name="Content Placeholder 2">
            <a:extLst>
              <a:ext uri="{FF2B5EF4-FFF2-40B4-BE49-F238E27FC236}">
                <a16:creationId xmlns:a16="http://schemas.microsoft.com/office/drawing/2014/main" id="{F1392CEB-26C7-470D-9554-B668E7EC3876}"/>
              </a:ext>
            </a:extLst>
          </p:cNvPr>
          <p:cNvSpPr>
            <a:spLocks noGrp="1"/>
          </p:cNvSpPr>
          <p:nvPr>
            <p:ph idx="1"/>
          </p:nvPr>
        </p:nvSpPr>
        <p:spPr/>
        <p:txBody>
          <a:bodyPr/>
          <a:lstStyle/>
          <a:p>
            <a:pPr marL="0" indent="0">
              <a:buNone/>
            </a:pPr>
            <a:r>
              <a:rPr lang="en-US" dirty="0"/>
              <a:t>With your understanding of the different viewpoints of colonists, choose whether your document was written by a:</a:t>
            </a:r>
          </a:p>
          <a:p>
            <a:r>
              <a:rPr lang="en-US" dirty="0">
                <a:solidFill>
                  <a:schemeClr val="accent4"/>
                </a:solidFill>
              </a:rPr>
              <a:t>Loyalist</a:t>
            </a:r>
          </a:p>
          <a:p>
            <a:r>
              <a:rPr lang="en-US" dirty="0">
                <a:solidFill>
                  <a:schemeClr val="accent4"/>
                </a:solidFill>
              </a:rPr>
              <a:t>Patriot</a:t>
            </a:r>
          </a:p>
          <a:p>
            <a:r>
              <a:rPr lang="en-US" dirty="0">
                <a:solidFill>
                  <a:schemeClr val="accent4"/>
                </a:solidFill>
              </a:rPr>
              <a:t>Neutralist</a:t>
            </a:r>
          </a:p>
          <a:p>
            <a:pPr marL="0" indent="0">
              <a:buNone/>
            </a:pPr>
            <a:r>
              <a:rPr lang="en-US" dirty="0"/>
              <a:t>Be prepared to explain your reasoning.</a:t>
            </a:r>
          </a:p>
        </p:txBody>
      </p:sp>
    </p:spTree>
    <p:extLst>
      <p:ext uri="{BB962C8B-B14F-4D97-AF65-F5344CB8AC3E}">
        <p14:creationId xmlns:p14="http://schemas.microsoft.com/office/powerpoint/2010/main" val="35401120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A</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He is a poor farmer in the Hudson valley. Colonist A has paid not attention to the trouble brewing. His problems have become worse because his landowner, a Loyalist, has raised his rent three times. He is worried he will be evicted from his farm. He, his wife, and six children will have nowhere to go.</a:t>
            </a:r>
          </a:p>
        </p:txBody>
      </p:sp>
    </p:spTree>
    <p:extLst>
      <p:ext uri="{BB962C8B-B14F-4D97-AF65-F5344CB8AC3E}">
        <p14:creationId xmlns:p14="http://schemas.microsoft.com/office/powerpoint/2010/main" val="23764894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B</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This colonist is a wealthy woman from New York City. She claims to be related to members of the House of Lords in the British Parliament. She worries about the amount of violence by the mobs called Sons of Liberty. She and her husband fear that their wealth and connections to Britain may make them targets of the mob.</a:t>
            </a:r>
          </a:p>
        </p:txBody>
      </p:sp>
    </p:spTree>
    <p:extLst>
      <p:ext uri="{BB962C8B-B14F-4D97-AF65-F5344CB8AC3E}">
        <p14:creationId xmlns:p14="http://schemas.microsoft.com/office/powerpoint/2010/main" val="368340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C</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This colonist is a wealthy tea merchant in Boston. His goal is to make money and he doesn’t care if he violates the law.  Since the tax on tea, he has been importing tea from the Dutch. His ships hide from the British. He’s been caught smuggling tea, but he was able to buy off the official.  His friends say there is an arrest warrant out for him and he should go into hiding.</a:t>
            </a:r>
          </a:p>
        </p:txBody>
      </p:sp>
    </p:spTree>
    <p:extLst>
      <p:ext uri="{BB962C8B-B14F-4D97-AF65-F5344CB8AC3E}">
        <p14:creationId xmlns:p14="http://schemas.microsoft.com/office/powerpoint/2010/main" val="32105981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D</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Colonist D is a wealthy tobacco merchant from Virginia. He sells tobacco to the British and has a rich lifestyle. He was educated in Britain and hopes to send his son to Britain for a decent education. He is also heavily in debt and worries that the British banks may foreclose on his property.</a:t>
            </a:r>
          </a:p>
        </p:txBody>
      </p:sp>
    </p:spTree>
    <p:extLst>
      <p:ext uri="{BB962C8B-B14F-4D97-AF65-F5344CB8AC3E}">
        <p14:creationId xmlns:p14="http://schemas.microsoft.com/office/powerpoint/2010/main" val="26935785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E</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Colonist E, originally from Germany, now lives on the frontier. He has decided to move his family to the fertile Ohio Valley. The farmland is near a British fort for protection from Indians. British soldiers have stopped him and told him that the Proclamation of 1763 prohibits him from moving into the Ohio Valley.</a:t>
            </a:r>
          </a:p>
        </p:txBody>
      </p:sp>
    </p:spTree>
    <p:extLst>
      <p:ext uri="{BB962C8B-B14F-4D97-AF65-F5344CB8AC3E}">
        <p14:creationId xmlns:p14="http://schemas.microsoft.com/office/powerpoint/2010/main" val="7711757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F</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This colonist is a New York City merchant who buys many products from Britain. He fears that if the colonies break free from Britain, a new America could not protect his ships with goods at sea. He knows that the Sons of Liberty are bullying shop owners to get rid of British goods. A friend was attacked for selling British goods. Since his friend’s attack, Colonist F has participated with the boycotts.</a:t>
            </a:r>
          </a:p>
        </p:txBody>
      </p:sp>
    </p:spTree>
    <p:extLst>
      <p:ext uri="{BB962C8B-B14F-4D97-AF65-F5344CB8AC3E}">
        <p14:creationId xmlns:p14="http://schemas.microsoft.com/office/powerpoint/2010/main" val="31658287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G</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Colonist G is a poor dock worker on Boston’s waterfront.  He loads and unloads ships. While playing cards and drinking at the local tavern, the Sons of Liberty try to recruit him to their cause. Because of the Intolerable Acts, the Boston Harbor is closed to trade. Colonist G is out of a job.</a:t>
            </a:r>
          </a:p>
        </p:txBody>
      </p:sp>
    </p:spTree>
    <p:extLst>
      <p:ext uri="{BB962C8B-B14F-4D97-AF65-F5344CB8AC3E}">
        <p14:creationId xmlns:p14="http://schemas.microsoft.com/office/powerpoint/2010/main" val="29093608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Understanding</a:t>
            </a:r>
            <a:br>
              <a:rPr lang="en-US" dirty="0"/>
            </a:br>
            <a:r>
              <a:rPr lang="en-US" dirty="0"/>
              <a:t>Patriots &amp; Loyalists</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US History </a:t>
            </a:r>
          </a:p>
          <a:p>
            <a:r>
              <a:rPr lang="en-US" dirty="0"/>
              <a:t>8</a:t>
            </a:r>
            <a:r>
              <a:rPr lang="en-US" baseline="30000" dirty="0"/>
              <a:t>th</a:t>
            </a:r>
            <a:r>
              <a:rPr lang="en-US" dirty="0"/>
              <a:t> Grade</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FCC3-6B51-49C0-8775-18EE107A875B}"/>
              </a:ext>
            </a:extLst>
          </p:cNvPr>
          <p:cNvSpPr>
            <a:spLocks noGrp="1"/>
          </p:cNvSpPr>
          <p:nvPr>
            <p:ph type="title"/>
          </p:nvPr>
        </p:nvSpPr>
        <p:spPr/>
        <p:txBody>
          <a:bodyPr>
            <a:normAutofit fontScale="90000"/>
          </a:bodyPr>
          <a:lstStyle/>
          <a:p>
            <a:r>
              <a:rPr lang="en-US" dirty="0"/>
              <a:t>Partner Scenario</a:t>
            </a:r>
            <a:br>
              <a:rPr lang="en-US" dirty="0"/>
            </a:br>
            <a:r>
              <a:rPr lang="en-US" dirty="0"/>
              <a:t>Colonist H</a:t>
            </a:r>
          </a:p>
        </p:txBody>
      </p:sp>
      <p:sp>
        <p:nvSpPr>
          <p:cNvPr id="3" name="Content Placeholder 2">
            <a:extLst>
              <a:ext uri="{FF2B5EF4-FFF2-40B4-BE49-F238E27FC236}">
                <a16:creationId xmlns:a16="http://schemas.microsoft.com/office/drawing/2014/main" id="{E1F17A5D-4472-4E87-9068-3EF9EF69C48C}"/>
              </a:ext>
            </a:extLst>
          </p:cNvPr>
          <p:cNvSpPr>
            <a:spLocks noGrp="1"/>
          </p:cNvSpPr>
          <p:nvPr>
            <p:ph idx="1"/>
          </p:nvPr>
        </p:nvSpPr>
        <p:spPr/>
        <p:txBody>
          <a:bodyPr/>
          <a:lstStyle/>
          <a:p>
            <a:pPr marL="0" indent="0">
              <a:buNone/>
            </a:pPr>
            <a:r>
              <a:rPr lang="en-US" dirty="0"/>
              <a:t>Colonist H is a lawyer and a tobacco plantation owner in Virginia. Many colonist are paid in tobacco rather than in money. The British government raises the price of tobacco.  Some colonists wish to be paid with this higher tobacco price against the wishes of the Virginia colony. The colonist makes a speech in the House of Burgess against the unfairness of this higher price for tobacco imposed by the king.</a:t>
            </a:r>
          </a:p>
        </p:txBody>
      </p:sp>
    </p:spTree>
    <p:extLst>
      <p:ext uri="{BB962C8B-B14F-4D97-AF65-F5344CB8AC3E}">
        <p14:creationId xmlns:p14="http://schemas.microsoft.com/office/powerpoint/2010/main" val="32703604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5C1FB-5D53-4DD5-B84D-884DFE849120}"/>
              </a:ext>
            </a:extLst>
          </p:cNvPr>
          <p:cNvSpPr>
            <a:spLocks noGrp="1"/>
          </p:cNvSpPr>
          <p:nvPr>
            <p:ph type="title"/>
          </p:nvPr>
        </p:nvSpPr>
        <p:spPr>
          <a:xfrm>
            <a:off x="457200" y="276812"/>
            <a:ext cx="8229600" cy="857250"/>
          </a:xfrm>
        </p:spPr>
        <p:txBody>
          <a:bodyPr/>
          <a:lstStyle/>
          <a:p>
            <a:r>
              <a:rPr lang="en-US" dirty="0"/>
              <a:t>RAFT </a:t>
            </a:r>
            <a:r>
              <a:rPr lang="en-US"/>
              <a:t>Writing </a:t>
            </a:r>
            <a:endParaRPr lang="en-US" dirty="0"/>
          </a:p>
        </p:txBody>
      </p:sp>
      <p:sp>
        <p:nvSpPr>
          <p:cNvPr id="3" name="Content Placeholder 2">
            <a:extLst>
              <a:ext uri="{FF2B5EF4-FFF2-40B4-BE49-F238E27FC236}">
                <a16:creationId xmlns:a16="http://schemas.microsoft.com/office/drawing/2014/main" id="{69312A9A-E695-409F-9083-3AAE3ED7F8A1}"/>
              </a:ext>
            </a:extLst>
          </p:cNvPr>
          <p:cNvSpPr>
            <a:spLocks noGrp="1"/>
          </p:cNvSpPr>
          <p:nvPr>
            <p:ph idx="1"/>
          </p:nvPr>
        </p:nvSpPr>
        <p:spPr>
          <a:xfrm>
            <a:off x="457200" y="1322173"/>
            <a:ext cx="8229600" cy="3421277"/>
          </a:xfrm>
        </p:spPr>
        <p:txBody>
          <a:bodyPr>
            <a:normAutofit/>
          </a:bodyPr>
          <a:lstStyle/>
          <a:p>
            <a:r>
              <a:rPr lang="en-US" dirty="0">
                <a:solidFill>
                  <a:schemeClr val="accent4"/>
                </a:solidFill>
              </a:rPr>
              <a:t>Role:  </a:t>
            </a:r>
            <a:r>
              <a:rPr lang="en-US" dirty="0"/>
              <a:t>Choose one of the colonists’ viewpoints.</a:t>
            </a:r>
          </a:p>
          <a:p>
            <a:pPr marL="0" indent="0">
              <a:buNone/>
            </a:pPr>
            <a:endParaRPr lang="en-US" dirty="0"/>
          </a:p>
          <a:p>
            <a:r>
              <a:rPr lang="en-US" dirty="0">
                <a:solidFill>
                  <a:schemeClr val="accent4"/>
                </a:solidFill>
              </a:rPr>
              <a:t>Audience:</a:t>
            </a:r>
            <a:r>
              <a:rPr lang="en-US" dirty="0"/>
              <a:t>  Write for the audience of that colonist.</a:t>
            </a:r>
          </a:p>
          <a:p>
            <a:pPr marL="0" indent="0">
              <a:buNone/>
            </a:pPr>
            <a:endParaRPr lang="en-US" dirty="0"/>
          </a:p>
          <a:p>
            <a:r>
              <a:rPr lang="en-US" dirty="0">
                <a:solidFill>
                  <a:schemeClr val="accent4"/>
                </a:solidFill>
              </a:rPr>
              <a:t>Format:</a:t>
            </a:r>
            <a:r>
              <a:rPr lang="en-US" dirty="0"/>
              <a:t>  Write using the assigned format.</a:t>
            </a:r>
          </a:p>
          <a:p>
            <a:pPr marL="0" indent="0">
              <a:buNone/>
            </a:pPr>
            <a:endParaRPr lang="en-US" dirty="0"/>
          </a:p>
          <a:p>
            <a:r>
              <a:rPr lang="en-US" dirty="0">
                <a:solidFill>
                  <a:schemeClr val="accent4"/>
                </a:solidFill>
              </a:rPr>
              <a:t>Topic:  </a:t>
            </a:r>
            <a:r>
              <a:rPr lang="en-US" dirty="0"/>
              <a:t>Write your reasoning for this colonist’s viewpoint.</a:t>
            </a:r>
          </a:p>
          <a:p>
            <a:pPr marL="0" indent="0">
              <a:buNone/>
            </a:pPr>
            <a:endParaRPr lang="en-US" dirty="0"/>
          </a:p>
        </p:txBody>
      </p:sp>
    </p:spTree>
    <p:extLst>
      <p:ext uri="{BB962C8B-B14F-4D97-AF65-F5344CB8AC3E}">
        <p14:creationId xmlns:p14="http://schemas.microsoft.com/office/powerpoint/2010/main" val="29721557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00AED-FD87-D44D-B209-67819719C371}"/>
              </a:ext>
            </a:extLst>
          </p:cNvPr>
          <p:cNvSpPr>
            <a:spLocks noGrp="1"/>
          </p:cNvSpPr>
          <p:nvPr>
            <p:ph type="title"/>
          </p:nvPr>
        </p:nvSpPr>
        <p:spPr>
          <a:xfrm>
            <a:off x="457200" y="330358"/>
            <a:ext cx="8229600" cy="857250"/>
          </a:xfrm>
        </p:spPr>
        <p:txBody>
          <a:bodyPr>
            <a:normAutofit fontScale="90000"/>
          </a:bodyPr>
          <a:lstStyle/>
          <a:p>
            <a:r>
              <a:rPr lang="en-US" dirty="0"/>
              <a:t>By the end of this lesson, students will be able to:</a:t>
            </a:r>
          </a:p>
        </p:txBody>
      </p:sp>
      <p:sp>
        <p:nvSpPr>
          <p:cNvPr id="3" name="Content Placeholder 2">
            <a:extLst>
              <a:ext uri="{FF2B5EF4-FFF2-40B4-BE49-F238E27FC236}">
                <a16:creationId xmlns:a16="http://schemas.microsoft.com/office/drawing/2014/main" id="{8A4D9D25-B20B-F244-9D46-299DFEC2B44E}"/>
              </a:ext>
            </a:extLst>
          </p:cNvPr>
          <p:cNvSpPr>
            <a:spLocks noGrp="1"/>
          </p:cNvSpPr>
          <p:nvPr>
            <p:ph idx="1"/>
          </p:nvPr>
        </p:nvSpPr>
        <p:spPr/>
        <p:txBody>
          <a:bodyPr/>
          <a:lstStyle/>
          <a:p>
            <a:r>
              <a:rPr lang="en-US" dirty="0"/>
              <a:t>Distinguish between the viewpoints of a patriot, a loyalist or a neutral colonist prior to the American Revolution.</a:t>
            </a:r>
          </a:p>
          <a:p>
            <a:pPr marL="0" indent="0">
              <a:buNone/>
            </a:pPr>
            <a:endParaRPr lang="en-US" dirty="0"/>
          </a:p>
          <a:p>
            <a:r>
              <a:rPr lang="en-US" dirty="0"/>
              <a:t>Discuss and write about these different viewpoints and the motivations for their stance.</a:t>
            </a:r>
          </a:p>
        </p:txBody>
      </p:sp>
    </p:spTree>
    <p:extLst>
      <p:ext uri="{BB962C8B-B14F-4D97-AF65-F5344CB8AC3E}">
        <p14:creationId xmlns:p14="http://schemas.microsoft.com/office/powerpoint/2010/main" val="1708330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5F28E-462F-46C9-B9A9-C67DA6714278}"/>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A09DC4CF-E8D6-496D-AC0F-F58481CC3C7D}"/>
              </a:ext>
            </a:extLst>
          </p:cNvPr>
          <p:cNvSpPr>
            <a:spLocks noGrp="1"/>
          </p:cNvSpPr>
          <p:nvPr>
            <p:ph idx="1"/>
          </p:nvPr>
        </p:nvSpPr>
        <p:spPr/>
        <p:txBody>
          <a:bodyPr/>
          <a:lstStyle/>
          <a:p>
            <a:pPr marL="0" indent="0">
              <a:buNone/>
            </a:pPr>
            <a:endParaRPr lang="en-US" i="1" dirty="0"/>
          </a:p>
          <a:p>
            <a:pPr marL="0" indent="0">
              <a:buNone/>
            </a:pPr>
            <a:r>
              <a:rPr lang="en-US" i="1" dirty="0"/>
              <a:t>How do the various viewpoints of colonists contribute to our understanding of the American Revolution?</a:t>
            </a:r>
          </a:p>
        </p:txBody>
      </p:sp>
    </p:spTree>
    <p:extLst>
      <p:ext uri="{BB962C8B-B14F-4D97-AF65-F5344CB8AC3E}">
        <p14:creationId xmlns:p14="http://schemas.microsoft.com/office/powerpoint/2010/main" val="25890934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348B3-7B2D-419F-B5C0-D257FC190CE6}"/>
              </a:ext>
            </a:extLst>
          </p:cNvPr>
          <p:cNvSpPr>
            <a:spLocks noGrp="1"/>
          </p:cNvSpPr>
          <p:nvPr>
            <p:ph type="title"/>
          </p:nvPr>
        </p:nvSpPr>
        <p:spPr>
          <a:xfrm>
            <a:off x="457200" y="219147"/>
            <a:ext cx="8229600" cy="857250"/>
          </a:xfrm>
        </p:spPr>
        <p:txBody>
          <a:bodyPr anchor="b">
            <a:normAutofit/>
          </a:bodyPr>
          <a:lstStyle/>
          <a:p>
            <a:r>
              <a:rPr lang="en-US" sz="3300" dirty="0"/>
              <a:t>What do you know about the Boston Tea Party?</a:t>
            </a:r>
          </a:p>
        </p:txBody>
      </p:sp>
      <p:pic>
        <p:nvPicPr>
          <p:cNvPr id="3" name="Picture 2" descr="A group of people in a room&#10;&#10;Description automatically generated">
            <a:extLst>
              <a:ext uri="{FF2B5EF4-FFF2-40B4-BE49-F238E27FC236}">
                <a16:creationId xmlns:a16="http://schemas.microsoft.com/office/drawing/2014/main" id="{D67DC3EA-5204-434D-B249-60A9C9E6515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408670" y="1216968"/>
            <a:ext cx="5777814" cy="3736320"/>
          </a:xfrm>
          <a:prstGeom prst="rect">
            <a:avLst/>
          </a:prstGeom>
        </p:spPr>
      </p:pic>
    </p:spTree>
    <p:extLst>
      <p:ext uri="{BB962C8B-B14F-4D97-AF65-F5344CB8AC3E}">
        <p14:creationId xmlns:p14="http://schemas.microsoft.com/office/powerpoint/2010/main" val="29812480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BBADA-6E70-4B94-AD80-8FFBF51CB38E}"/>
              </a:ext>
            </a:extLst>
          </p:cNvPr>
          <p:cNvSpPr>
            <a:spLocks noGrp="1"/>
          </p:cNvSpPr>
          <p:nvPr>
            <p:ph type="title"/>
          </p:nvPr>
        </p:nvSpPr>
        <p:spPr/>
        <p:txBody>
          <a:bodyPr/>
          <a:lstStyle/>
          <a:p>
            <a:r>
              <a:rPr lang="en-US" dirty="0"/>
              <a:t>Think- Pair -Share</a:t>
            </a:r>
          </a:p>
        </p:txBody>
      </p:sp>
      <p:sp>
        <p:nvSpPr>
          <p:cNvPr id="3" name="Content Placeholder 2">
            <a:extLst>
              <a:ext uri="{FF2B5EF4-FFF2-40B4-BE49-F238E27FC236}">
                <a16:creationId xmlns:a16="http://schemas.microsoft.com/office/drawing/2014/main" id="{55E4C9B8-769B-4022-88B8-8A17055BB399}"/>
              </a:ext>
            </a:extLst>
          </p:cNvPr>
          <p:cNvSpPr>
            <a:spLocks noGrp="1"/>
          </p:cNvSpPr>
          <p:nvPr>
            <p:ph idx="1"/>
          </p:nvPr>
        </p:nvSpPr>
        <p:spPr/>
        <p:txBody>
          <a:bodyPr/>
          <a:lstStyle/>
          <a:p>
            <a:endParaRPr lang="en-US" i="1" dirty="0"/>
          </a:p>
          <a:p>
            <a:r>
              <a:rPr lang="en-US" i="1" dirty="0"/>
              <a:t>Were all colonists pleased about the events of the Boston Tea Party?  What do you think?</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9938917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8D2C-CFE1-4B8D-B274-D0B921D0626F}"/>
              </a:ext>
            </a:extLst>
          </p:cNvPr>
          <p:cNvSpPr>
            <a:spLocks noGrp="1"/>
          </p:cNvSpPr>
          <p:nvPr>
            <p:ph type="title"/>
          </p:nvPr>
        </p:nvSpPr>
        <p:spPr/>
        <p:txBody>
          <a:bodyPr>
            <a:normAutofit fontScale="90000"/>
          </a:bodyPr>
          <a:lstStyle/>
          <a:p>
            <a:r>
              <a:rPr lang="en-US" dirty="0"/>
              <a:t>Pair Share Match</a:t>
            </a:r>
            <a:br>
              <a:rPr lang="en-US" dirty="0"/>
            </a:br>
            <a:r>
              <a:rPr lang="en-US" sz="2700" i="1" dirty="0"/>
              <a:t>How did colonists respond to the ideas of rebellion and revolution?</a:t>
            </a:r>
            <a:endParaRPr lang="en-US" sz="2700" dirty="0"/>
          </a:p>
        </p:txBody>
      </p:sp>
      <p:sp>
        <p:nvSpPr>
          <p:cNvPr id="3" name="Content Placeholder 2">
            <a:extLst>
              <a:ext uri="{FF2B5EF4-FFF2-40B4-BE49-F238E27FC236}">
                <a16:creationId xmlns:a16="http://schemas.microsoft.com/office/drawing/2014/main" id="{74940B87-53EF-4AC1-93B7-E04DC6634443}"/>
              </a:ext>
            </a:extLst>
          </p:cNvPr>
          <p:cNvSpPr>
            <a:spLocks noGrp="1"/>
          </p:cNvSpPr>
          <p:nvPr>
            <p:ph sz="half" idx="1"/>
          </p:nvPr>
        </p:nvSpPr>
        <p:spPr>
          <a:xfrm>
            <a:off x="457200" y="1440064"/>
            <a:ext cx="2998573" cy="3326130"/>
          </a:xfrm>
        </p:spPr>
        <p:txBody>
          <a:bodyPr/>
          <a:lstStyle/>
          <a:p>
            <a:pPr marL="0" indent="0">
              <a:buNone/>
            </a:pPr>
            <a:endParaRPr lang="en-US" dirty="0"/>
          </a:p>
          <a:p>
            <a:pPr marL="457200" indent="-457200">
              <a:buAutoNum type="alphaUcPeriod"/>
            </a:pPr>
            <a:r>
              <a:rPr lang="en-US" dirty="0"/>
              <a:t>Loyalists</a:t>
            </a:r>
          </a:p>
          <a:p>
            <a:pPr marL="457200" indent="-457200">
              <a:buAutoNum type="alphaUcPeriod"/>
            </a:pPr>
            <a:r>
              <a:rPr lang="en-US" dirty="0"/>
              <a:t>Neutralists</a:t>
            </a:r>
          </a:p>
          <a:p>
            <a:pPr marL="457200" indent="-457200">
              <a:buAutoNum type="alphaUcPeriod"/>
            </a:pPr>
            <a:r>
              <a:rPr lang="en-US" dirty="0"/>
              <a:t>Patriots</a:t>
            </a:r>
          </a:p>
        </p:txBody>
      </p:sp>
      <p:sp>
        <p:nvSpPr>
          <p:cNvPr id="4" name="Content Placeholder 3">
            <a:extLst>
              <a:ext uri="{FF2B5EF4-FFF2-40B4-BE49-F238E27FC236}">
                <a16:creationId xmlns:a16="http://schemas.microsoft.com/office/drawing/2014/main" id="{99BEC2F1-0D59-4A31-A5F2-0A478442B228}"/>
              </a:ext>
            </a:extLst>
          </p:cNvPr>
          <p:cNvSpPr>
            <a:spLocks noGrp="1"/>
          </p:cNvSpPr>
          <p:nvPr>
            <p:ph sz="half" idx="2"/>
          </p:nvPr>
        </p:nvSpPr>
        <p:spPr>
          <a:xfrm>
            <a:off x="3519617" y="1494812"/>
            <a:ext cx="4479324" cy="3326130"/>
          </a:xfrm>
        </p:spPr>
        <p:txBody>
          <a:bodyPr/>
          <a:lstStyle/>
          <a:p>
            <a:pPr marL="457200" indent="-457200">
              <a:buAutoNum type="arabicPeriod"/>
            </a:pPr>
            <a:r>
              <a:rPr lang="en-US" dirty="0"/>
              <a:t>Someone who had no opinion about the government and its policies.</a:t>
            </a:r>
          </a:p>
          <a:p>
            <a:pPr marL="457200" indent="-457200">
              <a:buAutoNum type="arabicPeriod"/>
            </a:pPr>
            <a:r>
              <a:rPr lang="en-US" dirty="0"/>
              <a:t>Someone who protested and rebelled against the British government.</a:t>
            </a:r>
          </a:p>
          <a:p>
            <a:pPr marL="457200" indent="-457200">
              <a:buAutoNum type="arabicPeriod"/>
            </a:pPr>
            <a:r>
              <a:rPr lang="en-US" dirty="0"/>
              <a:t>Someone who obeyed the law of the British government. </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24377078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8D2C-CFE1-4B8D-B274-D0B921D0626F}"/>
              </a:ext>
            </a:extLst>
          </p:cNvPr>
          <p:cNvSpPr>
            <a:spLocks noGrp="1"/>
          </p:cNvSpPr>
          <p:nvPr>
            <p:ph type="title"/>
          </p:nvPr>
        </p:nvSpPr>
        <p:spPr/>
        <p:txBody>
          <a:bodyPr>
            <a:normAutofit fontScale="90000"/>
          </a:bodyPr>
          <a:lstStyle/>
          <a:p>
            <a:r>
              <a:rPr lang="en-US" dirty="0"/>
              <a:t> Match Answers</a:t>
            </a:r>
            <a:br>
              <a:rPr lang="en-US" dirty="0"/>
            </a:br>
            <a:r>
              <a:rPr lang="en-US" sz="2700" i="1" dirty="0"/>
              <a:t>How did colonists respond to the ideas of rebellion and revolution?</a:t>
            </a:r>
            <a:endParaRPr lang="en-US" sz="2700" dirty="0"/>
          </a:p>
        </p:txBody>
      </p:sp>
      <p:sp>
        <p:nvSpPr>
          <p:cNvPr id="3" name="Content Placeholder 2">
            <a:extLst>
              <a:ext uri="{FF2B5EF4-FFF2-40B4-BE49-F238E27FC236}">
                <a16:creationId xmlns:a16="http://schemas.microsoft.com/office/drawing/2014/main" id="{74940B87-53EF-4AC1-93B7-E04DC6634443}"/>
              </a:ext>
            </a:extLst>
          </p:cNvPr>
          <p:cNvSpPr>
            <a:spLocks noGrp="1"/>
          </p:cNvSpPr>
          <p:nvPr>
            <p:ph sz="half" idx="1"/>
          </p:nvPr>
        </p:nvSpPr>
        <p:spPr>
          <a:xfrm>
            <a:off x="439414" y="1446551"/>
            <a:ext cx="2998573" cy="3326130"/>
          </a:xfrm>
        </p:spPr>
        <p:txBody>
          <a:bodyPr/>
          <a:lstStyle/>
          <a:p>
            <a:pPr marL="0" indent="0">
              <a:buNone/>
            </a:pPr>
            <a:endParaRPr lang="en-US" dirty="0"/>
          </a:p>
          <a:p>
            <a:pPr marL="457200" indent="-457200">
              <a:buAutoNum type="alphaUcPeriod"/>
            </a:pPr>
            <a:r>
              <a:rPr lang="en-US" dirty="0"/>
              <a:t>Loyalists </a:t>
            </a:r>
            <a:r>
              <a:rPr lang="en-US" dirty="0">
                <a:solidFill>
                  <a:schemeClr val="accent6"/>
                </a:solidFill>
              </a:rPr>
              <a:t>(3)</a:t>
            </a:r>
          </a:p>
          <a:p>
            <a:pPr marL="457200" indent="-457200">
              <a:buAutoNum type="alphaUcPeriod"/>
            </a:pPr>
            <a:r>
              <a:rPr lang="en-US" dirty="0"/>
              <a:t>Neutralists </a:t>
            </a:r>
            <a:r>
              <a:rPr lang="en-US" dirty="0">
                <a:solidFill>
                  <a:schemeClr val="accent6"/>
                </a:solidFill>
              </a:rPr>
              <a:t>(1)</a:t>
            </a:r>
          </a:p>
          <a:p>
            <a:pPr marL="457200" indent="-457200">
              <a:buAutoNum type="alphaUcPeriod"/>
            </a:pPr>
            <a:r>
              <a:rPr lang="en-US" dirty="0"/>
              <a:t>Patriots </a:t>
            </a:r>
            <a:r>
              <a:rPr lang="en-US" dirty="0">
                <a:solidFill>
                  <a:schemeClr val="accent6"/>
                </a:solidFill>
              </a:rPr>
              <a:t>(2)</a:t>
            </a:r>
          </a:p>
        </p:txBody>
      </p:sp>
      <p:sp>
        <p:nvSpPr>
          <p:cNvPr id="4" name="Content Placeholder 3">
            <a:extLst>
              <a:ext uri="{FF2B5EF4-FFF2-40B4-BE49-F238E27FC236}">
                <a16:creationId xmlns:a16="http://schemas.microsoft.com/office/drawing/2014/main" id="{99BEC2F1-0D59-4A31-A5F2-0A478442B228}"/>
              </a:ext>
            </a:extLst>
          </p:cNvPr>
          <p:cNvSpPr>
            <a:spLocks noGrp="1"/>
          </p:cNvSpPr>
          <p:nvPr>
            <p:ph sz="half" idx="2"/>
          </p:nvPr>
        </p:nvSpPr>
        <p:spPr>
          <a:xfrm>
            <a:off x="3519617" y="1494812"/>
            <a:ext cx="4479324" cy="3326130"/>
          </a:xfrm>
        </p:spPr>
        <p:txBody>
          <a:bodyPr/>
          <a:lstStyle/>
          <a:p>
            <a:pPr marL="457200" indent="-457200">
              <a:buAutoNum type="arabicPeriod"/>
            </a:pPr>
            <a:r>
              <a:rPr lang="en-US" dirty="0"/>
              <a:t>Someone who had no opinion about the government and its policies.</a:t>
            </a:r>
          </a:p>
          <a:p>
            <a:pPr marL="457200" indent="-457200">
              <a:buAutoNum type="arabicPeriod"/>
            </a:pPr>
            <a:r>
              <a:rPr lang="en-US" dirty="0"/>
              <a:t>Someone who protested and rebelled against the British government.</a:t>
            </a:r>
          </a:p>
          <a:p>
            <a:pPr marL="457200" indent="-457200">
              <a:buAutoNum type="arabicPeriod"/>
            </a:pPr>
            <a:r>
              <a:rPr lang="en-US" dirty="0"/>
              <a:t>Someone who obeyed the law of the British government. </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28015118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BB9483-94AE-443E-8047-47C5005BEF1D}"/>
              </a:ext>
            </a:extLst>
          </p:cNvPr>
          <p:cNvSpPr>
            <a:spLocks noGrp="1"/>
          </p:cNvSpPr>
          <p:nvPr>
            <p:ph sz="half" idx="1"/>
          </p:nvPr>
        </p:nvSpPr>
        <p:spPr>
          <a:xfrm>
            <a:off x="3046609" y="1043857"/>
            <a:ext cx="5781490" cy="3462981"/>
          </a:xfrm>
        </p:spPr>
        <p:txBody>
          <a:bodyPr>
            <a:normAutofit fontScale="92500" lnSpcReduction="10000"/>
          </a:bodyPr>
          <a:lstStyle/>
          <a:p>
            <a:pPr marL="0" indent="0">
              <a:lnSpc>
                <a:spcPct val="90000"/>
              </a:lnSpc>
              <a:buNone/>
            </a:pPr>
            <a:r>
              <a:rPr lang="en-US" sz="1900" dirty="0"/>
              <a:t>Each group member is to read </a:t>
            </a:r>
            <a:r>
              <a:rPr lang="en-US" sz="1900" dirty="0">
                <a:solidFill>
                  <a:schemeClr val="accent6"/>
                </a:solidFill>
              </a:rPr>
              <a:t>ONE</a:t>
            </a:r>
            <a:r>
              <a:rPr lang="en-US" sz="1900" dirty="0"/>
              <a:t> of the documents: </a:t>
            </a:r>
          </a:p>
          <a:p>
            <a:pPr marL="0" indent="0">
              <a:lnSpc>
                <a:spcPct val="90000"/>
              </a:lnSpc>
              <a:buNone/>
            </a:pPr>
            <a:r>
              <a:rPr lang="en-US" sz="1900" dirty="0"/>
              <a:t>A, B, or C.</a:t>
            </a:r>
          </a:p>
          <a:p>
            <a:pPr marL="0" indent="0">
              <a:lnSpc>
                <a:spcPct val="90000"/>
              </a:lnSpc>
              <a:buNone/>
            </a:pPr>
            <a:r>
              <a:rPr lang="en-US" sz="1900" dirty="0"/>
              <a:t>As you read your document, fill out the </a:t>
            </a:r>
            <a:r>
              <a:rPr lang="en-US" sz="1900" dirty="0">
                <a:solidFill>
                  <a:schemeClr val="accent6"/>
                </a:solidFill>
              </a:rPr>
              <a:t>SOAPS</a:t>
            </a:r>
            <a:r>
              <a:rPr lang="en-US" sz="1900" dirty="0"/>
              <a:t> handout.</a:t>
            </a:r>
          </a:p>
          <a:p>
            <a:pPr marL="0" indent="0">
              <a:lnSpc>
                <a:spcPct val="90000"/>
              </a:lnSpc>
              <a:buNone/>
            </a:pPr>
            <a:endParaRPr lang="en-US" sz="1900" dirty="0"/>
          </a:p>
          <a:p>
            <a:pPr marL="0" indent="0">
              <a:lnSpc>
                <a:spcPct val="90000"/>
              </a:lnSpc>
              <a:buNone/>
            </a:pPr>
            <a:endParaRPr lang="en-US" sz="1900" dirty="0"/>
          </a:p>
          <a:p>
            <a:pPr>
              <a:lnSpc>
                <a:spcPct val="90000"/>
              </a:lnSpc>
            </a:pPr>
            <a:r>
              <a:rPr lang="en-US" sz="2400" dirty="0">
                <a:solidFill>
                  <a:schemeClr val="accent6"/>
                </a:solidFill>
              </a:rPr>
              <a:t>S</a:t>
            </a:r>
            <a:r>
              <a:rPr lang="en-US" sz="1900" dirty="0"/>
              <a:t>: Who is the </a:t>
            </a:r>
            <a:r>
              <a:rPr lang="en-US" sz="1900" b="1" dirty="0"/>
              <a:t>speaker</a:t>
            </a:r>
            <a:r>
              <a:rPr lang="en-US" sz="1900" dirty="0"/>
              <a:t> of the writing or who do you believe wrote it?</a:t>
            </a:r>
            <a:endParaRPr lang="en-US" sz="1900" b="1" dirty="0"/>
          </a:p>
          <a:p>
            <a:pPr>
              <a:lnSpc>
                <a:spcPct val="90000"/>
              </a:lnSpc>
            </a:pPr>
            <a:r>
              <a:rPr lang="en-US" sz="2400" dirty="0">
                <a:solidFill>
                  <a:schemeClr val="accent6"/>
                </a:solidFill>
              </a:rPr>
              <a:t>O</a:t>
            </a:r>
            <a:r>
              <a:rPr lang="en-US" sz="1900" dirty="0"/>
              <a:t>: What is the </a:t>
            </a:r>
            <a:r>
              <a:rPr lang="en-US" sz="1900" b="1" dirty="0"/>
              <a:t>occasion</a:t>
            </a:r>
            <a:r>
              <a:rPr lang="en-US" sz="1900" dirty="0"/>
              <a:t> or time and place?</a:t>
            </a:r>
          </a:p>
          <a:p>
            <a:pPr>
              <a:lnSpc>
                <a:spcPct val="90000"/>
              </a:lnSpc>
            </a:pPr>
            <a:r>
              <a:rPr lang="en-US" sz="2400" dirty="0">
                <a:solidFill>
                  <a:schemeClr val="accent6"/>
                </a:solidFill>
              </a:rPr>
              <a:t>A</a:t>
            </a:r>
            <a:r>
              <a:rPr lang="en-US" sz="1900" dirty="0"/>
              <a:t>: Who is the </a:t>
            </a:r>
            <a:r>
              <a:rPr lang="en-US" sz="1900" b="1" dirty="0"/>
              <a:t>audience</a:t>
            </a:r>
            <a:r>
              <a:rPr lang="en-US" sz="1900" dirty="0"/>
              <a:t> the document is written for?</a:t>
            </a:r>
          </a:p>
          <a:p>
            <a:pPr>
              <a:lnSpc>
                <a:spcPct val="90000"/>
              </a:lnSpc>
            </a:pPr>
            <a:r>
              <a:rPr lang="en-US" sz="2400" dirty="0">
                <a:solidFill>
                  <a:schemeClr val="accent6"/>
                </a:solidFill>
              </a:rPr>
              <a:t>P</a:t>
            </a:r>
            <a:r>
              <a:rPr lang="en-US" sz="1900" dirty="0"/>
              <a:t>: What is the </a:t>
            </a:r>
            <a:r>
              <a:rPr lang="en-US" sz="1900" b="1" dirty="0"/>
              <a:t>purpose</a:t>
            </a:r>
            <a:r>
              <a:rPr lang="en-US" sz="1900" dirty="0"/>
              <a:t> of the writing?</a:t>
            </a:r>
          </a:p>
          <a:p>
            <a:pPr>
              <a:lnSpc>
                <a:spcPct val="90000"/>
              </a:lnSpc>
            </a:pPr>
            <a:r>
              <a:rPr lang="en-US" sz="2600" dirty="0">
                <a:solidFill>
                  <a:schemeClr val="accent6"/>
                </a:solidFill>
              </a:rPr>
              <a:t>S</a:t>
            </a:r>
            <a:r>
              <a:rPr lang="en-US" sz="1900" dirty="0"/>
              <a:t>:  </a:t>
            </a:r>
            <a:r>
              <a:rPr lang="en-US" sz="1900" b="1" dirty="0"/>
              <a:t>Summarize </a:t>
            </a:r>
            <a:r>
              <a:rPr lang="en-US" sz="1900" dirty="0"/>
              <a:t>what the reading is about.</a:t>
            </a:r>
          </a:p>
        </p:txBody>
      </p:sp>
      <p:sp>
        <p:nvSpPr>
          <p:cNvPr id="2" name="Title 1">
            <a:extLst>
              <a:ext uri="{FF2B5EF4-FFF2-40B4-BE49-F238E27FC236}">
                <a16:creationId xmlns:a16="http://schemas.microsoft.com/office/drawing/2014/main" id="{99BD4E33-0798-4563-AACC-8C9025CA06AD}"/>
              </a:ext>
            </a:extLst>
          </p:cNvPr>
          <p:cNvSpPr>
            <a:spLocks noGrp="1"/>
          </p:cNvSpPr>
          <p:nvPr>
            <p:ph type="title"/>
          </p:nvPr>
        </p:nvSpPr>
        <p:spPr>
          <a:xfrm>
            <a:off x="378940" y="349827"/>
            <a:ext cx="8229600" cy="535998"/>
          </a:xfrm>
        </p:spPr>
        <p:txBody>
          <a:bodyPr anchor="b">
            <a:normAutofit fontScale="90000"/>
          </a:bodyPr>
          <a:lstStyle/>
          <a:p>
            <a:r>
              <a:rPr lang="en-US" dirty="0"/>
              <a:t>Group Directions</a:t>
            </a:r>
          </a:p>
        </p:txBody>
      </p:sp>
      <p:pic>
        <p:nvPicPr>
          <p:cNvPr id="5" name="Picture 4" descr="A picture containing remote, sitting, video, hand&#10;&#10;Description automatically generated">
            <a:extLst>
              <a:ext uri="{FF2B5EF4-FFF2-40B4-BE49-F238E27FC236}">
                <a16:creationId xmlns:a16="http://schemas.microsoft.com/office/drawing/2014/main" id="{5C411853-960A-40BC-B061-0ACF751682BA}"/>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837473B0-CC2E-450A-ABE3-18F120FF3D39}">
                <a1611:picAttrSrcUrl xmlns:a1611="http://schemas.microsoft.com/office/drawing/2016/11/main" r:id="rId4"/>
              </a:ext>
            </a:extLst>
          </a:blip>
          <a:stretch>
            <a:fillRect/>
          </a:stretch>
        </p:blipFill>
        <p:spPr>
          <a:xfrm>
            <a:off x="155864" y="1343890"/>
            <a:ext cx="2749446" cy="2540487"/>
          </a:xfrm>
          <a:prstGeom prst="rect">
            <a:avLst/>
          </a:prstGeom>
          <a:noFill/>
        </p:spPr>
      </p:pic>
      <p:sp>
        <p:nvSpPr>
          <p:cNvPr id="6" name="TextBox 5">
            <a:extLst>
              <a:ext uri="{FF2B5EF4-FFF2-40B4-BE49-F238E27FC236}">
                <a16:creationId xmlns:a16="http://schemas.microsoft.com/office/drawing/2014/main" id="{B840BBCE-980F-4A45-9DB8-38B625CE2318}"/>
              </a:ext>
            </a:extLst>
          </p:cNvPr>
          <p:cNvSpPr txBox="1"/>
          <p:nvPr/>
        </p:nvSpPr>
        <p:spPr>
          <a:xfrm>
            <a:off x="106741" y="3956992"/>
            <a:ext cx="2539477" cy="200055"/>
          </a:xfrm>
          <a:prstGeom prst="rect">
            <a:avLst/>
          </a:prstGeom>
          <a:solidFill>
            <a:srgbClr val="000000"/>
          </a:solidFill>
        </p:spPr>
        <p:txBody>
          <a:bodyPr wrap="none" rtlCol="0">
            <a:spAutoFit/>
          </a:bodyPr>
          <a:lstStyle/>
          <a:p>
            <a:pPr algn="r">
              <a:spcAft>
                <a:spcPts val="600"/>
              </a:spcAft>
            </a:pPr>
            <a:r>
              <a:rPr lang="en-US" sz="700">
                <a:solidFill>
                  <a:srgbClr val="FFFFFF"/>
                </a:solidFill>
                <a:latin typeface="+mn-lt"/>
                <a:ea typeface="+mn-ea"/>
                <a:cs typeface="+mn-cs"/>
                <a:hlinkClick r:id="rId4" tooltip="http://pngimg.com/download/27878">
                  <a:extLst>
                    <a:ext uri="{A12FA001-AC4F-418D-AE19-62706E023703}">
                      <ahyp:hlinkClr xmlns:ahyp="http://schemas.microsoft.com/office/drawing/2018/hyperlinkcolor" val="tx"/>
                    </a:ext>
                  </a:extLst>
                </a:hlinkClick>
              </a:rPr>
              <a:t>This Photo</a:t>
            </a:r>
            <a:r>
              <a:rPr lang="en-US" sz="700">
                <a:solidFill>
                  <a:srgbClr val="FFFFFF"/>
                </a:solidFill>
                <a:latin typeface="+mn-lt"/>
                <a:ea typeface="+mn-ea"/>
                <a:cs typeface="+mn-cs"/>
              </a:rPr>
              <a:t> by Unknown Author is licensed under </a:t>
            </a:r>
            <a:r>
              <a:rPr lang="en-US" sz="700">
                <a:solidFill>
                  <a:srgbClr val="FFFFFF"/>
                </a:solidFill>
                <a:latin typeface="+mn-lt"/>
                <a:ea typeface="+mn-ea"/>
                <a:cs typeface="+mn-cs"/>
                <a:hlinkClick r:id="rId5"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latin typeface="+mn-lt"/>
              <a:ea typeface="+mn-ea"/>
              <a:cs typeface="+mn-cs"/>
            </a:endParaRPr>
          </a:p>
        </p:txBody>
      </p:sp>
    </p:spTree>
    <p:extLst>
      <p:ext uri="{BB962C8B-B14F-4D97-AF65-F5344CB8AC3E}">
        <p14:creationId xmlns:p14="http://schemas.microsoft.com/office/powerpoint/2010/main" val="1559892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theme" id="{4C833FEB-3A0E-2F4D-9438-2C228479B3EA}" vid="{D5143739-D326-BE47-BBAC-0144614A2E7C}"/>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1055</Words>
  <Application>Microsoft Office PowerPoint</Application>
  <PresentationFormat>On-screen Show (16:9)</PresentationFormat>
  <Paragraphs>93</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Constantia</vt:lpstr>
      <vt:lpstr>Georgia</vt:lpstr>
      <vt:lpstr>Wingdings 2</vt:lpstr>
      <vt:lpstr>LEARN theme</vt:lpstr>
      <vt:lpstr>PowerPoint Presentation</vt:lpstr>
      <vt:lpstr>Understanding Patriots &amp; Loyalists</vt:lpstr>
      <vt:lpstr>By the end of this lesson, students will be able to:</vt:lpstr>
      <vt:lpstr>Essential Question</vt:lpstr>
      <vt:lpstr>What do you know about the Boston Tea Party?</vt:lpstr>
      <vt:lpstr>Think- Pair -Share</vt:lpstr>
      <vt:lpstr>Pair Share Match How did colonists respond to the ideas of rebellion and revolution?</vt:lpstr>
      <vt:lpstr> Match Answers How did colonists respond to the ideas of rebellion and revolution?</vt:lpstr>
      <vt:lpstr>Group Directions</vt:lpstr>
      <vt:lpstr>Who does your document represent?</vt:lpstr>
      <vt:lpstr>Poster</vt:lpstr>
      <vt:lpstr>Partner Scenario</vt:lpstr>
      <vt:lpstr>Partner Scenario Colonist A</vt:lpstr>
      <vt:lpstr>Partner Scenario Colonist B</vt:lpstr>
      <vt:lpstr>Partner Scenario Colonist C</vt:lpstr>
      <vt:lpstr>Partner Scenario Colonist D</vt:lpstr>
      <vt:lpstr>Partner Scenario Colonist E</vt:lpstr>
      <vt:lpstr>Partner Scenario Colonist F</vt:lpstr>
      <vt:lpstr>Partner Scenario Colonist G</vt:lpstr>
      <vt:lpstr>Partner Scenario Colonist H</vt:lpstr>
      <vt:lpstr>RAFT Writing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jordnaru@outlook.com</cp:lastModifiedBy>
  <cp:revision>19</cp:revision>
  <dcterms:created xsi:type="dcterms:W3CDTF">2020-08-04T18:38:00Z</dcterms:created>
  <dcterms:modified xsi:type="dcterms:W3CDTF">2021-05-25T19:11:48Z</dcterms:modified>
</cp:coreProperties>
</file>