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19"/>
  </p:notesMasterIdLst>
  <p:sldIdLst>
    <p:sldId id="256" r:id="rId3"/>
    <p:sldId id="270" r:id="rId4"/>
    <p:sldId id="262" r:id="rId5"/>
    <p:sldId id="263" r:id="rId6"/>
    <p:sldId id="260" r:id="rId7"/>
    <p:sldId id="272" r:id="rId8"/>
    <p:sldId id="273" r:id="rId9"/>
    <p:sldId id="274" r:id="rId10"/>
    <p:sldId id="277" r:id="rId11"/>
    <p:sldId id="278" r:id="rId12"/>
    <p:sldId id="279" r:id="rId13"/>
    <p:sldId id="281" r:id="rId14"/>
    <p:sldId id="275" r:id="rId15"/>
    <p:sldId id="276" r:id="rId16"/>
    <p:sldId id="280" r:id="rId17"/>
    <p:sldId id="283" r:id="rId18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6382" autoAdjust="0"/>
    <p:restoredTop sz="60593"/>
  </p:normalViewPr>
  <p:slideViewPr>
    <p:cSldViewPr snapToGrid="0">
      <p:cViewPr varScale="1">
        <p:scale>
          <a:sx n="86" d="100"/>
          <a:sy n="86" d="100"/>
        </p:scale>
        <p:origin x="378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7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196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8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Chain_of_Friendship_cartoon.jpg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resource/cph.3b30703/?st=list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English_imperialism_octopus.jpg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ction.nam.ac.uk/detail.php?acc=2005-11-219-1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pictures/item/2011647506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Imperialism_1885.jpg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earcharchives.bl.uk/catalog/040-002350814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627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Card sort. Strategies.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https://learn.k20center.ou.edu/strategy/147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61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T.A.C.O.S. Strategies. </a:t>
            </a:r>
            <a:r>
              <a:rPr lang="en-US" dirty="0">
                <a:hlinkClick r:id="rId3"/>
              </a:rPr>
              <a:t>https://learn.k20center.ou.edu/strategy/1196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274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23D92-5029-D57C-9893-38B077792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2EAE31-C4A1-6718-20AD-E8171019DC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A56942-B87D-6FF3-67CF-7395CDB7D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K20 Center. (n.d.). Anchor chart. Strategies. </a:t>
            </a:r>
            <a:r>
              <a:rPr lang="en-US" dirty="0">
                <a:hlinkClick r:id="rId3"/>
              </a:rPr>
              <a:t>https://learn.k20center.ou.edu/strategy/58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89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Harding, N. (1912). </a:t>
            </a: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A threatening situation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[Cartoon]. Wikimedia Commons. </a:t>
            </a:r>
            <a:r>
              <a:rPr lang="en-US" sz="1400" i="1" u="sng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https://commons.wikimedia.org/wiki/File:Chain_of_Friendship_cartoon.jpg</a:t>
            </a: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endParaRPr lang="en-US" sz="140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50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Clubb, J. S. (1906). </a:t>
            </a: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Uncle Sam: “Them fellers over there want to disarm but none of ‘</a:t>
            </a:r>
            <a:r>
              <a:rPr lang="en-US" sz="1400" i="1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em</a:t>
            </a: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dast</a:t>
            </a: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do it first!” 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[Cartoon]. Library of Congress. 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https://www.loc.gov/resource/cph.3b30703/?st=list</a:t>
            </a: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endParaRPr lang="en-US" sz="140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414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Bull, J. (1882). </a:t>
            </a: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The devilfish in Egyptian waters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[Cartoon]. Wikimedia Commons. 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https://commons.wikimedia.org/wiki/File:English_imperialism_octopus.jpg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461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Wardle, A. (1915). </a:t>
            </a: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The Empire needs men!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[Poster]. National Army Museum. 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https://collection.nam.ac.uk/detail.php?acc=2005-11-219-1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492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Glackens, L. M. (1909). </a:t>
            </a: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No limit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[Cartoon]. Library of Congress. 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https://www.loc.gov/pictures/item/2011647506/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180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Nast, T. (1885). </a:t>
            </a: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The world’s plunderers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[Cartoon]. Wikimedia Commons. 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https://commons.wikimedia.org/wiki/File:Imperialism_1885.jpg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659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Ingram, W. J. (1914). </a:t>
            </a:r>
            <a:r>
              <a:rPr lang="en-US" sz="1400" i="1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Britannia rules the waves</a:t>
            </a:r>
            <a:r>
              <a:rPr lang="en-US" sz="140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[Cartoon]. British Library. 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https://searcharchives.bl.uk/catalog/040-002350814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6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0162" y="1312133"/>
            <a:ext cx="4940921" cy="2139950"/>
          </a:xfrm>
        </p:spPr>
        <p:txBody>
          <a:bodyPr>
            <a:normAutofit fontScale="90000"/>
          </a:bodyPr>
          <a:lstStyle/>
          <a:p>
            <a:r>
              <a:rPr lang="en-US" dirty="0"/>
              <a:t>The M.A.I.N. Cartoons of </a:t>
            </a:r>
            <a:br>
              <a:rPr lang="en-US" dirty="0"/>
            </a:br>
            <a:r>
              <a:rPr lang="en-US" dirty="0"/>
              <a:t>World War 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70660" y="3452083"/>
            <a:ext cx="4939927" cy="1397000"/>
          </a:xfrm>
        </p:spPr>
        <p:txBody>
          <a:bodyPr/>
          <a:lstStyle/>
          <a:p>
            <a:r>
              <a:rPr lang="en-US" dirty="0"/>
              <a:t>Understanding the Causes </a:t>
            </a:r>
            <a:br>
              <a:rPr lang="en-US" dirty="0"/>
            </a:br>
            <a:r>
              <a:rPr lang="en-US" dirty="0"/>
              <a:t>of World War I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9CE501F-ECB1-9E90-9382-8F0363093F5F}"/>
              </a:ext>
            </a:extLst>
          </p:cNvPr>
          <p:cNvSpPr/>
          <p:nvPr/>
        </p:nvSpPr>
        <p:spPr>
          <a:xfrm>
            <a:off x="647355" y="1312133"/>
            <a:ext cx="2922311" cy="2519234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Questions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/>
          <a:lstStyle/>
          <a:p>
            <a:pPr lvl="0"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What were the causes of World War I?</a:t>
            </a:r>
          </a:p>
          <a:p>
            <a:pPr lvl="0"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Why were so many nations involved in World War I?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F1B3F2B-F61B-ED39-338E-7B5F2E155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8" y="2808288"/>
            <a:ext cx="7885112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System Font Regular"/>
              <a:buChar char="●"/>
              <a:defRPr sz="26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bg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chemeClr val="bg1"/>
              </a:buClr>
              <a:buFont typeface="Wingdings" pitchFamily="2" charset="2"/>
              <a:buChar char="§"/>
              <a:defRPr sz="26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562" indent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Analyze the factors that led to the First World War.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Think and Respond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lvl="0" indent="-393700">
              <a:spcBef>
                <a:spcPts val="1200"/>
              </a:spcBef>
              <a:spcAft>
                <a:spcPts val="0"/>
              </a:spcAft>
              <a:buSzPts val="2600"/>
            </a:pPr>
            <a:r>
              <a:rPr lang="en-US" dirty="0"/>
              <a:t>What causes a nation to go to or participate in a war? </a:t>
            </a:r>
          </a:p>
          <a:p>
            <a:pPr lvl="1">
              <a:spcAft>
                <a:spcPts val="0"/>
              </a:spcAft>
              <a:buSzPts val="2600"/>
            </a:pPr>
            <a:r>
              <a:rPr lang="en-US" dirty="0"/>
              <a:t>Write a response on the sticky note and place it on the board.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4DDFD-ABC8-F7ED-9F2D-E0F44B624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90FB2-5A35-5DE1-666F-C4A900943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Causes of World War I Card Sort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D36B4F54-5F63-BDBE-6A6A-E49DC670D24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Sort each card into one of the four categories:</a:t>
            </a:r>
          </a:p>
          <a:p>
            <a:pPr lvl="1"/>
            <a:r>
              <a:rPr lang="en-US" altLang="en-US" dirty="0"/>
              <a:t>Militarism</a:t>
            </a:r>
          </a:p>
          <a:p>
            <a:pPr lvl="1"/>
            <a:r>
              <a:rPr lang="en-US" altLang="en-US" dirty="0"/>
              <a:t>Alliances</a:t>
            </a:r>
          </a:p>
          <a:p>
            <a:pPr lvl="1"/>
            <a:r>
              <a:rPr lang="en-US" altLang="en-US" dirty="0"/>
              <a:t>Imperialism</a:t>
            </a:r>
          </a:p>
          <a:p>
            <a:pPr lvl="1"/>
            <a:r>
              <a:rPr lang="en-US" altLang="en-US" dirty="0"/>
              <a:t>Nationalism</a:t>
            </a:r>
          </a:p>
          <a:p>
            <a:endParaRPr lang="en-US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5E6E5A-D0D9-D1DE-B6C0-1423E07C9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839" y="206065"/>
            <a:ext cx="1742024" cy="99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61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AC7F6-85DB-0520-87AB-612FFDA41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68AF6-BFB0-3885-A2A2-CDB368044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5375543" cy="9937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T.A.C.O.S. Cartoon Analysis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41E887A3-26C6-9DAC-4A6A-A138F1FF3D5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sz="2400" b="1" dirty="0"/>
              <a:t>Time period: </a:t>
            </a:r>
            <a:r>
              <a:rPr lang="en-US" sz="2400" dirty="0"/>
              <a:t>Identify the time period and region the cartoon takes place in. </a:t>
            </a:r>
          </a:p>
          <a:p>
            <a:pPr>
              <a:spcAft>
                <a:spcPts val="0"/>
              </a:spcAft>
            </a:pPr>
            <a:r>
              <a:rPr lang="en-US" sz="2400" b="1" dirty="0"/>
              <a:t>Action: </a:t>
            </a:r>
            <a:r>
              <a:rPr lang="en-US" sz="2400" dirty="0"/>
              <a:t>Describe what is happening in the cartoon. </a:t>
            </a:r>
          </a:p>
          <a:p>
            <a:pPr>
              <a:spcAft>
                <a:spcPts val="0"/>
              </a:spcAft>
            </a:pPr>
            <a:r>
              <a:rPr lang="en-US" sz="2400" b="1" dirty="0"/>
              <a:t>Caption: </a:t>
            </a:r>
            <a:r>
              <a:rPr lang="en-US" sz="2400" dirty="0"/>
              <a:t>If there is a caption, write it down.</a:t>
            </a:r>
          </a:p>
          <a:p>
            <a:pPr>
              <a:spcAft>
                <a:spcPts val="0"/>
              </a:spcAft>
            </a:pPr>
            <a:r>
              <a:rPr lang="en-US" sz="2400" b="1" dirty="0"/>
              <a:t>Objects: </a:t>
            </a:r>
            <a:r>
              <a:rPr lang="en-US" sz="2400" dirty="0"/>
              <a:t>List the different objects in the cartoon, including any symbols shown or colors used. </a:t>
            </a:r>
          </a:p>
          <a:p>
            <a:pPr>
              <a:spcAft>
                <a:spcPts val="0"/>
              </a:spcAft>
            </a:pPr>
            <a:r>
              <a:rPr lang="en-US" sz="2400" b="1" dirty="0"/>
              <a:t>Summary: </a:t>
            </a:r>
            <a:r>
              <a:rPr lang="en-US" sz="2400" dirty="0">
                <a:latin typeface="+mn-lt"/>
                <a:ea typeface="Arial"/>
                <a:cs typeface="Arial"/>
                <a:sym typeface="Arial"/>
              </a:rPr>
              <a:t>Write one sentence that summarizes the meaning of the cartoon. </a:t>
            </a:r>
          </a:p>
          <a:p>
            <a:pPr marL="64008" indent="0">
              <a:buNone/>
            </a:pPr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2EFCF2-1044-EE6A-BFCC-4F620EE46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490" y="178822"/>
            <a:ext cx="1263177" cy="99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05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42481-A460-A2AC-49C3-5578FDE78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B3840-9CA5-80B1-B141-0E3E23F00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Anchor Chart Creation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3CCF3B54-1DFC-7381-5534-8F627B62232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indent="-457200"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</a:rPr>
              <a:t>Design an anchor chart that includes the following:</a:t>
            </a:r>
          </a:p>
          <a:p>
            <a:pPr lvl="1"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</a:rPr>
              <a:t>The political cartoon your group analyzed</a:t>
            </a:r>
          </a:p>
          <a:p>
            <a:pPr lvl="1"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</a:rPr>
              <a:t>The country, or countries, represented in your cartoon</a:t>
            </a:r>
          </a:p>
          <a:p>
            <a:pPr lvl="1"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</a:rPr>
              <a:t>The overall meaning of the political cartoon</a:t>
            </a:r>
          </a:p>
          <a:p>
            <a:pPr lvl="1"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</a:rPr>
              <a:t>The M.A.I.N. category the cartoon fits into</a:t>
            </a:r>
          </a:p>
          <a:p>
            <a:pPr lvl="1"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</a:rPr>
              <a:t>How this cartoon explains a cause of World War I</a:t>
            </a:r>
          </a:p>
          <a:p>
            <a:pPr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</a:rPr>
              <a:t>Anchor charts should use a variety of colors and include images. </a:t>
            </a:r>
          </a:p>
          <a:p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C3998E-1A15-94E9-6F96-887A16B76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1646">
            <a:off x="8037017" y="140469"/>
            <a:ext cx="983166" cy="99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744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4A1F4-B074-2C04-CBD4-F92E1CD07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7;gd57fc6e2ec_0_5">
            <a:extLst>
              <a:ext uri="{FF2B5EF4-FFF2-40B4-BE49-F238E27FC236}">
                <a16:creationId xmlns:a16="http://schemas.microsoft.com/office/drawing/2014/main" id="{B33E3362-51C2-A79E-9793-8A9B6BC4B225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194917" y="50800"/>
            <a:ext cx="6038204" cy="5041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2158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627D6-7DFF-2266-6151-3FDD56BB2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42;gcdc99015d6_0_0">
            <a:extLst>
              <a:ext uri="{FF2B5EF4-FFF2-40B4-BE49-F238E27FC236}">
                <a16:creationId xmlns:a16="http://schemas.microsoft.com/office/drawing/2014/main" id="{7B28A292-207E-3F10-AD73-1AF22F391583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2098784" y="50800"/>
            <a:ext cx="4230469" cy="5041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9154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D100D-1F24-2270-F5A7-06CB9CC84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47;gcdc99015d6_0_6">
            <a:extLst>
              <a:ext uri="{FF2B5EF4-FFF2-40B4-BE49-F238E27FC236}">
                <a16:creationId xmlns:a16="http://schemas.microsoft.com/office/drawing/2014/main" id="{AF75B438-AA3D-227E-FD0E-B04DEBF79626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730883" y="50800"/>
            <a:ext cx="4966271" cy="5041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1440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47169-F8F0-B07E-39BF-B0A4413E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52;gcdc99015d6_0_12">
            <a:extLst>
              <a:ext uri="{FF2B5EF4-FFF2-40B4-BE49-F238E27FC236}">
                <a16:creationId xmlns:a16="http://schemas.microsoft.com/office/drawing/2014/main" id="{28C75047-CFB5-F56F-1197-36C2709F0024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2556494" y="50800"/>
            <a:ext cx="3315049" cy="5041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6989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57;gcdc99015d6_0_16">
            <a:extLst>
              <a:ext uri="{FF2B5EF4-FFF2-40B4-BE49-F238E27FC236}">
                <a16:creationId xmlns:a16="http://schemas.microsoft.com/office/drawing/2014/main" id="{23CF316C-A774-F534-ADDB-467B5E6D0070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2405237" y="50800"/>
            <a:ext cx="3617563" cy="5041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8158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16650-0823-4A49-2200-5354E706E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62;gcdc99015d6_0_20">
            <a:extLst>
              <a:ext uri="{FF2B5EF4-FFF2-40B4-BE49-F238E27FC236}">
                <a16:creationId xmlns:a16="http://schemas.microsoft.com/office/drawing/2014/main" id="{8ABD03F5-991F-1445-4968-145B099DA8C0}"/>
              </a:ext>
            </a:extLst>
          </p:cNvPr>
          <p:cNvPicPr preferRelativeResize="0"/>
          <p:nvPr/>
        </p:nvPicPr>
        <p:blipFill>
          <a:blip r:embed="rId3"/>
          <a:srcRect t="18499" b="27220"/>
          <a:stretch>
            <a:fillRect/>
          </a:stretch>
        </p:blipFill>
        <p:spPr>
          <a:xfrm>
            <a:off x="20" y="10"/>
            <a:ext cx="9143980" cy="51434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067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DF6E6-2ED3-7E4A-173F-A28FFD49F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67;gcdc99015d6_0_24">
            <a:extLst>
              <a:ext uri="{FF2B5EF4-FFF2-40B4-BE49-F238E27FC236}">
                <a16:creationId xmlns:a16="http://schemas.microsoft.com/office/drawing/2014/main" id="{6E5A2248-D33C-AAFF-0F5D-F7994AE1A424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09388" y="50800"/>
            <a:ext cx="7525223" cy="5041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8651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02CFF-4550-AEC0-489C-4B76FCA20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7F04D-432A-E7B3-F27E-D2D10500A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Discuss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2BC6CBE2-B28A-BF61-BD24-23E9716D983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dirty="0"/>
              <a:t>Which of the M.A.I.N. categories may have been the most important factor in leading to war?</a:t>
            </a:r>
          </a:p>
          <a:p>
            <a:r>
              <a:rPr lang="en-US" dirty="0"/>
              <a:t>If one of the M.A.I.N. categories wasn’t a factor, would the war still have occurred? </a:t>
            </a:r>
          </a:p>
          <a:p>
            <a:r>
              <a:rPr lang="en-US" dirty="0"/>
              <a:t>Which categories of M.A.I.N. can be seen in our world today? Do they create a cause for concern?</a:t>
            </a:r>
          </a:p>
        </p:txBody>
      </p:sp>
    </p:spTree>
    <p:extLst>
      <p:ext uri="{BB962C8B-B14F-4D97-AF65-F5344CB8AC3E}">
        <p14:creationId xmlns:p14="http://schemas.microsoft.com/office/powerpoint/2010/main" val="256693057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BF5A499D-F8D2-49C6-962D-9AF7F62A082E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6DD89F41-01E6-4C88-840F-270122FD5FDE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1458</TotalTime>
  <Words>680</Words>
  <Application>Microsoft Office PowerPoint</Application>
  <PresentationFormat>On-screen Show (16:9)</PresentationFormat>
  <Paragraphs>44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The M.A.I.N. Cartoons of  World War I</vt:lpstr>
      <vt:lpstr>Essential Questions</vt:lpstr>
      <vt:lpstr>Learning Objective</vt:lpstr>
      <vt:lpstr>Think and Respond</vt:lpstr>
      <vt:lpstr>Causes of World War I Card Sort</vt:lpstr>
      <vt:lpstr>T.A.C.O.S. Cartoon Analysis</vt:lpstr>
      <vt:lpstr>Anchor Chart Creation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M.A.I.N. Cartoons of WWI</dc:title>
  <dc:subject/>
  <dc:creator>K20 Center</dc:creator>
  <cp:keywords/>
  <dc:description/>
  <cp:lastModifiedBy>Smith, Gina N.</cp:lastModifiedBy>
  <cp:revision>6</cp:revision>
  <dcterms:created xsi:type="dcterms:W3CDTF">2026-06-09T17:47:48Z</dcterms:created>
  <dcterms:modified xsi:type="dcterms:W3CDTF">2026-08-31T15:02:49Z</dcterms:modified>
  <cp:category/>
</cp:coreProperties>
</file>