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 id="2147483686" r:id="rId2"/>
  </p:sldMasterIdLst>
  <p:notesMasterIdLst>
    <p:notesMasterId r:id="rId17"/>
  </p:notesMasterIdLst>
  <p:sldIdLst>
    <p:sldId id="256" r:id="rId3"/>
    <p:sldId id="270"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5143500" type="screen16x9"/>
  <p:notesSz cx="6858000" cy="9144000"/>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1" roundtripDataSignature="AMtx7mhBi8WfF45JGa01KjrsWtRuaegYA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erry Frankli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85"/>
    <p:restoredTop sz="94711"/>
  </p:normalViewPr>
  <p:slideViewPr>
    <p:cSldViewPr snapToGrid="0">
      <p:cViewPr varScale="1">
        <p:scale>
          <a:sx n="158" d="100"/>
          <a:sy n="158" d="100"/>
        </p:scale>
        <p:origin x="156" y="1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slide" Target="slides/slide1.xml"/><Relationship Id="rId21"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learn.k20center.ou.edu/tech-tool/645"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learn.k20center.ou.edu/strategy/154"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BEbgTpdwRgI"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WK8i8_qsWjo"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147"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75d1c9112f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375d1c9112f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US">
                <a:solidFill>
                  <a:schemeClr val="dk1"/>
                </a:solidFill>
              </a:rPr>
              <a:t>You will need to compile the slides in the order you want them to present each term. Review presentation etiquette before presentation. You may even consider adding a slide on making sure learners know the terms: evolution, species, biodiversity and adaptation.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75d1c9112f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75d1c9112f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75d1c9112f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375d1c9112f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US">
                <a:solidFill>
                  <a:schemeClr val="dk1"/>
                </a:solidFill>
              </a:rPr>
              <a:t>Instructions for how to set up a mentimenter can be found </a:t>
            </a:r>
            <a:r>
              <a:rPr lang="en-US" u="sng">
                <a:solidFill>
                  <a:schemeClr val="hlink"/>
                </a:solidFill>
                <a:hlinkClick r:id="rId3"/>
              </a:rPr>
              <a:t>here</a:t>
            </a:r>
            <a:r>
              <a:rPr lang="en-US">
                <a:solidFill>
                  <a:schemeClr val="dk1"/>
                </a:solidFill>
              </a:rPr>
              <a:t> on the K20 website. </a:t>
            </a:r>
            <a:endParaRPr>
              <a:solidFill>
                <a:schemeClr val="dk1"/>
              </a:solidFill>
            </a:endParaRPr>
          </a:p>
          <a:p>
            <a:pPr marL="0" lvl="0" indent="0" algn="l" rtl="0">
              <a:spcBef>
                <a:spcPts val="0"/>
              </a:spcBef>
              <a:spcAft>
                <a:spcPts val="0"/>
              </a:spcAft>
              <a:buClr>
                <a:schemeClr val="dk1"/>
              </a:buClr>
              <a:buSzPts val="14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sz="1200">
                <a:solidFill>
                  <a:srgbClr val="292929"/>
                </a:solidFill>
              </a:rPr>
              <a:t>K20 Center. (n.d.). Spend a buck. Strategies. </a:t>
            </a:r>
            <a:r>
              <a:rPr lang="en-US" sz="1200">
                <a:solidFill>
                  <a:srgbClr val="1155CC"/>
                </a:solidFill>
                <a:uFill>
                  <a:noFill/>
                </a:uFill>
                <a:hlinkClick r:id="rId4">
                  <a:extLst>
                    <a:ext uri="{A12FA001-AC4F-418D-AE19-62706E023703}">
                      <ahyp:hlinkClr xmlns:ahyp="http://schemas.microsoft.com/office/drawing/2018/hyperlinkcolor" val="tx"/>
                    </a:ext>
                  </a:extLst>
                </a:hlinkClick>
              </a:rPr>
              <a:t>https://learn.k20center.ou.edu/strategy/154</a:t>
            </a:r>
            <a:endParaRPr sz="1200">
              <a:solidFill>
                <a:srgbClr val="1155CC"/>
              </a:solidFill>
            </a:endParaRPr>
          </a:p>
          <a:p>
            <a:pPr marL="0" lvl="0" indent="0" algn="l" rtl="0">
              <a:spcBef>
                <a:spcPts val="0"/>
              </a:spcBef>
              <a:spcAft>
                <a:spcPts val="0"/>
              </a:spcAft>
              <a:buClr>
                <a:schemeClr val="dk1"/>
              </a:buClr>
              <a:buSzPts val="1100"/>
              <a:buFont typeface="Arial"/>
              <a:buNone/>
            </a:pPr>
            <a:r>
              <a:rPr lang="en-US" sz="1200">
                <a:solidFill>
                  <a:srgbClr val="292929"/>
                </a:solidFill>
              </a:rPr>
              <a:t>K20 Center. (n.d.). Mentimeter. Tech Tools. </a:t>
            </a:r>
            <a:r>
              <a:rPr lang="en-US" sz="1200">
                <a:solidFill>
                  <a:srgbClr val="1155CC"/>
                </a:solidFill>
                <a:uFill>
                  <a:noFill/>
                </a:uFill>
                <a:hlinkClick r:id="rId3">
                  <a:extLst>
                    <a:ext uri="{A12FA001-AC4F-418D-AE19-62706E023703}">
                      <ahyp:hlinkClr xmlns:ahyp="http://schemas.microsoft.com/office/drawing/2018/hyperlinkcolor" val="tx"/>
                    </a:ext>
                  </a:extLst>
                </a:hlinkClick>
              </a:rPr>
              <a:t>https://learn.k20center.ou.edu/tech-tool/645</a:t>
            </a:r>
            <a:endParaRPr sz="1200">
              <a:solidFill>
                <a:srgbClr val="1155CC"/>
              </a:solidFill>
            </a:endParaRPr>
          </a:p>
          <a:p>
            <a:pPr marL="0" lvl="0" indent="0" algn="l" rtl="0">
              <a:spcBef>
                <a:spcPts val="0"/>
              </a:spcBef>
              <a:spcAft>
                <a:spcPts val="0"/>
              </a:spcAft>
              <a:buClr>
                <a:schemeClr val="dk1"/>
              </a:buClr>
              <a:buSzPts val="14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75d1c9112f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375d1c9112f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US" dirty="0">
                <a:solidFill>
                  <a:schemeClr val="dk1"/>
                </a:solidFill>
              </a:rPr>
              <a:t>Display the list of questions that you compiled from the end of the ancient whale video to the students. After giving some wait time for students to record their thoughts, have them share out their responses and add to others. </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en-US" sz="1200">
                <a:solidFill>
                  <a:srgbClr val="292929"/>
                </a:solidFill>
              </a:rPr>
              <a:t>BBC Ideas. (n.d.). </a:t>
            </a:r>
            <a:r>
              <a:rPr lang="en-US" sz="1200" i="1">
                <a:solidFill>
                  <a:srgbClr val="292929"/>
                </a:solidFill>
              </a:rPr>
              <a:t>The True Story of Mary Anning</a:t>
            </a:r>
            <a:r>
              <a:rPr lang="en-US" sz="1200">
                <a:solidFill>
                  <a:srgbClr val="292929"/>
                </a:solidFill>
              </a:rPr>
              <a:t>. YouTube. </a:t>
            </a:r>
            <a:r>
              <a:rPr lang="en-US" sz="1200" u="sng">
                <a:solidFill>
                  <a:srgbClr val="1155CC"/>
                </a:solidFill>
                <a:hlinkClick r:id="rId3">
                  <a:extLst>
                    <a:ext uri="{A12FA001-AC4F-418D-AE19-62706E023703}">
                      <ahyp:hlinkClr xmlns:ahyp="http://schemas.microsoft.com/office/drawing/2018/hyperlinkcolor" val="tx"/>
                    </a:ext>
                  </a:extLst>
                </a:hlinkClick>
              </a:rPr>
              <a:t>https://www.youtube.com/watch?v=BEbgTpdwRgI</a:t>
            </a:r>
            <a:endParaRPr>
              <a:solidFill>
                <a:schemeClr val="dk1"/>
              </a:solidFill>
            </a:endParaRPr>
          </a:p>
          <a:p>
            <a:pPr marL="0" lvl="0" indent="0" algn="l" rtl="0">
              <a:spcBef>
                <a:spcPts val="1200"/>
              </a:spcBef>
              <a:spcAft>
                <a:spcPts val="0"/>
              </a:spcAft>
              <a:buNone/>
            </a:pPr>
            <a:endParaRPr/>
          </a:p>
        </p:txBody>
      </p:sp>
      <p:sp>
        <p:nvSpPr>
          <p:cNvPr id="92" name="Google Shape;9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US" dirty="0">
                <a:solidFill>
                  <a:schemeClr val="dk1"/>
                </a:solidFill>
              </a:rPr>
              <a:t>You could have them vote in a group of four, then the winners from that vote be voted by the class. You could also have students post their 6-word memoir in an online discussion doc/forum and have them vote. </a:t>
            </a:r>
            <a:endParaRPr dirty="0">
              <a:solidFill>
                <a:schemeClr val="dk1"/>
              </a:solidFill>
            </a:endParaRPr>
          </a:p>
          <a:p>
            <a:pPr marL="0" lvl="0" indent="0" algn="l" rtl="0">
              <a:spcBef>
                <a:spcPts val="0"/>
              </a:spcBef>
              <a:spcAft>
                <a:spcPts val="0"/>
              </a:spcAft>
              <a:buClr>
                <a:schemeClr val="dk1"/>
              </a:buClr>
              <a:buSzPts val="1100"/>
              <a:buFont typeface="Arial"/>
              <a:buNone/>
            </a:pPr>
            <a:r>
              <a:rPr lang="en-US" dirty="0">
                <a:solidFill>
                  <a:schemeClr val="dk1"/>
                </a:solidFill>
              </a:rPr>
              <a:t>Consider placing an image of Mary Anning in the class or outside the classroom door with the winner’s memoir in bold above it. </a:t>
            </a:r>
            <a:endParaRPr dirty="0">
              <a:solidFill>
                <a:schemeClr val="dk1"/>
              </a:solidFill>
            </a:endParaRPr>
          </a:p>
          <a:p>
            <a:pPr marL="0" lvl="0" indent="0" algn="l" rtl="0">
              <a:spcBef>
                <a:spcPts val="0"/>
              </a:spcBef>
              <a:spcAft>
                <a:spcPts val="0"/>
              </a:spcAft>
              <a:buNone/>
            </a:pPr>
            <a:endParaRPr dirty="0"/>
          </a:p>
        </p:txBody>
      </p:sp>
      <p:sp>
        <p:nvSpPr>
          <p:cNvPr id="99" name="Google Shape;9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736e97382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3736e97382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75d1c9112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sz="1000">
                <a:solidFill>
                  <a:schemeClr val="dk1"/>
                </a:solidFill>
              </a:rPr>
              <a:t>National Geographics. (n.d.). Ancient Whale Bones.</a:t>
            </a:r>
            <a:r>
              <a:rPr lang="en-US" sz="1000" u="sng">
                <a:solidFill>
                  <a:schemeClr val="hlink"/>
                </a:solidFill>
                <a:hlinkClick r:id="rId3"/>
              </a:rPr>
              <a:t> https://www.youtube.com/watch?v=WK8i8_qsWjo</a:t>
            </a:r>
            <a:r>
              <a:rPr lang="en-US" sz="1000">
                <a:solidFill>
                  <a:schemeClr val="dk1"/>
                </a:solidFill>
              </a:rPr>
              <a:t> </a:t>
            </a:r>
            <a:endParaRPr sz="1000">
              <a:solidFill>
                <a:srgbClr val="909090"/>
              </a:solidFill>
              <a:latin typeface="Calibri"/>
              <a:ea typeface="Calibri"/>
              <a:cs typeface="Calibri"/>
              <a:sym typeface="Calibri"/>
            </a:endParaRPr>
          </a:p>
          <a:p>
            <a:pPr marL="0" lvl="0" indent="0" algn="l" rtl="0">
              <a:spcBef>
                <a:spcPts val="1200"/>
              </a:spcBef>
              <a:spcAft>
                <a:spcPts val="0"/>
              </a:spcAft>
              <a:buClr>
                <a:schemeClr val="dk1"/>
              </a:buClr>
              <a:buSzPts val="1400"/>
              <a:buFont typeface="Arial"/>
              <a:buNone/>
            </a:pPr>
            <a:r>
              <a:rPr lang="en-US">
                <a:solidFill>
                  <a:schemeClr val="dk1"/>
                </a:solidFill>
              </a:rPr>
              <a:t>Make copies and pass out the video questions for learners to answer along with the video.</a:t>
            </a:r>
            <a:endParaRPr sz="1000">
              <a:solidFill>
                <a:srgbClr val="909090"/>
              </a:solidFill>
              <a:latin typeface="Calibri"/>
              <a:ea typeface="Calibri"/>
              <a:cs typeface="Calibri"/>
              <a:sym typeface="Calibri"/>
            </a:endParaRPr>
          </a:p>
          <a:p>
            <a:pPr marL="0" lvl="0" indent="0" algn="l" rtl="0">
              <a:spcBef>
                <a:spcPts val="1200"/>
              </a:spcBef>
              <a:spcAft>
                <a:spcPts val="0"/>
              </a:spcAft>
              <a:buNone/>
            </a:pPr>
            <a:endParaRPr sz="1200">
              <a:solidFill>
                <a:srgbClr val="292929"/>
              </a:solidFill>
            </a:endParaRPr>
          </a:p>
          <a:p>
            <a:pPr marL="0" lvl="0" indent="0" algn="l" rtl="0">
              <a:spcBef>
                <a:spcPts val="1200"/>
              </a:spcBef>
              <a:spcAft>
                <a:spcPts val="0"/>
              </a:spcAft>
              <a:buNone/>
            </a:pPr>
            <a:endParaRPr/>
          </a:p>
        </p:txBody>
      </p:sp>
      <p:sp>
        <p:nvSpPr>
          <p:cNvPr id="113" name="Google Shape;113;g375d1c9112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75d1c9112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US" dirty="0">
                <a:solidFill>
                  <a:schemeClr val="dk1"/>
                </a:solidFill>
              </a:rPr>
              <a:t>Print and cut out card sort, place them into bags, place students into groups of 4, and inform learners to not open bag until instructions are given.</a:t>
            </a:r>
            <a:endParaRPr dirty="0">
              <a:solidFill>
                <a:schemeClr val="dk1"/>
              </a:solidFill>
            </a:endParaRPr>
          </a:p>
          <a:p>
            <a:pPr marL="0" lvl="0" indent="0" algn="l" rtl="0">
              <a:spcBef>
                <a:spcPts val="0"/>
              </a:spcBef>
              <a:spcAft>
                <a:spcPts val="0"/>
              </a:spcAft>
              <a:buNone/>
            </a:pPr>
            <a:endParaRPr sz="1200" dirty="0">
              <a:solidFill>
                <a:srgbClr val="292929"/>
              </a:solidFill>
            </a:endParaRPr>
          </a:p>
          <a:p>
            <a:pPr marL="0" lvl="0" indent="0" algn="l" rtl="0">
              <a:spcBef>
                <a:spcPts val="0"/>
              </a:spcBef>
              <a:spcAft>
                <a:spcPts val="0"/>
              </a:spcAft>
              <a:buNone/>
            </a:pPr>
            <a:r>
              <a:rPr lang="en-US" sz="1200" dirty="0">
                <a:solidFill>
                  <a:srgbClr val="292929"/>
                </a:solidFill>
              </a:rPr>
              <a:t>K20 Center. (</a:t>
            </a:r>
            <a:r>
              <a:rPr lang="en-US" sz="1200" dirty="0" err="1">
                <a:solidFill>
                  <a:srgbClr val="292929"/>
                </a:solidFill>
              </a:rPr>
              <a:t>n.d</a:t>
            </a:r>
            <a:r>
              <a:rPr lang="en-US" sz="1200" dirty="0">
                <a:solidFill>
                  <a:srgbClr val="292929"/>
                </a:solidFill>
              </a:rPr>
              <a:t>). Card Sort. Strategies. </a:t>
            </a:r>
            <a:r>
              <a:rPr lang="en-US" sz="1200" u="sng" dirty="0">
                <a:solidFill>
                  <a:srgbClr val="1155CC"/>
                </a:solidFill>
                <a:hlinkClick r:id="rId3">
                  <a:extLst>
                    <a:ext uri="{A12FA001-AC4F-418D-AE19-62706E023703}">
                      <ahyp:hlinkClr xmlns:ahyp="http://schemas.microsoft.com/office/drawing/2018/hyperlinkcolor" val="tx"/>
                    </a:ext>
                  </a:extLst>
                </a:hlinkClick>
              </a:rPr>
              <a:t>https://learn.k20center.ou.edu/strategy/147</a:t>
            </a:r>
            <a:endParaRPr sz="1200" dirty="0">
              <a:solidFill>
                <a:srgbClr val="292929"/>
              </a:solidFill>
            </a:endParaRPr>
          </a:p>
          <a:p>
            <a:pPr marL="0" lvl="0" indent="0" algn="l" rtl="0">
              <a:spcBef>
                <a:spcPts val="0"/>
              </a:spcBef>
              <a:spcAft>
                <a:spcPts val="0"/>
              </a:spcAft>
              <a:buNone/>
            </a:pPr>
            <a:endParaRPr dirty="0"/>
          </a:p>
        </p:txBody>
      </p:sp>
      <p:sp>
        <p:nvSpPr>
          <p:cNvPr id="120" name="Google Shape;120;g375d1c9112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75d1c9112f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75d1c9112f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8898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ideo">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8D3F75DB-25DB-D939-ED5B-CA284E59E314}"/>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7" name="Google Shape;32;p8"/>
          <p:cNvSpPr txBox="1">
            <a:spLocks noGrp="1"/>
          </p:cNvSpPr>
          <p:nvPr>
            <p:ph type="title"/>
          </p:nvPr>
        </p:nvSpPr>
        <p:spPr>
          <a:xfrm>
            <a:off x="754050" y="4329575"/>
            <a:ext cx="7635900" cy="572700"/>
          </a:xfrm>
          <a:prstGeom prst="rect">
            <a:avLst/>
          </a:prstGeom>
          <a:noFill/>
          <a:ln>
            <a:noFill/>
          </a:ln>
        </p:spPr>
        <p:txBody>
          <a:bodyPr spcFirstLastPara="1" lIns="91425" tIns="91425" rIns="91425" bIns="91425" anchor="t">
            <a:normAutofit/>
          </a:bodyPr>
          <a:lstStyle>
            <a:lvl1pPr lvl="0" algn="ctr">
              <a:lnSpc>
                <a:spcPct val="15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spcBef>
                <a:spcPts val="0"/>
              </a:spcBef>
              <a:spcAft>
                <a:spcPts val="0"/>
              </a:spcAft>
              <a:buSzPts val="2800"/>
              <a:buFont typeface="Calibri"/>
              <a:buNone/>
              <a:defRPr>
                <a:latin typeface="Calibri"/>
                <a:ea typeface="Calibri"/>
                <a:cs typeface="Calibri"/>
                <a:sym typeface="Calibri"/>
              </a:defRPr>
            </a:lvl2pPr>
            <a:lvl3pPr lvl="2">
              <a:spcBef>
                <a:spcPts val="0"/>
              </a:spcBef>
              <a:spcAft>
                <a:spcPts val="0"/>
              </a:spcAft>
              <a:buSzPts val="2800"/>
              <a:buFont typeface="Calibri"/>
              <a:buNone/>
              <a:defRPr>
                <a:latin typeface="Calibri"/>
                <a:ea typeface="Calibri"/>
                <a:cs typeface="Calibri"/>
                <a:sym typeface="Calibri"/>
              </a:defRPr>
            </a:lvl3pPr>
            <a:lvl4pPr lvl="3">
              <a:spcBef>
                <a:spcPts val="0"/>
              </a:spcBef>
              <a:spcAft>
                <a:spcPts val="0"/>
              </a:spcAft>
              <a:buSzPts val="2800"/>
              <a:buFont typeface="Calibri"/>
              <a:buNone/>
              <a:defRPr>
                <a:latin typeface="Calibri"/>
                <a:ea typeface="Calibri"/>
                <a:cs typeface="Calibri"/>
                <a:sym typeface="Calibri"/>
              </a:defRPr>
            </a:lvl4pPr>
            <a:lvl5pPr lvl="4">
              <a:spcBef>
                <a:spcPts val="0"/>
              </a:spcBef>
              <a:spcAft>
                <a:spcPts val="0"/>
              </a:spcAft>
              <a:buSzPts val="2800"/>
              <a:buFont typeface="Calibri"/>
              <a:buNone/>
              <a:defRPr>
                <a:latin typeface="Calibri"/>
                <a:ea typeface="Calibri"/>
                <a:cs typeface="Calibri"/>
                <a:sym typeface="Calibri"/>
              </a:defRPr>
            </a:lvl5pPr>
            <a:lvl6pPr lvl="5">
              <a:spcBef>
                <a:spcPts val="0"/>
              </a:spcBef>
              <a:spcAft>
                <a:spcPts val="0"/>
              </a:spcAft>
              <a:buSzPts val="2800"/>
              <a:buFont typeface="Calibri"/>
              <a:buNone/>
              <a:defRPr>
                <a:latin typeface="Calibri"/>
                <a:ea typeface="Calibri"/>
                <a:cs typeface="Calibri"/>
                <a:sym typeface="Calibri"/>
              </a:defRPr>
            </a:lvl6pPr>
            <a:lvl7pPr lvl="6">
              <a:spcBef>
                <a:spcPts val="0"/>
              </a:spcBef>
              <a:spcAft>
                <a:spcPts val="0"/>
              </a:spcAft>
              <a:buSzPts val="2800"/>
              <a:buFont typeface="Calibri"/>
              <a:buNone/>
              <a:defRPr>
                <a:latin typeface="Calibri"/>
                <a:ea typeface="Calibri"/>
                <a:cs typeface="Calibri"/>
                <a:sym typeface="Calibri"/>
              </a:defRPr>
            </a:lvl7pPr>
            <a:lvl8pPr lvl="7">
              <a:spcBef>
                <a:spcPts val="0"/>
              </a:spcBef>
              <a:spcAft>
                <a:spcPts val="0"/>
              </a:spcAft>
              <a:buSzPts val="2800"/>
              <a:buFont typeface="Calibri"/>
              <a:buNone/>
              <a:defRPr>
                <a:latin typeface="Calibri"/>
                <a:ea typeface="Calibri"/>
                <a:cs typeface="Calibri"/>
                <a:sym typeface="Calibri"/>
              </a:defRPr>
            </a:lvl8pPr>
            <a:lvl9pPr lvl="8">
              <a:spcBef>
                <a:spcPts val="0"/>
              </a:spcBef>
              <a:spcAft>
                <a:spcPts val="0"/>
              </a:spcAft>
              <a:buSzPts val="2800"/>
              <a:buFont typeface="Calibri"/>
              <a:buNone/>
              <a:defRPr>
                <a:latin typeface="Calibri"/>
                <a:ea typeface="Calibri"/>
                <a:cs typeface="Calibri"/>
                <a:sym typeface="Calibri"/>
              </a:defRPr>
            </a:lvl9pPr>
          </a:lstStyle>
          <a:p>
            <a:r>
              <a:rPr lang="en-US"/>
              <a:t>Click to edit Master title style</a:t>
            </a:r>
            <a:endParaRPr dirty="0"/>
          </a:p>
        </p:txBody>
      </p:sp>
    </p:spTree>
    <p:extLst>
      <p:ext uri="{BB962C8B-B14F-4D97-AF65-F5344CB8AC3E}">
        <p14:creationId xmlns:p14="http://schemas.microsoft.com/office/powerpoint/2010/main" val="3390738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Google Shape;29;p7" title="k20center-logo-variations_K20 - Bug Color.png">
            <a:extLst>
              <a:ext uri="{FF2B5EF4-FFF2-40B4-BE49-F238E27FC236}">
                <a16:creationId xmlns:a16="http://schemas.microsoft.com/office/drawing/2014/main" id="{8B0FC3D0-AACB-8B0A-34F5-CEBA983D9DF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30238" y="274638"/>
            <a:ext cx="7886700" cy="993775"/>
          </a:xfrm>
        </p:spPr>
        <p:txBody>
          <a:bodyPr anchor="b"/>
          <a:lstStyle>
            <a:lvl1pPr>
              <a:defRPr>
                <a:solidFill>
                  <a:schemeClr val="accent3"/>
                </a:solidFill>
              </a:defRPr>
            </a:lvl1pPr>
          </a:lstStyle>
          <a:p>
            <a:r>
              <a:rPr lang="en-US"/>
              <a:t>Click to edit Master title style</a:t>
            </a:r>
            <a:endParaRPr lang="en-US" dirty="0"/>
          </a:p>
        </p:txBody>
      </p:sp>
      <p:sp>
        <p:nvSpPr>
          <p:cNvPr id="3" name="Text Placeholder 2"/>
          <p:cNvSpPr>
            <a:spLocks noGrp="1"/>
          </p:cNvSpPr>
          <p:nvPr>
            <p:ph type="body" idx="1"/>
          </p:nvPr>
        </p:nvSpPr>
        <p:spPr>
          <a:xfrm>
            <a:off x="630238" y="1260475"/>
            <a:ext cx="3868737" cy="619125"/>
          </a:xfrm>
          <a:prstGeom prst="rect">
            <a:avLst/>
          </a:prstGeom>
        </p:spPr>
        <p:txBody>
          <a:bodyPr anchor="b">
            <a:normAutofit/>
          </a:bodyP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475"/>
            <a:ext cx="3887788" cy="619125"/>
          </a:xfrm>
          <a:prstGeom prst="rect">
            <a:avLst/>
          </a:prstGeom>
        </p:spPr>
        <p:txBody>
          <a:bodyPr anchor="b"/>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4728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Google Shape;29;p7" title="k20center-logo-variations_K20 - Bug Color.png">
            <a:extLst>
              <a:ext uri="{FF2B5EF4-FFF2-40B4-BE49-F238E27FC236}">
                <a16:creationId xmlns:a16="http://schemas.microsoft.com/office/drawing/2014/main" id="{EE7C050C-5440-F693-ABC5-5A191872E773}"/>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Tree>
    <p:extLst>
      <p:ext uri="{BB962C8B-B14F-4D97-AF65-F5344CB8AC3E}">
        <p14:creationId xmlns:p14="http://schemas.microsoft.com/office/powerpoint/2010/main" val="271791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Quot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Google Shape;13;p3" title="k20center-logo-variations_K20 Bug - White.png">
            <a:extLst>
              <a:ext uri="{FF2B5EF4-FFF2-40B4-BE49-F238E27FC236}">
                <a16:creationId xmlns:a16="http://schemas.microsoft.com/office/drawing/2014/main" id="{FE74E088-ED3B-C989-981C-76954C01084B}"/>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23888" y="559689"/>
            <a:ext cx="7886700" cy="2139950"/>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2718689"/>
            <a:ext cx="7886700" cy="1125538"/>
          </a:xfrm>
          <a:prstGeom prst="rect">
            <a:avLst/>
          </a:prstGeom>
        </p:spPr>
        <p:txBody>
          <a:bodyPr>
            <a:normAutofit/>
          </a:bodyPr>
          <a:lstStyle>
            <a:lvl1pPr marL="0" indent="0">
              <a:buNone/>
              <a:defRPr sz="26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6276136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 Blue Background">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2BF98B02-3EE9-031B-5540-043D22C05D75}"/>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4" name="Rectangle 3">
            <a:extLst>
              <a:ext uri="{FF2B5EF4-FFF2-40B4-BE49-F238E27FC236}">
                <a16:creationId xmlns:a16="http://schemas.microsoft.com/office/drawing/2014/main" id="{A571D31A-CC99-BC40-F6CD-46F597FDE6A2}"/>
              </a:ext>
            </a:extLst>
          </p:cNvPr>
          <p:cNvSpPr/>
          <p:nvPr/>
        </p:nvSpPr>
        <p:spPr>
          <a:xfrm>
            <a:off x="4572000" y="0"/>
            <a:ext cx="4572000" cy="51435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sym typeface="Arial"/>
            </a:endParaRPr>
          </a:p>
        </p:txBody>
      </p:sp>
      <p:pic>
        <p:nvPicPr>
          <p:cNvPr id="5" name="Google Shape;13;p3" title="k20center-logo-variations_K20 Bug - White.png">
            <a:extLst>
              <a:ext uri="{FF2B5EF4-FFF2-40B4-BE49-F238E27FC236}">
                <a16:creationId xmlns:a16="http://schemas.microsoft.com/office/drawing/2014/main" id="{7AB33715-3131-E807-2D3E-467089C93332}"/>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3" name="Content Placeholder 2"/>
          <p:cNvSpPr>
            <a:spLocks noGrp="1"/>
          </p:cNvSpPr>
          <p:nvPr>
            <p:ph sz="half" idx="1"/>
          </p:nvPr>
        </p:nvSpPr>
        <p:spPr>
          <a:xfrm>
            <a:off x="351496" y="521401"/>
            <a:ext cx="3867150" cy="4100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0040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 Red Background">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6B4BE778-3F1C-032A-F59F-ABF92932CA8B}"/>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4" name="Rectangle 3">
            <a:extLst>
              <a:ext uri="{FF2B5EF4-FFF2-40B4-BE49-F238E27FC236}">
                <a16:creationId xmlns:a16="http://schemas.microsoft.com/office/drawing/2014/main" id="{CBA64744-5D04-CDBF-4101-023A89FBA7B9}"/>
              </a:ext>
            </a:extLst>
          </p:cNvPr>
          <p:cNvSpPr/>
          <p:nvPr/>
        </p:nvSpPr>
        <p:spPr>
          <a:xfrm>
            <a:off x="4572000" y="0"/>
            <a:ext cx="4572000" cy="51435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sym typeface="Arial"/>
            </a:endParaRPr>
          </a:p>
        </p:txBody>
      </p:sp>
      <p:pic>
        <p:nvPicPr>
          <p:cNvPr id="5" name="Google Shape;13;p3" title="k20center-logo-variations_K20 Bug - White.png">
            <a:extLst>
              <a:ext uri="{FF2B5EF4-FFF2-40B4-BE49-F238E27FC236}">
                <a16:creationId xmlns:a16="http://schemas.microsoft.com/office/drawing/2014/main" id="{68C55FBD-3220-D41D-0B96-10531177FEB8}"/>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3" name="Content Placeholder 2"/>
          <p:cNvSpPr>
            <a:spLocks noGrp="1"/>
          </p:cNvSpPr>
          <p:nvPr>
            <p:ph sz="half" idx="1"/>
          </p:nvPr>
        </p:nvSpPr>
        <p:spPr>
          <a:xfrm>
            <a:off x="351496" y="521401"/>
            <a:ext cx="3867150" cy="4100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54090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CB98A9BA-FF59-A709-BA7A-0DB1BC73B4CA}"/>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Tree>
    <p:extLst>
      <p:ext uri="{BB962C8B-B14F-4D97-AF65-F5344CB8AC3E}">
        <p14:creationId xmlns:p14="http://schemas.microsoft.com/office/powerpoint/2010/main" val="23383194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ver" type="title">
  <p:cSld name="Cover">
    <p:bg>
      <p:bgPr>
        <a:blipFill dpi="0" rotWithShape="0">
          <a:blip r:embed="rId2"/>
          <a:srcRect/>
          <a:stretch>
            <a:fillRect/>
          </a:stretch>
        </a:blip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37016773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bjective(s)">
  <p:cSld name="1_Objective(s)">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5" name="Google Shape;15;p16"/>
          <p:cNvSpPr txBox="1">
            <a:spLocks noGrp="1"/>
          </p:cNvSpPr>
          <p:nvPr>
            <p:ph type="title"/>
          </p:nvPr>
        </p:nvSpPr>
        <p:spPr>
          <a:xfrm>
            <a:off x="623888" y="559689"/>
            <a:ext cx="7886700" cy="21399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5000"/>
              <a:buFont typeface="Calibri"/>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16"/>
          <p:cNvSpPr txBox="1">
            <a:spLocks noGrp="1"/>
          </p:cNvSpPr>
          <p:nvPr>
            <p:ph type="body" idx="1"/>
          </p:nvPr>
        </p:nvSpPr>
        <p:spPr>
          <a:xfrm>
            <a:off x="623888" y="2807732"/>
            <a:ext cx="7885113" cy="1397000"/>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00"/>
              </a:spcBef>
              <a:spcAft>
                <a:spcPts val="0"/>
              </a:spcAft>
              <a:buClr>
                <a:schemeClr val="lt1"/>
              </a:buClr>
              <a:buSzPts val="2600"/>
              <a:buChar char="●"/>
              <a:defRPr>
                <a:solidFill>
                  <a:schemeClr val="lt1"/>
                </a:solidFill>
              </a:defRPr>
            </a:lvl1pPr>
            <a:lvl2pPr marL="914400" lvl="1" indent="-393700" algn="l">
              <a:lnSpc>
                <a:spcPct val="100000"/>
              </a:lnSpc>
              <a:spcBef>
                <a:spcPts val="500"/>
              </a:spcBef>
              <a:spcAft>
                <a:spcPts val="0"/>
              </a:spcAft>
              <a:buClr>
                <a:schemeClr val="lt1"/>
              </a:buClr>
              <a:buSzPts val="2600"/>
              <a:buChar char="o"/>
              <a:defRPr>
                <a:solidFill>
                  <a:schemeClr val="lt1"/>
                </a:solidFill>
              </a:defRPr>
            </a:lvl2pPr>
            <a:lvl3pPr marL="1371600" lvl="2" indent="-393700" algn="l">
              <a:lnSpc>
                <a:spcPct val="100000"/>
              </a:lnSpc>
              <a:spcBef>
                <a:spcPts val="500"/>
              </a:spcBef>
              <a:spcAft>
                <a:spcPts val="0"/>
              </a:spcAft>
              <a:buClr>
                <a:schemeClr val="lt1"/>
              </a:buClr>
              <a:buSzPts val="2600"/>
              <a:buChar char="▪"/>
              <a:defRPr>
                <a:solidFill>
                  <a:schemeClr val="lt1"/>
                </a:solidFill>
              </a:defRPr>
            </a:lvl3pPr>
            <a:lvl4pPr marL="1828800" lvl="3" indent="-393700" algn="l">
              <a:lnSpc>
                <a:spcPct val="90000"/>
              </a:lnSpc>
              <a:spcBef>
                <a:spcPts val="500"/>
              </a:spcBef>
              <a:spcAft>
                <a:spcPts val="0"/>
              </a:spcAft>
              <a:buClr>
                <a:schemeClr val="lt1"/>
              </a:buClr>
              <a:buSzPts val="2600"/>
              <a:buChar char="•"/>
              <a:defRPr>
                <a:solidFill>
                  <a:schemeClr val="lt1"/>
                </a:solidFill>
              </a:defRPr>
            </a:lvl4pPr>
            <a:lvl5pPr marL="2286000" lvl="4" indent="-360679" algn="l">
              <a:lnSpc>
                <a:spcPct val="90000"/>
              </a:lnSpc>
              <a:spcBef>
                <a:spcPts val="500"/>
              </a:spcBef>
              <a:spcAft>
                <a:spcPts val="0"/>
              </a:spcAft>
              <a:buClr>
                <a:schemeClr val="lt1"/>
              </a:buClr>
              <a:buSzPts val="2080"/>
              <a:buChar char="o"/>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9233826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nstructional Strategy">
  <p:cSld name="1_Instructional Strategy">
    <p:spTree>
      <p:nvGrpSpPr>
        <p:cNvPr id="1" name="Shape 21"/>
        <p:cNvGrpSpPr/>
        <p:nvPr/>
      </p:nvGrpSpPr>
      <p:grpSpPr>
        <a:xfrm>
          <a:off x="0" y="0"/>
          <a:ext cx="0" cy="0"/>
          <a:chOff x="0" y="0"/>
          <a:chExt cx="0" cy="0"/>
        </a:xfrm>
      </p:grpSpPr>
      <p:sp>
        <p:nvSpPr>
          <p:cNvPr id="22" name="Google Shape;22;p18"/>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3600"/>
              <a:buFont typeface="Calibri"/>
              <a:buNone/>
              <a:defRPr>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8"/>
          <p:cNvSpPr txBox="1">
            <a:spLocks noGrp="1"/>
          </p:cNvSpPr>
          <p:nvPr>
            <p:ph type="body" idx="1"/>
          </p:nvPr>
        </p:nvSpPr>
        <p:spPr>
          <a:xfrm>
            <a:off x="628650" y="1370013"/>
            <a:ext cx="3867150" cy="326231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500"/>
              </a:spcBef>
              <a:spcAft>
                <a:spcPts val="0"/>
              </a:spcAft>
              <a:buSzPts val="1800"/>
              <a:buChar char="●"/>
              <a:defRPr/>
            </a:lvl1pPr>
            <a:lvl2pPr marL="914400" lvl="1" indent="-342900" algn="l">
              <a:lnSpc>
                <a:spcPct val="100000"/>
              </a:lnSpc>
              <a:spcBef>
                <a:spcPts val="500"/>
              </a:spcBef>
              <a:spcAft>
                <a:spcPts val="0"/>
              </a:spcAft>
              <a:buSzPts val="1800"/>
              <a:buChar char="o"/>
              <a:defRPr/>
            </a:lvl2pPr>
            <a:lvl3pPr marL="1371600" lvl="2" indent="-342900" algn="l">
              <a:lnSpc>
                <a:spcPct val="10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20039" algn="l">
              <a:lnSpc>
                <a:spcPct val="90000"/>
              </a:lnSpc>
              <a:spcBef>
                <a:spcPts val="500"/>
              </a:spcBef>
              <a:spcAft>
                <a:spcPts val="0"/>
              </a:spcAft>
              <a:buSzPts val="144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153190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Google Shape;13;p3" title="k20center-logo-variations_K20 Bug - White.png">
            <a:extLst>
              <a:ext uri="{FF2B5EF4-FFF2-40B4-BE49-F238E27FC236}">
                <a16:creationId xmlns:a16="http://schemas.microsoft.com/office/drawing/2014/main" id="{A39ADB2D-E057-D085-0C35-90B1C6CE5C75}"/>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623888" y="2807732"/>
            <a:ext cx="7885113" cy="1397000"/>
          </a:xfrm>
          <a:prstGeom prst="rect">
            <a:avLst/>
          </a:prstGeom>
        </p:spPr>
        <p:txBody>
          <a:bodyPr/>
          <a:lstStyle>
            <a:lvl1pPr marL="0" indent="0">
              <a:buClr>
                <a:schemeClr val="bg1"/>
              </a:buClr>
              <a:buNone/>
              <a:defRPr>
                <a:solidFill>
                  <a:schemeClr val="bg1"/>
                </a:solidFill>
              </a:defRPr>
            </a:lvl1pPr>
            <a:lvl2pPr marL="365760" indent="0">
              <a:buClr>
                <a:schemeClr val="bg1"/>
              </a:buClr>
              <a:buNone/>
              <a:defRPr>
                <a:solidFill>
                  <a:schemeClr val="bg1"/>
                </a:solidFill>
              </a:defRPr>
            </a:lvl2pPr>
            <a:lvl3pPr marL="822960" indent="0">
              <a:buClr>
                <a:schemeClr val="bg1"/>
              </a:buClr>
              <a:buNone/>
              <a:defRPr>
                <a:solidFill>
                  <a:schemeClr val="bg1"/>
                </a:solidFill>
              </a:defRPr>
            </a:lvl3pPr>
            <a:lvl4pPr marL="1371600" indent="0">
              <a:buClr>
                <a:schemeClr val="bg1"/>
              </a:buClr>
              <a:buNone/>
              <a:defRPr>
                <a:solidFill>
                  <a:schemeClr val="bg1"/>
                </a:solidFill>
              </a:defRPr>
            </a:lvl4pPr>
            <a:lvl5pPr marL="1828800" indent="0">
              <a:buClr>
                <a:schemeClr val="bg1"/>
              </a:buClr>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394947717"/>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80E47-5525-7875-25A6-39F1F418B00E}"/>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ACB7CF-A839-8C91-A60D-F69D5B120410}"/>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87296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 With Cover Imag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Google Shape;13;p3" title="k20center-logo-variations_K20 Bug - White.png">
            <a:extLst>
              <a:ext uri="{FF2B5EF4-FFF2-40B4-BE49-F238E27FC236}">
                <a16:creationId xmlns:a16="http://schemas.microsoft.com/office/drawing/2014/main" id="{92FE41FB-B744-0DF0-7DE3-8DD958606EBE}"/>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3569666" y="559689"/>
            <a:ext cx="4940921" cy="2139950"/>
          </a:xfrm>
        </p:spPr>
        <p:txBody>
          <a:bodyPr anchor="b">
            <a:normAutofit/>
          </a:bodyPr>
          <a:lstStyle>
            <a:lvl1pPr>
              <a:lnSpc>
                <a:spcPct val="100000"/>
              </a:lnSpc>
              <a:defRPr sz="50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3569073" y="2807732"/>
            <a:ext cx="4939927" cy="1397000"/>
          </a:xfrm>
          <a:prstGeom prst="rect">
            <a:avLst/>
          </a:prstGeom>
        </p:spPr>
        <p:txBody>
          <a:bodyPr/>
          <a:lstStyle>
            <a:lvl1pPr marL="0" indent="0">
              <a:lnSpc>
                <a:spcPct val="100000"/>
              </a:lnSpc>
              <a:buClr>
                <a:schemeClr val="bg1"/>
              </a:buClr>
              <a:buNone/>
              <a:defRPr>
                <a:solidFill>
                  <a:schemeClr val="bg1"/>
                </a:solidFill>
              </a:defRPr>
            </a:lvl1pPr>
            <a:lvl2pPr marL="365760" indent="0">
              <a:buClr>
                <a:schemeClr val="bg1"/>
              </a:buClr>
              <a:buNone/>
              <a:defRPr>
                <a:solidFill>
                  <a:schemeClr val="bg1"/>
                </a:solidFill>
              </a:defRPr>
            </a:lvl2pPr>
            <a:lvl3pPr marL="822960" indent="0">
              <a:buClr>
                <a:schemeClr val="bg1"/>
              </a:buClr>
              <a:buNone/>
              <a:defRPr>
                <a:solidFill>
                  <a:schemeClr val="bg1"/>
                </a:solidFill>
              </a:defRPr>
            </a:lvl3pPr>
            <a:lvl4pPr marL="1371600" indent="0">
              <a:buClr>
                <a:schemeClr val="bg1"/>
              </a:buClr>
              <a:buNone/>
              <a:defRPr>
                <a:solidFill>
                  <a:schemeClr val="bg1"/>
                </a:solidFill>
              </a:defRPr>
            </a:lvl4pPr>
            <a:lvl5pPr marL="1828800" indent="0">
              <a:buClr>
                <a:schemeClr val="bg1"/>
              </a:buClr>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30015965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ssential Question(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Google Shape;13;p3" title="k20center-logo-variations_K20 Bug - White.png">
            <a:extLst>
              <a:ext uri="{FF2B5EF4-FFF2-40B4-BE49-F238E27FC236}">
                <a16:creationId xmlns:a16="http://schemas.microsoft.com/office/drawing/2014/main" id="{6B3D7ABD-700D-8750-FC16-2191864DFD51}"/>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4"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5" name="Text Placeholder 8"/>
          <p:cNvSpPr>
            <a:spLocks noGrp="1"/>
          </p:cNvSpPr>
          <p:nvPr>
            <p:ph type="body" sz="quarter" idx="10"/>
          </p:nvPr>
        </p:nvSpPr>
        <p:spPr>
          <a:xfrm>
            <a:off x="623888" y="2807732"/>
            <a:ext cx="7885113" cy="139700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825642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bjective(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Google Shape;13;p3" title="k20center-logo-variations_K20 Bug - White.png">
            <a:extLst>
              <a:ext uri="{FF2B5EF4-FFF2-40B4-BE49-F238E27FC236}">
                <a16:creationId xmlns:a16="http://schemas.microsoft.com/office/drawing/2014/main" id="{6879B898-C1D2-2F52-16C1-4B7E816CA0B4}"/>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4"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5" name="Text Placeholder 8"/>
          <p:cNvSpPr>
            <a:spLocks noGrp="1"/>
          </p:cNvSpPr>
          <p:nvPr>
            <p:ph type="body" sz="quarter" idx="10"/>
          </p:nvPr>
        </p:nvSpPr>
        <p:spPr>
          <a:xfrm>
            <a:off x="623888" y="2807732"/>
            <a:ext cx="7885113" cy="139700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37301082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 1 Column">
    <p:spTree>
      <p:nvGrpSpPr>
        <p:cNvPr id="1" name=""/>
        <p:cNvGrpSpPr/>
        <p:nvPr/>
      </p:nvGrpSpPr>
      <p:grpSpPr>
        <a:xfrm>
          <a:off x="0" y="0"/>
          <a:ext cx="0" cy="0"/>
          <a:chOff x="0" y="0"/>
          <a:chExt cx="0" cy="0"/>
        </a:xfrm>
      </p:grpSpPr>
      <p:pic>
        <p:nvPicPr>
          <p:cNvPr id="3" name="Google Shape;29;p7" title="k20center-logo-variations_K20 - Bug Color.png">
            <a:extLst>
              <a:ext uri="{FF2B5EF4-FFF2-40B4-BE49-F238E27FC236}">
                <a16:creationId xmlns:a16="http://schemas.microsoft.com/office/drawing/2014/main" id="{77CDB6A6-6F22-B203-277A-89E35A2ABE47}"/>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4" name="Content Placeholder 3"/>
          <p:cNvSpPr>
            <a:spLocks noGrp="1"/>
          </p:cNvSpPr>
          <p:nvPr>
            <p:ph sz="half" idx="2"/>
          </p:nvPr>
        </p:nvSpPr>
        <p:spPr>
          <a:xfrm>
            <a:off x="628649" y="1370013"/>
            <a:ext cx="7886699" cy="3262312"/>
          </a:xfrm>
          <a:prstGeom prst="rect">
            <a:avLst/>
          </a:prstGeom>
        </p:spPr>
        <p:txBody>
          <a:bodyPr/>
          <a:lstStyle>
            <a:lvl1pPr marL="228600" indent="-228600">
              <a:buFont typeface="+mj-lt"/>
              <a:buAutoNum type="arabicPeriod"/>
              <a:defRPr/>
            </a:lvl1pPr>
            <a:lvl2pPr marL="685800" indent="-320040">
              <a:buFont typeface="+mj-lt"/>
              <a:buAutoNum type="alphaLcPeriod"/>
              <a:defRPr/>
            </a:lvl2pPr>
            <a:lvl3pPr marL="1143000" indent="-320040">
              <a:buFont typeface="+mj-lt"/>
              <a:buAutoNum type="romanLcPeriod"/>
              <a:defRPr/>
            </a:lvl3pPr>
            <a:lvl4pPr marL="1600200" indent="-228600">
              <a:lnSpc>
                <a:spcPct val="100000"/>
              </a:lnSpc>
              <a:buSzPct val="120000"/>
              <a:buFont typeface="Arial" panose="020B0604020202020204" pitchFamily="34" charset="0"/>
              <a:buChar char="•"/>
              <a:defRPr/>
            </a:lvl4pPr>
            <a:lvl5pPr marL="2057400" indent="-228600">
              <a:lnSpc>
                <a:spcPct val="100000"/>
              </a:lnSpc>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3289442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Content - 1 Column">
    <p:spTree>
      <p:nvGrpSpPr>
        <p:cNvPr id="1" name=""/>
        <p:cNvGrpSpPr/>
        <p:nvPr/>
      </p:nvGrpSpPr>
      <p:grpSpPr>
        <a:xfrm>
          <a:off x="0" y="0"/>
          <a:ext cx="0" cy="0"/>
          <a:chOff x="0" y="0"/>
          <a:chExt cx="0" cy="0"/>
        </a:xfrm>
      </p:grpSpPr>
      <p:pic>
        <p:nvPicPr>
          <p:cNvPr id="4" name="Google Shape;29;p7" title="k20center-logo-variations_K20 - Bug Color.png">
            <a:extLst>
              <a:ext uri="{FF2B5EF4-FFF2-40B4-BE49-F238E27FC236}">
                <a16:creationId xmlns:a16="http://schemas.microsoft.com/office/drawing/2014/main" id="{4CB4E7FA-4C3F-B8FB-E765-A497DD2BB7A7}"/>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70013"/>
            <a:ext cx="788670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85196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Content - 2 column">
    <p:spTree>
      <p:nvGrpSpPr>
        <p:cNvPr id="1" name=""/>
        <p:cNvGrpSpPr/>
        <p:nvPr/>
      </p:nvGrpSpPr>
      <p:grpSpPr>
        <a:xfrm>
          <a:off x="0" y="0"/>
          <a:ext cx="0" cy="0"/>
          <a:chOff x="0" y="0"/>
          <a:chExt cx="0" cy="0"/>
        </a:xfrm>
      </p:grpSpPr>
      <p:pic>
        <p:nvPicPr>
          <p:cNvPr id="5" name="Google Shape;29;p7" title="k20center-logo-variations_K20 - Bug Color.png">
            <a:extLst>
              <a:ext uri="{FF2B5EF4-FFF2-40B4-BE49-F238E27FC236}">
                <a16:creationId xmlns:a16="http://schemas.microsoft.com/office/drawing/2014/main" id="{8963E822-7432-28D2-A642-D549140DB1A0}"/>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70013"/>
            <a:ext cx="3867150" cy="3262312"/>
          </a:xfrm>
          <a:prstGeom prst="rect">
            <a:avLst/>
          </a:prstGeom>
        </p:spPr>
        <p:txBody>
          <a:bodyPr/>
          <a:lstStyle>
            <a:lvl1pPr marL="228600" indent="-320040">
              <a:buFont typeface="+mj-lt"/>
              <a:buAutoNum type="arabicPeriod"/>
              <a:defRPr/>
            </a:lvl1pPr>
            <a:lvl2pPr marL="685800" indent="-320040">
              <a:buFont typeface="+mj-lt"/>
              <a:buAutoNum type="alphaLcPeriod"/>
              <a:defRPr/>
            </a:lvl2pPr>
            <a:lvl3pPr marL="1143000" indent="-320040">
              <a:buFont typeface="+mj-lt"/>
              <a:buAutoNum type="romanLcPeriod"/>
              <a:defRPr/>
            </a:lvl3pPr>
            <a:lvl4pPr marL="1600200" indent="-320040">
              <a:lnSpc>
                <a:spcPct val="100000"/>
              </a:lnSpc>
              <a:buSzPct val="120000"/>
              <a:buFont typeface="Arial" panose="020B0604020202020204" pitchFamily="34" charset="0"/>
              <a:buChar char="•"/>
              <a:defRPr/>
            </a:lvl4pPr>
            <a:lvl5pPr marL="2057400" indent="-320040">
              <a:lnSpc>
                <a:spcPct val="100000"/>
              </a:lnSpc>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10109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structional Strategy">
    <p:spTree>
      <p:nvGrpSpPr>
        <p:cNvPr id="1" name=""/>
        <p:cNvGrpSpPr/>
        <p:nvPr/>
      </p:nvGrpSpPr>
      <p:grpSpPr>
        <a:xfrm>
          <a:off x="0" y="0"/>
          <a:ext cx="0" cy="0"/>
          <a:chOff x="0" y="0"/>
          <a:chExt cx="0" cy="0"/>
        </a:xfrm>
      </p:grpSpPr>
      <p:pic>
        <p:nvPicPr>
          <p:cNvPr id="4" name="Google Shape;29;p7" title="k20center-logo-variations_K20 - Bug Color.png">
            <a:extLst>
              <a:ext uri="{FF2B5EF4-FFF2-40B4-BE49-F238E27FC236}">
                <a16:creationId xmlns:a16="http://schemas.microsoft.com/office/drawing/2014/main" id="{4178FE00-2DD1-E735-6626-03ABF2F655CF}"/>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43185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8052A97-EBE3-F2AB-EAAB-62E89FACF399}"/>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13976D4-A066-3DC2-4838-D94D037E97AD}"/>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 </a:t>
            </a:r>
          </a:p>
          <a:p>
            <a:pPr lvl="1"/>
            <a:r>
              <a:rPr lang="en-US" altLang="en-US"/>
              <a:t>Second</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79809087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4" r:id="rId18"/>
    <p:sldLayoutId id="2147483685" r:id="rId19"/>
  </p:sldLayoutIdLst>
  <p:hf sldNum="0" hdr="0" ftr="0" dt="0"/>
  <p:txStyles>
    <p:titleStyle>
      <a:lvl1pPr algn="l" rtl="0" eaLnBrk="1" fontAlgn="base" hangingPunct="1">
        <a:lnSpc>
          <a:spcPct val="90000"/>
        </a:lnSpc>
        <a:spcBef>
          <a:spcPct val="0"/>
        </a:spcBef>
        <a:spcAft>
          <a:spcPct val="0"/>
        </a:spcAft>
        <a:defRPr sz="3600" kern="1200">
          <a:solidFill>
            <a:schemeClr val="tx1"/>
          </a:solidFill>
          <a:latin typeface="Calibri" panose="020F0502020204030204" pitchFamily="34" charset="0"/>
          <a:ea typeface="+mj-ea"/>
          <a:cs typeface="Calibri" panose="020F0502020204030204" pitchFamily="34" charset="0"/>
        </a:defRPr>
      </a:lvl1pPr>
      <a:lvl2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p:titleStyle>
    <p:bodyStyle>
      <a:lvl1pPr marL="457200" indent="-392113" algn="l" rtl="0" eaLnBrk="1" fontAlgn="base" hangingPunct="1">
        <a:spcBef>
          <a:spcPts val="525"/>
        </a:spcBef>
        <a:spcAft>
          <a:spcPct val="0"/>
        </a:spcAft>
        <a:buClr>
          <a:srgbClr val="971D20"/>
        </a:buClr>
        <a:buSzPct val="100000"/>
        <a:buFont typeface="System Font Regular"/>
        <a:buChar char="●"/>
        <a:defRPr sz="2600" kern="1200">
          <a:solidFill>
            <a:schemeClr val="tx1"/>
          </a:solidFill>
          <a:latin typeface="Calibri" panose="020F0502020204030204" pitchFamily="34" charset="0"/>
          <a:ea typeface="+mn-ea"/>
          <a:cs typeface="Calibri" panose="020F0502020204030204" pitchFamily="34" charset="0"/>
        </a:defRPr>
      </a:lvl1pPr>
      <a:lvl2pPr marL="914400" indent="-355600" algn="l" rtl="0" eaLnBrk="1" fontAlgn="base" hangingPunct="1">
        <a:spcBef>
          <a:spcPts val="400"/>
        </a:spcBef>
        <a:spcAft>
          <a:spcPct val="0"/>
        </a:spcAft>
        <a:buClr>
          <a:schemeClr val="accent1"/>
        </a:buClr>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2pPr>
      <a:lvl3pPr marL="1371600" indent="-338138" algn="l" rtl="0" eaLnBrk="1" fontAlgn="base" hangingPunct="1">
        <a:spcBef>
          <a:spcPts val="338"/>
        </a:spcBef>
        <a:spcAft>
          <a:spcPct val="0"/>
        </a:spcAft>
        <a:buClr>
          <a:srgbClr val="E8BF3C"/>
        </a:buClr>
        <a:buFont typeface="Wingdings" pitchFamily="2" charset="2"/>
        <a:buChar char="§"/>
        <a:defRPr sz="2600" kern="1200">
          <a:solidFill>
            <a:schemeClr val="tx1"/>
          </a:solidFill>
          <a:latin typeface="Calibri" panose="020F0502020204030204" pitchFamily="34" charset="0"/>
          <a:ea typeface="+mn-ea"/>
          <a:cs typeface="Calibri" panose="020F0502020204030204" pitchFamily="34" charset="0"/>
        </a:defRPr>
      </a:lvl3pPr>
      <a:lvl4pPr marL="1828800" indent="-319088" algn="l" rtl="0" eaLnBrk="1" fontAlgn="base" hangingPunct="1">
        <a:lnSpc>
          <a:spcPct val="90000"/>
        </a:lnSpc>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09563" algn="l" rtl="0" eaLnBrk="1" fontAlgn="base" hangingPunct="1">
        <a:lnSpc>
          <a:spcPct val="90000"/>
        </a:lnSpc>
        <a:spcBef>
          <a:spcPts val="275"/>
        </a:spcBef>
        <a:spcAft>
          <a:spcPct val="0"/>
        </a:spcAft>
        <a:buClr>
          <a:schemeClr val="accent1"/>
        </a:buClr>
        <a:buSzPct val="80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3138D29E-3411-873A-3F99-0BDB6F262F47}"/>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1E5D4107-6792-57C1-4214-6FD57ED22D0B}"/>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7" name="Google Shape;29;p7" title="k20center-logo-variations_K20 - Bug Color.png">
            <a:extLst>
              <a:ext uri="{FF2B5EF4-FFF2-40B4-BE49-F238E27FC236}">
                <a16:creationId xmlns:a16="http://schemas.microsoft.com/office/drawing/2014/main" id="{8BB1707D-67AF-0809-BA04-2642BDC852CC}"/>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Tree>
    <p:extLst>
      <p:ext uri="{BB962C8B-B14F-4D97-AF65-F5344CB8AC3E}">
        <p14:creationId xmlns:p14="http://schemas.microsoft.com/office/powerpoint/2010/main" val="1399587367"/>
      </p:ext>
    </p:extLst>
  </p:cSld>
  <p:clrMap bg1="lt1" tx1="dk1" bg2="lt2" tx2="dk2" accent1="accent1" accent2="accent2" accent3="accent3" accent4="accent4" accent5="accent5" accent6="accent6" hlink="hlink" folHlink="folHlink"/>
  <p:sldLayoutIdLst>
    <p:sldLayoutId id="2147483687" r:id="rId1"/>
  </p:sldLayoutIdLst>
  <p:txStyles>
    <p:titleStyle>
      <a:lvl1pPr algn="l" rtl="0" eaLnBrk="1" fontAlgn="base" hangingPunct="1">
        <a:lnSpc>
          <a:spcPct val="90000"/>
        </a:lnSpc>
        <a:spcBef>
          <a:spcPct val="0"/>
        </a:spcBef>
        <a:spcAft>
          <a:spcPct val="0"/>
        </a:spcAft>
        <a:defRPr sz="3600" kern="1200">
          <a:solidFill>
            <a:schemeClr val="tx1"/>
          </a:solidFill>
          <a:latin typeface="Calibri" panose="020F0502020204030204" pitchFamily="34" charset="0"/>
          <a:ea typeface="+mj-ea"/>
          <a:cs typeface="Calibri" panose="020F0502020204030204" pitchFamily="34" charset="0"/>
        </a:defRPr>
      </a:lvl1pPr>
      <a:lvl2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p:titleStyle>
    <p:bodyStyle>
      <a:lvl1pPr marL="228600" indent="-392113" algn="l" rtl="0" eaLnBrk="1" fontAlgn="base" hangingPunct="1">
        <a:spcBef>
          <a:spcPts val="525"/>
        </a:spcBef>
        <a:spcAft>
          <a:spcPct val="0"/>
        </a:spcAft>
        <a:buClr>
          <a:srgbClr val="971D20"/>
        </a:buClr>
        <a:buFont typeface="Aptos Display" panose="020B0004020202020204" pitchFamily="34" charset="0"/>
        <a:buAutoNum type="arabicPeriod"/>
        <a:defRPr sz="2600" kern="1200">
          <a:solidFill>
            <a:schemeClr val="tx1"/>
          </a:solidFill>
          <a:latin typeface="Calibri" panose="020F0502020204030204" pitchFamily="34" charset="0"/>
          <a:ea typeface="+mn-ea"/>
          <a:cs typeface="Calibri" panose="020F0502020204030204" pitchFamily="34" charset="0"/>
        </a:defRPr>
      </a:lvl1pPr>
      <a:lvl2pPr marL="914400" indent="-355600" algn="l" rtl="0" eaLnBrk="1" fontAlgn="base" hangingPunct="1">
        <a:spcBef>
          <a:spcPts val="400"/>
        </a:spcBef>
        <a:spcAft>
          <a:spcPct val="0"/>
        </a:spcAft>
        <a:buClr>
          <a:schemeClr val="accent1"/>
        </a:buClr>
        <a:buFont typeface="Aptos Display" panose="020B0004020202020204" pitchFamily="34" charset="0"/>
        <a:buAutoNum type="alphaLcPeriod"/>
        <a:defRPr sz="2600" kern="1200">
          <a:solidFill>
            <a:schemeClr val="tx1"/>
          </a:solidFill>
          <a:latin typeface="Calibri" panose="020F0502020204030204" pitchFamily="34" charset="0"/>
          <a:ea typeface="+mn-ea"/>
          <a:cs typeface="Calibri" panose="020F0502020204030204" pitchFamily="34" charset="0"/>
        </a:defRPr>
      </a:lvl2pPr>
      <a:lvl3pPr marL="1371600" indent="-338138" algn="l" rtl="0" eaLnBrk="1" fontAlgn="base" hangingPunct="1">
        <a:spcBef>
          <a:spcPts val="338"/>
        </a:spcBef>
        <a:spcAft>
          <a:spcPct val="0"/>
        </a:spcAft>
        <a:buClr>
          <a:srgbClr val="E8BF3C"/>
        </a:buClr>
        <a:buFont typeface="Aptos Display" panose="020B0004020202020204" pitchFamily="34" charset="0"/>
        <a:buAutoNum type="romanLcPeriod"/>
        <a:defRPr sz="2600" kern="1200">
          <a:solidFill>
            <a:schemeClr val="tx1"/>
          </a:solidFill>
          <a:latin typeface="Calibri" panose="020F0502020204030204" pitchFamily="34" charset="0"/>
          <a:ea typeface="+mn-ea"/>
          <a:cs typeface="Calibri" panose="020F0502020204030204" pitchFamily="34" charset="0"/>
        </a:defRPr>
      </a:lvl3pPr>
      <a:lvl4pPr marL="1828800" indent="-319088" algn="l" rtl="0" eaLnBrk="1" fontAlgn="base" hangingPunct="1">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09563" algn="l" rtl="0" eaLnBrk="1" fontAlgn="base" hangingPunct="1">
        <a:spcBef>
          <a:spcPts val="275"/>
        </a:spcBef>
        <a:spcAft>
          <a:spcPct val="0"/>
        </a:spcAft>
        <a:buClr>
          <a:schemeClr val="accent1"/>
        </a:buClr>
        <a:buSzPct val="75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play.blooket.com/play"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menti.com"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ideo" Target="https://www.youtube.com/embed/BEbgTpdwRgI?feature=oembed" TargetMode="External"/><Relationship Id="rId5" Type="http://schemas.openxmlformats.org/officeDocument/2006/relationships/image" Target="../media/image10.jpeg"/><Relationship Id="rId4" Type="http://schemas.openxmlformats.org/officeDocument/2006/relationships/hyperlink" Target="https://www.youtube.com/watch?v=BEbgTpdwRgI"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ideo" Target="https://www.youtube.com/embed/WK8i8_qsWjo?feature=oembed" TargetMode="External"/><Relationship Id="rId5" Type="http://schemas.openxmlformats.org/officeDocument/2006/relationships/image" Target="../media/image12.jpeg"/><Relationship Id="rId4" Type="http://schemas.openxmlformats.org/officeDocument/2006/relationships/hyperlink" Target="https://www.youtube.com/watch?v=WK8i8_qsWjo"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375d1c9112f_0_19"/>
          <p:cNvSpPr txBox="1">
            <a:spLocks noGrp="1"/>
          </p:cNvSpPr>
          <p:nvPr>
            <p:ph type="title"/>
          </p:nvPr>
        </p:nvSpPr>
        <p:spPr>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Evolution Presentation</a:t>
            </a:r>
            <a:endParaRPr dirty="0"/>
          </a:p>
        </p:txBody>
      </p:sp>
      <p:sp>
        <p:nvSpPr>
          <p:cNvPr id="130" name="Google Shape;130;g375d1c9112f_0_19"/>
          <p:cNvSpPr txBox="1">
            <a:spLocks noGrp="1"/>
          </p:cNvSpPr>
          <p:nvPr>
            <p:ph sz="half" idx="1"/>
          </p:nvPr>
        </p:nvSpPr>
        <p:spPr>
          <a:prstGeom prst="rect">
            <a:avLst/>
          </a:prstGeom>
        </p:spPr>
        <p:txBody>
          <a:bodyPr spcFirstLastPara="1" wrap="square" lIns="91425" tIns="45700" rIns="91425" bIns="45700" anchor="t" anchorCtr="0">
            <a:normAutofit/>
          </a:bodyPr>
          <a:lstStyle/>
          <a:p>
            <a:pPr marL="0" lvl="0" indent="0" algn="l" rtl="0">
              <a:spcBef>
                <a:spcPts val="500"/>
              </a:spcBef>
              <a:spcAft>
                <a:spcPts val="0"/>
              </a:spcAft>
              <a:buNone/>
            </a:pPr>
            <a:r>
              <a:rPr lang="en-US" sz="2400" u="sng" dirty="0"/>
              <a:t>Seven Principles of Evolution</a:t>
            </a:r>
            <a:endParaRPr sz="2400" u="sng" dirty="0"/>
          </a:p>
          <a:p>
            <a:pPr marL="457200" lvl="0" indent="-381000" algn="l" rtl="0">
              <a:spcBef>
                <a:spcPts val="500"/>
              </a:spcBef>
              <a:spcAft>
                <a:spcPts val="0"/>
              </a:spcAft>
              <a:buSzPts val="2400"/>
              <a:buAutoNum type="arabicPeriod"/>
            </a:pPr>
            <a:r>
              <a:rPr lang="en-US" sz="2400" dirty="0"/>
              <a:t>Fossils </a:t>
            </a:r>
            <a:endParaRPr sz="2400" dirty="0"/>
          </a:p>
          <a:p>
            <a:pPr marL="457200" lvl="0" indent="-381000" algn="l" rtl="0">
              <a:spcBef>
                <a:spcPts val="0"/>
              </a:spcBef>
              <a:spcAft>
                <a:spcPts val="0"/>
              </a:spcAft>
              <a:buSzPts val="2400"/>
              <a:buAutoNum type="arabicPeriod"/>
            </a:pPr>
            <a:r>
              <a:rPr lang="en-US" sz="2400" dirty="0"/>
              <a:t>Homologous Structures</a:t>
            </a:r>
            <a:endParaRPr sz="2400" dirty="0"/>
          </a:p>
          <a:p>
            <a:pPr marL="457200" lvl="0" indent="-381000" algn="l" rtl="0">
              <a:spcBef>
                <a:spcPts val="0"/>
              </a:spcBef>
              <a:spcAft>
                <a:spcPts val="0"/>
              </a:spcAft>
              <a:buSzPts val="2400"/>
              <a:buAutoNum type="arabicPeriod"/>
            </a:pPr>
            <a:r>
              <a:rPr lang="en-US" sz="2400" dirty="0"/>
              <a:t>Analogous Structures</a:t>
            </a:r>
            <a:endParaRPr sz="2400" dirty="0"/>
          </a:p>
          <a:p>
            <a:pPr marL="457200" lvl="0" indent="-381000" algn="l" rtl="0">
              <a:spcBef>
                <a:spcPts val="0"/>
              </a:spcBef>
              <a:spcAft>
                <a:spcPts val="0"/>
              </a:spcAft>
              <a:buSzPts val="2400"/>
              <a:buAutoNum type="arabicPeriod"/>
            </a:pPr>
            <a:r>
              <a:rPr lang="en-US" sz="2400" dirty="0"/>
              <a:t>Vestigial Structures</a:t>
            </a:r>
            <a:endParaRPr sz="2400" dirty="0"/>
          </a:p>
          <a:p>
            <a:pPr marL="457200" lvl="0" indent="-381000" algn="l" rtl="0">
              <a:spcBef>
                <a:spcPts val="0"/>
              </a:spcBef>
              <a:spcAft>
                <a:spcPts val="0"/>
              </a:spcAft>
              <a:buSzPts val="2400"/>
              <a:buAutoNum type="arabicPeriod"/>
            </a:pPr>
            <a:r>
              <a:rPr lang="en-US" sz="2400" dirty="0"/>
              <a:t>Embryology</a:t>
            </a:r>
            <a:endParaRPr sz="2400" dirty="0"/>
          </a:p>
          <a:p>
            <a:pPr marL="457200" lvl="0" indent="-381000" algn="l" rtl="0">
              <a:spcBef>
                <a:spcPts val="0"/>
              </a:spcBef>
              <a:spcAft>
                <a:spcPts val="0"/>
              </a:spcAft>
              <a:buSzPts val="2400"/>
              <a:buAutoNum type="arabicPeriod"/>
            </a:pPr>
            <a:r>
              <a:rPr lang="en-US" sz="2400" dirty="0"/>
              <a:t>Biochemistry</a:t>
            </a:r>
            <a:endParaRPr sz="2400" dirty="0"/>
          </a:p>
          <a:p>
            <a:pPr marL="457200" lvl="0" indent="-381000" algn="l" rtl="0">
              <a:spcBef>
                <a:spcPts val="0"/>
              </a:spcBef>
              <a:spcAft>
                <a:spcPts val="0"/>
              </a:spcAft>
              <a:buSzPts val="2400"/>
              <a:buAutoNum type="arabicPeriod"/>
            </a:pPr>
            <a:r>
              <a:rPr lang="en-US" sz="2400" dirty="0"/>
              <a:t>DNA Technology</a:t>
            </a:r>
            <a:endParaRPr sz="2400" dirty="0"/>
          </a:p>
        </p:txBody>
      </p:sp>
      <p:sp>
        <p:nvSpPr>
          <p:cNvPr id="131" name="Google Shape;131;g375d1c9112f_0_19"/>
          <p:cNvSpPr txBox="1">
            <a:spLocks noGrp="1"/>
          </p:cNvSpPr>
          <p:nvPr>
            <p:ph sz="half" idx="2"/>
          </p:nvPr>
        </p:nvSpPr>
        <p:spPr>
          <a:prstGeom prst="rect">
            <a:avLst/>
          </a:prstGeom>
        </p:spPr>
        <p:txBody>
          <a:bodyPr spcFirstLastPara="1" wrap="square" lIns="91425" tIns="45700" rIns="91425" bIns="45700" anchor="t" anchorCtr="0">
            <a:normAutofit/>
          </a:bodyPr>
          <a:lstStyle/>
          <a:p>
            <a:pPr marL="0" lvl="0" indent="0" algn="l" rtl="0">
              <a:spcBef>
                <a:spcPts val="500"/>
              </a:spcBef>
              <a:spcAft>
                <a:spcPts val="0"/>
              </a:spcAft>
              <a:buNone/>
            </a:pPr>
            <a:r>
              <a:rPr lang="en-US" sz="2400" u="sng" dirty="0"/>
              <a:t>Three Types of Selection</a:t>
            </a:r>
            <a:endParaRPr sz="2400" u="sng" dirty="0"/>
          </a:p>
          <a:p>
            <a:pPr marL="457200" lvl="0" indent="-381000" algn="l" rtl="0">
              <a:spcBef>
                <a:spcPts val="500"/>
              </a:spcBef>
              <a:spcAft>
                <a:spcPts val="0"/>
              </a:spcAft>
              <a:buSzPts val="2400"/>
              <a:buAutoNum type="arabicPeriod"/>
            </a:pPr>
            <a:r>
              <a:rPr lang="en-US" sz="2400" dirty="0"/>
              <a:t>Stabilizing Selection (Genetic Equilibrium)</a:t>
            </a:r>
            <a:endParaRPr sz="2400" dirty="0"/>
          </a:p>
          <a:p>
            <a:pPr marL="457200" lvl="0" indent="-381000" algn="l" rtl="0">
              <a:spcBef>
                <a:spcPts val="0"/>
              </a:spcBef>
              <a:spcAft>
                <a:spcPts val="0"/>
              </a:spcAft>
              <a:buSzPts val="2400"/>
              <a:buAutoNum type="arabicPeriod"/>
            </a:pPr>
            <a:r>
              <a:rPr lang="en-US" sz="2400" dirty="0"/>
              <a:t>Directional Selection</a:t>
            </a:r>
            <a:endParaRPr sz="2400" dirty="0"/>
          </a:p>
          <a:p>
            <a:pPr marL="457200" lvl="0" indent="-381000" algn="l" rtl="0">
              <a:spcBef>
                <a:spcPts val="0"/>
              </a:spcBef>
              <a:spcAft>
                <a:spcPts val="0"/>
              </a:spcAft>
              <a:buSzPts val="2400"/>
              <a:buAutoNum type="arabicPeriod"/>
            </a:pPr>
            <a:r>
              <a:rPr lang="en-US" sz="2400" dirty="0"/>
              <a:t>Disruptive Selection</a:t>
            </a:r>
            <a:endParaRPr sz="2400" dirty="0"/>
          </a:p>
        </p:txBody>
      </p:sp>
      <p:pic>
        <p:nvPicPr>
          <p:cNvPr id="132" name="Google Shape;132;g375d1c9112f_0_19"/>
          <p:cNvPicPr preferRelativeResize="0"/>
          <p:nvPr/>
        </p:nvPicPr>
        <p:blipFill rotWithShape="1">
          <a:blip r:embed="rId3">
            <a:alphaModFix/>
          </a:blip>
          <a:srcRect/>
          <a:stretch/>
        </p:blipFill>
        <p:spPr>
          <a:xfrm>
            <a:off x="7236478" y="325438"/>
            <a:ext cx="1175922" cy="993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375d1c9112f_0_26"/>
          <p:cNvSpPr txBox="1">
            <a:spLocks noGrp="1"/>
          </p:cNvSpPr>
          <p:nvPr>
            <p:ph type="title"/>
          </p:nvPr>
        </p:nvSpPr>
        <p:spPr>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Evolution Presentation</a:t>
            </a:r>
            <a:endParaRPr/>
          </a:p>
        </p:txBody>
      </p:sp>
      <p:sp>
        <p:nvSpPr>
          <p:cNvPr id="138" name="Google Shape;138;g375d1c9112f_0_26"/>
          <p:cNvSpPr txBox="1">
            <a:spLocks noGrp="1"/>
          </p:cNvSpPr>
          <p:nvPr>
            <p:ph idx="1"/>
          </p:nvPr>
        </p:nvSpPr>
        <p:spPr>
          <a:prstGeom prst="rect">
            <a:avLst/>
          </a:prstGeom>
        </p:spPr>
        <p:txBody>
          <a:bodyPr spcFirstLastPara="1" wrap="square" lIns="91425" tIns="45700" rIns="91425" bIns="45700" anchor="t" anchorCtr="0">
            <a:normAutofit lnSpcReduction="10000"/>
          </a:bodyPr>
          <a:lstStyle/>
          <a:p>
            <a:pPr marL="457200" lvl="0" indent="-381000" algn="l" rtl="0">
              <a:spcBef>
                <a:spcPts val="500"/>
              </a:spcBef>
              <a:spcAft>
                <a:spcPts val="0"/>
              </a:spcAft>
              <a:buSzPts val="2400"/>
              <a:buAutoNum type="arabicPeriod"/>
            </a:pPr>
            <a:r>
              <a:rPr lang="en-US" sz="2400" dirty="0"/>
              <a:t>With your group, research the principle of evolutionary reconstruction or type of evolutionary selection that you are assigned.</a:t>
            </a:r>
            <a:endParaRPr sz="2400" dirty="0"/>
          </a:p>
          <a:p>
            <a:pPr marL="457200" lvl="0" indent="-381000" algn="l" rtl="0">
              <a:spcBef>
                <a:spcPts val="0"/>
              </a:spcBef>
              <a:spcAft>
                <a:spcPts val="0"/>
              </a:spcAft>
              <a:buSzPts val="2400"/>
              <a:buAutoNum type="arabicPeriod"/>
            </a:pPr>
            <a:r>
              <a:rPr lang="en-US" sz="2400" dirty="0"/>
              <a:t>Fill out the Evolution Cornell Notes handout with the details of your research and turn it in to your teacher for approval.</a:t>
            </a:r>
            <a:endParaRPr sz="2400" dirty="0"/>
          </a:p>
          <a:p>
            <a:pPr marL="457200" lvl="0" indent="-381000" algn="l" rtl="0">
              <a:spcBef>
                <a:spcPts val="0"/>
              </a:spcBef>
              <a:spcAft>
                <a:spcPts val="0"/>
              </a:spcAft>
              <a:buSzPts val="2400"/>
              <a:buAutoNum type="arabicPeriod"/>
            </a:pPr>
            <a:r>
              <a:rPr lang="en-US" sz="2400" dirty="0"/>
              <a:t>Once approved, create a slide to summarize your research. Make sure to include both images and text on your slide.</a:t>
            </a:r>
            <a:endParaRPr sz="2400" dirty="0"/>
          </a:p>
        </p:txBody>
      </p:sp>
      <p:pic>
        <p:nvPicPr>
          <p:cNvPr id="139" name="Google Shape;139;g375d1c9112f_0_26"/>
          <p:cNvPicPr preferRelativeResize="0"/>
          <p:nvPr/>
        </p:nvPicPr>
        <p:blipFill rotWithShape="1">
          <a:blip r:embed="rId3">
            <a:alphaModFix/>
          </a:blip>
          <a:srcRect/>
          <a:stretch/>
        </p:blipFill>
        <p:spPr>
          <a:xfrm>
            <a:off x="7511165" y="217061"/>
            <a:ext cx="1010235" cy="857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375d1c9112f_0_33"/>
          <p:cNvSpPr txBox="1">
            <a:spLocks noGrp="1"/>
          </p:cNvSpPr>
          <p:nvPr>
            <p:ph type="title"/>
          </p:nvPr>
        </p:nvSpPr>
        <p:spPr>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Get Ready to Race!</a:t>
            </a:r>
            <a:endParaRPr/>
          </a:p>
        </p:txBody>
      </p:sp>
      <p:sp>
        <p:nvSpPr>
          <p:cNvPr id="145" name="Google Shape;145;g375d1c9112f_0_33"/>
          <p:cNvSpPr txBox="1">
            <a:spLocks noGrp="1"/>
          </p:cNvSpPr>
          <p:nvPr>
            <p:ph sz="half" idx="1"/>
          </p:nvPr>
        </p:nvSpPr>
        <p:spPr>
          <a:xfrm>
            <a:off x="628650" y="1370025"/>
            <a:ext cx="5198100" cy="3262200"/>
          </a:xfrm>
          <a:prstGeom prst="rect">
            <a:avLst/>
          </a:prstGeom>
        </p:spPr>
        <p:txBody>
          <a:bodyPr spcFirstLastPara="1" wrap="square" lIns="91425" tIns="45700" rIns="91425" bIns="45700" anchor="t" anchorCtr="0">
            <a:noAutofit/>
          </a:bodyPr>
          <a:lstStyle/>
          <a:p>
            <a:pPr marL="457200" lvl="0" indent="-381000" algn="l" rtl="0">
              <a:spcBef>
                <a:spcPts val="500"/>
              </a:spcBef>
              <a:spcAft>
                <a:spcPts val="0"/>
              </a:spcAft>
              <a:buSzPts val="2400"/>
              <a:buAutoNum type="arabicPeriod"/>
            </a:pPr>
            <a:r>
              <a:rPr lang="en-US" sz="2400"/>
              <a:t>Go to: </a:t>
            </a:r>
            <a:r>
              <a:rPr lang="en-US" sz="2400" u="sng">
                <a:solidFill>
                  <a:schemeClr val="hlink"/>
                </a:solidFill>
                <a:hlinkClick r:id="rId3"/>
              </a:rPr>
              <a:t>https://play.blooket.com/play</a:t>
            </a:r>
            <a:r>
              <a:rPr lang="en-US" sz="2400"/>
              <a:t> or use the QR code to the right.</a:t>
            </a:r>
            <a:endParaRPr sz="2400"/>
          </a:p>
          <a:p>
            <a:pPr marL="457200" lvl="0" indent="-381000" algn="l" rtl="0">
              <a:spcBef>
                <a:spcPts val="0"/>
              </a:spcBef>
              <a:spcAft>
                <a:spcPts val="0"/>
              </a:spcAft>
              <a:buSzPts val="2400"/>
              <a:buAutoNum type="arabicPeriod"/>
            </a:pPr>
            <a:r>
              <a:rPr lang="en-US" sz="2400"/>
              <a:t>Enter the </a:t>
            </a:r>
            <a:r>
              <a:rPr lang="en-US"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Game ID</a:t>
            </a:r>
            <a:r>
              <a:rPr lang="en-US" sz="2400"/>
              <a:t>.</a:t>
            </a:r>
            <a:endParaRPr sz="2400"/>
          </a:p>
          <a:p>
            <a:pPr marL="457200" lvl="0" indent="-381000" algn="l" rtl="0">
              <a:spcBef>
                <a:spcPts val="0"/>
              </a:spcBef>
              <a:spcAft>
                <a:spcPts val="0"/>
              </a:spcAft>
              <a:buSzPts val="2400"/>
              <a:buAutoNum type="arabicPeriod"/>
            </a:pPr>
            <a:r>
              <a:rPr lang="en-US" sz="2400"/>
              <a:t>Try to get as many questions correct as quickly as you can to outscore your classmates and win the race.</a:t>
            </a:r>
            <a:endParaRPr sz="2400"/>
          </a:p>
        </p:txBody>
      </p:sp>
      <p:pic>
        <p:nvPicPr>
          <p:cNvPr id="146" name="Google Shape;146;g375d1c9112f_0_33" title="qrcode-k20 (2).png"/>
          <p:cNvPicPr preferRelativeResize="0"/>
          <p:nvPr/>
        </p:nvPicPr>
        <p:blipFill>
          <a:blip r:embed="rId4">
            <a:alphaModFix/>
          </a:blip>
          <a:stretch>
            <a:fillRect/>
          </a:stretch>
        </p:blipFill>
        <p:spPr>
          <a:xfrm>
            <a:off x="5826750" y="819600"/>
            <a:ext cx="3012449" cy="350427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150"/>
        <p:cNvGrpSpPr/>
        <p:nvPr/>
      </p:nvGrpSpPr>
      <p:grpSpPr>
        <a:xfrm>
          <a:off x="0" y="0"/>
          <a:ext cx="0" cy="0"/>
          <a:chOff x="0" y="0"/>
          <a:chExt cx="0" cy="0"/>
        </a:xfrm>
      </p:grpSpPr>
      <p:sp>
        <p:nvSpPr>
          <p:cNvPr id="151" name="Google Shape;151;g375d1c9112f_0_41"/>
          <p:cNvSpPr txBox="1">
            <a:spLocks noGrp="1"/>
          </p:cNvSpPr>
          <p:nvPr>
            <p:ph type="title"/>
          </p:nvPr>
        </p:nvSpPr>
        <p:spPr>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Spend a Buck</a:t>
            </a:r>
            <a:endParaRPr/>
          </a:p>
        </p:txBody>
      </p:sp>
      <p:sp>
        <p:nvSpPr>
          <p:cNvPr id="152" name="Google Shape;152;g375d1c9112f_0_41"/>
          <p:cNvSpPr txBox="1">
            <a:spLocks noGrp="1"/>
          </p:cNvSpPr>
          <p:nvPr>
            <p:ph sz="half" idx="1"/>
          </p:nvPr>
        </p:nvSpPr>
        <p:spPr>
          <a:xfrm>
            <a:off x="628650" y="1370025"/>
            <a:ext cx="5254800" cy="3262200"/>
          </a:xfrm>
          <a:prstGeom prst="rect">
            <a:avLst/>
          </a:prstGeom>
        </p:spPr>
        <p:txBody>
          <a:bodyPr spcFirstLastPara="1" wrap="square" lIns="91425" tIns="45700" rIns="91425" bIns="45700" anchor="t" anchorCtr="0">
            <a:normAutofit fontScale="92500" lnSpcReduction="10000"/>
          </a:bodyPr>
          <a:lstStyle/>
          <a:p>
            <a:pPr marL="457200" lvl="0" indent="-342900" algn="l" rtl="0">
              <a:spcBef>
                <a:spcPts val="500"/>
              </a:spcBef>
              <a:spcAft>
                <a:spcPts val="0"/>
              </a:spcAft>
              <a:buSzPts val="1800"/>
              <a:buAutoNum type="arabicPeriod"/>
            </a:pPr>
            <a:r>
              <a:rPr lang="en-US"/>
              <a:t>Go to </a:t>
            </a:r>
            <a:r>
              <a:rPr lang="en-US" u="sng">
                <a:solidFill>
                  <a:schemeClr val="hlink"/>
                </a:solidFill>
                <a:hlinkClick r:id="rId3"/>
              </a:rPr>
              <a:t>menti.com</a:t>
            </a:r>
            <a:r>
              <a:rPr lang="en-US"/>
              <a:t> or use the QR code to the right.</a:t>
            </a:r>
            <a:endParaRPr/>
          </a:p>
          <a:p>
            <a:pPr marL="457200" lvl="0" indent="-342900" algn="l" rtl="0">
              <a:spcBef>
                <a:spcPts val="0"/>
              </a:spcBef>
              <a:spcAft>
                <a:spcPts val="0"/>
              </a:spcAft>
              <a:buSzPts val="1800"/>
              <a:buAutoNum type="arabicPeriod"/>
            </a:pPr>
            <a:r>
              <a:rPr lang="en-US"/>
              <a:t>Enter the class code.</a:t>
            </a:r>
            <a:endParaRPr/>
          </a:p>
          <a:p>
            <a:pPr marL="457200" lvl="0" indent="-342900" algn="l" rtl="0">
              <a:spcBef>
                <a:spcPts val="0"/>
              </a:spcBef>
              <a:spcAft>
                <a:spcPts val="0"/>
              </a:spcAft>
              <a:buSzPts val="1800"/>
              <a:buAutoNum type="arabicPeriod"/>
            </a:pPr>
            <a:r>
              <a:rPr lang="en-US"/>
              <a:t>The seven principles of the evolution and three types of selection are listed. Distribute your 100 points across all 10 based on where you believe the evolution of the whale from the Ancient Whale video falls.</a:t>
            </a:r>
            <a:endParaRPr/>
          </a:p>
        </p:txBody>
      </p:sp>
      <p:pic>
        <p:nvPicPr>
          <p:cNvPr id="153" name="Google Shape;153;g375d1c9112f_0_41" title="qrcode-k20 (1).png"/>
          <p:cNvPicPr preferRelativeResize="0"/>
          <p:nvPr/>
        </p:nvPicPr>
        <p:blipFill>
          <a:blip r:embed="rId4">
            <a:alphaModFix/>
          </a:blip>
          <a:stretch>
            <a:fillRect/>
          </a:stretch>
        </p:blipFill>
        <p:spPr>
          <a:xfrm>
            <a:off x="5747909" y="690611"/>
            <a:ext cx="2478600" cy="2883274"/>
          </a:xfrm>
          <a:prstGeom prst="rect">
            <a:avLst/>
          </a:prstGeom>
          <a:noFill/>
          <a:ln>
            <a:noFill/>
          </a:ln>
        </p:spPr>
      </p:pic>
      <p:pic>
        <p:nvPicPr>
          <p:cNvPr id="154" name="Google Shape;154;g375d1c9112f_0_41"/>
          <p:cNvPicPr preferRelativeResize="0"/>
          <p:nvPr/>
        </p:nvPicPr>
        <p:blipFill rotWithShape="1">
          <a:blip r:embed="rId5">
            <a:alphaModFix/>
          </a:blip>
          <a:srcRect/>
          <a:stretch/>
        </p:blipFill>
        <p:spPr>
          <a:xfrm>
            <a:off x="5626344" y="3364040"/>
            <a:ext cx="2721716" cy="168385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375d1c9112f_0_49"/>
          <p:cNvSpPr txBox="1">
            <a:spLocks noGrp="1"/>
          </p:cNvSpPr>
          <p:nvPr>
            <p:ph type="title"/>
          </p:nvPr>
        </p:nvSpPr>
        <p:spPr>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Discussion Board</a:t>
            </a:r>
            <a:endParaRPr/>
          </a:p>
        </p:txBody>
      </p:sp>
      <p:sp>
        <p:nvSpPr>
          <p:cNvPr id="160" name="Google Shape;160;g375d1c9112f_0_49"/>
          <p:cNvSpPr txBox="1">
            <a:spLocks noGrp="1"/>
          </p:cNvSpPr>
          <p:nvPr>
            <p:ph sz="half" idx="1"/>
          </p:nvPr>
        </p:nvSpPr>
        <p:spPr>
          <a:xfrm>
            <a:off x="628650" y="1370025"/>
            <a:ext cx="5835900" cy="3262200"/>
          </a:xfrm>
          <a:prstGeom prst="rect">
            <a:avLst/>
          </a:prstGeom>
        </p:spPr>
        <p:txBody>
          <a:bodyPr spcFirstLastPara="1" wrap="square" lIns="91425" tIns="45700" rIns="91425" bIns="45700" anchor="t" anchorCtr="0">
            <a:normAutofit fontScale="85000" lnSpcReduction="10000"/>
          </a:bodyPr>
          <a:lstStyle/>
          <a:p>
            <a:pPr marL="457200" lvl="0" indent="-325755" algn="l" rtl="0">
              <a:spcBef>
                <a:spcPts val="500"/>
              </a:spcBef>
              <a:spcAft>
                <a:spcPts val="0"/>
              </a:spcAft>
              <a:buAutoNum type="arabicPeriod"/>
            </a:pPr>
            <a:r>
              <a:rPr lang="en-US" dirty="0"/>
              <a:t>Review the questions that you and your classmates asked about the Ancient Whale video.</a:t>
            </a:r>
            <a:endParaRPr dirty="0"/>
          </a:p>
          <a:p>
            <a:pPr marL="457200" lvl="0" indent="-325755" algn="l" rtl="0">
              <a:spcBef>
                <a:spcPts val="0"/>
              </a:spcBef>
              <a:spcAft>
                <a:spcPts val="0"/>
              </a:spcAft>
              <a:buAutoNum type="arabicPeriod"/>
            </a:pPr>
            <a:r>
              <a:rPr lang="en-US" dirty="0"/>
              <a:t>On a piece of paper, indicate which one of the three- or five-sentence answer based on:</a:t>
            </a:r>
            <a:endParaRPr dirty="0"/>
          </a:p>
          <a:p>
            <a:pPr marL="914400" lvl="1" indent="-325755" algn="l" rtl="0">
              <a:spcBef>
                <a:spcPts val="0"/>
              </a:spcBef>
              <a:spcAft>
                <a:spcPts val="0"/>
              </a:spcAft>
              <a:buSzPct val="100000"/>
              <a:buAutoNum type="alphaLcPeriod"/>
            </a:pPr>
            <a:r>
              <a:rPr lang="en-US" dirty="0"/>
              <a:t>The top 2 choices you had in the spend-a-buck; and</a:t>
            </a:r>
            <a:endParaRPr dirty="0"/>
          </a:p>
          <a:p>
            <a:pPr marL="914400" lvl="1" indent="-325755" algn="l" rtl="0">
              <a:spcBef>
                <a:spcPts val="0"/>
              </a:spcBef>
              <a:spcAft>
                <a:spcPts val="0"/>
              </a:spcAft>
              <a:buSzPct val="100000"/>
              <a:buAutoNum type="alphaLcPeriod"/>
            </a:pPr>
            <a:r>
              <a:rPr lang="en-US" dirty="0"/>
              <a:t>How evolution overall relates to environmental pressures and affects  biodiversity on Earth.</a:t>
            </a:r>
            <a:endParaRPr dirty="0"/>
          </a:p>
        </p:txBody>
      </p:sp>
      <p:pic>
        <p:nvPicPr>
          <p:cNvPr id="161" name="Google Shape;161;g375d1c9112f_0_49"/>
          <p:cNvPicPr preferRelativeResize="0"/>
          <p:nvPr/>
        </p:nvPicPr>
        <p:blipFill rotWithShape="1">
          <a:blip r:embed="rId3">
            <a:alphaModFix/>
          </a:blip>
          <a:srcRect/>
          <a:stretch/>
        </p:blipFill>
        <p:spPr>
          <a:xfrm>
            <a:off x="6141666" y="1526524"/>
            <a:ext cx="2779057" cy="277905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3CC9-0CAA-0DCE-B29B-C0C36C2AA600}"/>
              </a:ext>
            </a:extLst>
          </p:cNvPr>
          <p:cNvSpPr>
            <a:spLocks noGrp="1"/>
          </p:cNvSpPr>
          <p:nvPr>
            <p:ph type="title"/>
          </p:nvPr>
        </p:nvSpPr>
        <p:spPr>
          <a:xfrm>
            <a:off x="3646580" y="559689"/>
            <a:ext cx="4940921" cy="2139950"/>
          </a:xfrm>
        </p:spPr>
        <p:txBody>
          <a:bodyPr/>
          <a:lstStyle/>
          <a:p>
            <a:pPr lvl="0">
              <a:lnSpc>
                <a:spcPct val="90000"/>
              </a:lnSpc>
              <a:spcBef>
                <a:spcPts val="0"/>
              </a:spcBef>
              <a:spcAft>
                <a:spcPts val="0"/>
              </a:spcAft>
            </a:pPr>
            <a:r>
              <a:rPr lang="en-US" dirty="0"/>
              <a:t>She Sells Seashells</a:t>
            </a:r>
            <a:br>
              <a:rPr lang="en-US" dirty="0"/>
            </a:br>
            <a:r>
              <a:rPr lang="en-US" dirty="0"/>
              <a:t>by the Seashore</a:t>
            </a:r>
          </a:p>
        </p:txBody>
      </p:sp>
      <p:sp>
        <p:nvSpPr>
          <p:cNvPr id="3" name="Text Placeholder 2">
            <a:extLst>
              <a:ext uri="{FF2B5EF4-FFF2-40B4-BE49-F238E27FC236}">
                <a16:creationId xmlns:a16="http://schemas.microsoft.com/office/drawing/2014/main" id="{CB322248-693E-D4F7-627F-0F96867F016B}"/>
              </a:ext>
            </a:extLst>
          </p:cNvPr>
          <p:cNvSpPr>
            <a:spLocks noGrp="1"/>
          </p:cNvSpPr>
          <p:nvPr>
            <p:ph type="body" sz="quarter" idx="10"/>
          </p:nvPr>
        </p:nvSpPr>
        <p:spPr>
          <a:xfrm>
            <a:off x="3645987" y="2807732"/>
            <a:ext cx="4939927" cy="1397000"/>
          </a:xfrm>
        </p:spPr>
        <p:txBody>
          <a:bodyPr/>
          <a:lstStyle/>
          <a:p>
            <a:r>
              <a:rPr lang="en-US" dirty="0"/>
              <a:t>The Principles of Evolution</a:t>
            </a:r>
          </a:p>
        </p:txBody>
      </p:sp>
      <p:sp>
        <p:nvSpPr>
          <p:cNvPr id="4" name="Hexagon 3">
            <a:extLst>
              <a:ext uri="{FF2B5EF4-FFF2-40B4-BE49-F238E27FC236}">
                <a16:creationId xmlns:a16="http://schemas.microsoft.com/office/drawing/2014/main" id="{22E18049-50EB-5B49-762A-2C51EFDC091E}"/>
              </a:ext>
            </a:extLst>
          </p:cNvPr>
          <p:cNvSpPr/>
          <p:nvPr/>
        </p:nvSpPr>
        <p:spPr>
          <a:xfrm>
            <a:off x="647355" y="1312133"/>
            <a:ext cx="2922311" cy="2519234"/>
          </a:xfrm>
          <a:prstGeom prst="hexagon">
            <a:avLst/>
          </a:prstGeom>
          <a:blipFill dpi="0" rotWithShape="1">
            <a:blip r:embed="rId2">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8091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3"/>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5000"/>
              <a:buFont typeface="Calibri"/>
              <a:buNone/>
            </a:pPr>
            <a:r>
              <a:rPr lang="en-US"/>
              <a:t>Essential Question(s)</a:t>
            </a:r>
            <a:endParaRPr/>
          </a:p>
        </p:txBody>
      </p:sp>
      <p:sp>
        <p:nvSpPr>
          <p:cNvPr id="83" name="Google Shape;83;p3"/>
          <p:cNvSpPr txBox="1">
            <a:spLocks noGrp="1"/>
          </p:cNvSpPr>
          <p:nvPr>
            <p:ph type="body" sz="quarter" idx="10"/>
          </p:nvPr>
        </p:nvSpPr>
        <p:spPr>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500"/>
              </a:spcBef>
              <a:spcAft>
                <a:spcPts val="0"/>
              </a:spcAft>
              <a:buClr>
                <a:schemeClr val="lt1"/>
              </a:buClr>
              <a:buSzPts val="2600"/>
              <a:buNone/>
            </a:pPr>
            <a:r>
              <a:rPr lang="en-US" dirty="0"/>
              <a:t>What principles help provide evidence of evolution among organisms?</a:t>
            </a:r>
            <a:endParaRPr dirty="0"/>
          </a:p>
          <a:p>
            <a:pPr marL="0" indent="0">
              <a:spcBef>
                <a:spcPts val="500"/>
              </a:spcBef>
              <a:spcAft>
                <a:spcPts val="0"/>
              </a:spcAft>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4"/>
          <p:cNvSpPr txBox="1">
            <a:spLocks noGrp="1"/>
          </p:cNvSpPr>
          <p:nvPr>
            <p:ph type="title"/>
          </p:nvPr>
        </p:nvSpPr>
        <p:spPr>
          <a:xfrm>
            <a:off x="623900" y="559702"/>
            <a:ext cx="7886700" cy="1312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5000"/>
              <a:buFont typeface="Calibri"/>
              <a:buNone/>
            </a:pPr>
            <a:r>
              <a:rPr lang="en-US"/>
              <a:t>Learning Objectives</a:t>
            </a:r>
            <a:endParaRPr/>
          </a:p>
        </p:txBody>
      </p:sp>
      <p:sp>
        <p:nvSpPr>
          <p:cNvPr id="89" name="Google Shape;89;p4"/>
          <p:cNvSpPr txBox="1">
            <a:spLocks noGrp="1"/>
          </p:cNvSpPr>
          <p:nvPr>
            <p:ph type="body" idx="1"/>
          </p:nvPr>
        </p:nvSpPr>
        <p:spPr>
          <a:xfrm>
            <a:off x="623900" y="1871901"/>
            <a:ext cx="7885200" cy="2823000"/>
          </a:xfrm>
          <a:prstGeom prst="rect">
            <a:avLst/>
          </a:prstGeom>
          <a:noFill/>
          <a:ln>
            <a:noFill/>
          </a:ln>
        </p:spPr>
        <p:txBody>
          <a:bodyPr spcFirstLastPara="1" wrap="square" lIns="91425" tIns="45700" rIns="91425" bIns="45700" anchor="t" anchorCtr="0">
            <a:normAutofit lnSpcReduction="10000"/>
          </a:bodyPr>
          <a:lstStyle/>
          <a:p>
            <a:pPr marL="457200" lvl="0" indent="-393700" algn="l" rtl="0">
              <a:lnSpc>
                <a:spcPct val="100000"/>
              </a:lnSpc>
              <a:spcBef>
                <a:spcPts val="500"/>
              </a:spcBef>
              <a:spcAft>
                <a:spcPts val="0"/>
              </a:spcAft>
              <a:buSzPts val="2600"/>
              <a:buChar char="●"/>
            </a:pPr>
            <a:r>
              <a:rPr lang="en-US"/>
              <a:t>Evaluate claims that changes in the environment can affect survival strategies of populations.</a:t>
            </a:r>
            <a:endParaRPr/>
          </a:p>
          <a:p>
            <a:pPr marL="457200" lvl="0" indent="-393700" algn="l" rtl="0">
              <a:lnSpc>
                <a:spcPct val="100000"/>
              </a:lnSpc>
              <a:spcBef>
                <a:spcPts val="0"/>
              </a:spcBef>
              <a:spcAft>
                <a:spcPts val="0"/>
              </a:spcAft>
              <a:buSzPts val="2600"/>
              <a:buChar char="●"/>
            </a:pPr>
            <a:r>
              <a:rPr lang="en-US" dirty="0"/>
              <a:t>Use evidence to show how adaptation leads to differentiation in organisms’ reproduction and survival.</a:t>
            </a:r>
            <a:endParaRPr dirty="0"/>
          </a:p>
          <a:p>
            <a:pPr marL="457200" lvl="0" indent="-393700" algn="l" rtl="0">
              <a:lnSpc>
                <a:spcPct val="100000"/>
              </a:lnSpc>
              <a:spcBef>
                <a:spcPts val="0"/>
              </a:spcBef>
              <a:spcAft>
                <a:spcPts val="0"/>
              </a:spcAft>
              <a:buSzPts val="2600"/>
              <a:buChar char="●"/>
            </a:pPr>
            <a:r>
              <a:rPr lang="en-US" dirty="0"/>
              <a:t>Explain how selection pressures and adaptations can affect the earth’s biodiversity.</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5"/>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3"/>
              </a:buClr>
              <a:buSzPts val="3600"/>
              <a:buFont typeface="Calibri"/>
              <a:buNone/>
            </a:pPr>
            <a:r>
              <a:rPr lang="en-US"/>
              <a:t>The True Story of Mary Anning</a:t>
            </a:r>
            <a:endParaRPr/>
          </a:p>
        </p:txBody>
      </p:sp>
      <p:sp>
        <p:nvSpPr>
          <p:cNvPr id="95" name="Google Shape;95;p5"/>
          <p:cNvSpPr txBox="1"/>
          <p:nvPr/>
        </p:nvSpPr>
        <p:spPr>
          <a:xfrm>
            <a:off x="843825" y="4449250"/>
            <a:ext cx="7011300" cy="4449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1500" u="sng" dirty="0">
                <a:solidFill>
                  <a:srgbClr val="5D94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https://www.youtube.com/watch?v=BEbgTpdwRgI</a:t>
            </a:r>
            <a:endParaRPr sz="2600" dirty="0">
              <a:solidFill>
                <a:schemeClr val="dk1"/>
              </a:solidFill>
              <a:latin typeface="Calibri"/>
              <a:ea typeface="Calibri"/>
              <a:cs typeface="Calibri"/>
              <a:sym typeface="Calibri"/>
            </a:endParaRPr>
          </a:p>
        </p:txBody>
      </p:sp>
      <p:pic>
        <p:nvPicPr>
          <p:cNvPr id="2" name="Online Media 1" descr="The true story of Mary Anning: The girl who helped discover dinosaurs | BBC Ideas">
            <a:hlinkClick r:id="" action="ppaction://media"/>
            <a:extLst>
              <a:ext uri="{FF2B5EF4-FFF2-40B4-BE49-F238E27FC236}">
                <a16:creationId xmlns:a16="http://schemas.microsoft.com/office/drawing/2014/main" id="{F16C3BA2-91CA-9EDA-DB6E-B13E144A6E1E}"/>
              </a:ext>
            </a:extLst>
          </p:cNvPr>
          <p:cNvPicPr>
            <a:picLocks noRot="1" noChangeAspect="1"/>
          </p:cNvPicPr>
          <p:nvPr>
            <a:videoFile r:link="rId1"/>
          </p:nvPr>
        </p:nvPicPr>
        <p:blipFill>
          <a:blip r:embed="rId5"/>
          <a:stretch>
            <a:fillRect/>
          </a:stretch>
        </p:blipFill>
        <p:spPr>
          <a:xfrm>
            <a:off x="1566407" y="1268550"/>
            <a:ext cx="5439080" cy="3073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6"/>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3"/>
              </a:buClr>
              <a:buSzPts val="3600"/>
              <a:buFont typeface="Calibri"/>
              <a:buNone/>
            </a:pPr>
            <a:r>
              <a:rPr lang="en-US"/>
              <a:t>Six-Word Memoir</a:t>
            </a:r>
            <a:endParaRPr/>
          </a:p>
        </p:txBody>
      </p:sp>
      <p:sp>
        <p:nvSpPr>
          <p:cNvPr id="102" name="Google Shape;102;p6"/>
          <p:cNvSpPr txBox="1">
            <a:spLocks noGrp="1"/>
          </p:cNvSpPr>
          <p:nvPr>
            <p:ph idx="1"/>
          </p:nvPr>
        </p:nvSpPr>
        <p:spPr>
          <a:xfrm>
            <a:off x="628650" y="1370025"/>
            <a:ext cx="5281644" cy="3262200"/>
          </a:xfrm>
          <a:prstGeom prst="rect">
            <a:avLst/>
          </a:prstGeom>
          <a:noFill/>
          <a:ln>
            <a:noFill/>
          </a:ln>
        </p:spPr>
        <p:txBody>
          <a:bodyPr spcFirstLastPara="1" wrap="square" lIns="91425" tIns="45700" rIns="91425" bIns="45700" anchor="t" anchorCtr="0">
            <a:normAutofit fontScale="85000" lnSpcReduction="20000"/>
          </a:bodyPr>
          <a:lstStyle/>
          <a:p>
            <a:pPr marL="539116" lvl="0" indent="-514350" algn="l" rtl="0">
              <a:lnSpc>
                <a:spcPct val="100000"/>
              </a:lnSpc>
              <a:spcBef>
                <a:spcPts val="0"/>
              </a:spcBef>
              <a:spcAft>
                <a:spcPts val="0"/>
              </a:spcAft>
              <a:buSzPct val="100000"/>
              <a:buFont typeface="+mj-lt"/>
              <a:buAutoNum type="arabicPeriod"/>
            </a:pPr>
            <a:r>
              <a:rPr lang="en-US" dirty="0"/>
              <a:t>Imagine that you work at a museum and want to let people know about your new Mary Anning exhibit.</a:t>
            </a:r>
            <a:endParaRPr dirty="0"/>
          </a:p>
          <a:p>
            <a:pPr marL="539116" lvl="0" indent="-514350" algn="l" rtl="0">
              <a:lnSpc>
                <a:spcPct val="100000"/>
              </a:lnSpc>
              <a:spcBef>
                <a:spcPts val="0"/>
              </a:spcBef>
              <a:spcAft>
                <a:spcPts val="0"/>
              </a:spcAft>
              <a:buSzPct val="100000"/>
              <a:buFont typeface="+mj-lt"/>
              <a:buAutoNum type="arabicPeriod"/>
            </a:pPr>
            <a:r>
              <a:rPr lang="en-US" dirty="0"/>
              <a:t>Write a Six-Word Memoir to attract others to this exhibit, paying special attention to Anning’s contribution to evolution.</a:t>
            </a:r>
            <a:endParaRPr dirty="0"/>
          </a:p>
          <a:p>
            <a:pPr marL="539116" lvl="0" indent="-514350" algn="l" rtl="0">
              <a:lnSpc>
                <a:spcPct val="100000"/>
              </a:lnSpc>
              <a:spcBef>
                <a:spcPts val="0"/>
              </a:spcBef>
              <a:spcAft>
                <a:spcPts val="0"/>
              </a:spcAft>
              <a:buSzPct val="100000"/>
              <a:buFont typeface="+mj-lt"/>
              <a:buAutoNum type="arabicPeriod"/>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After all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memoirs</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 have been submitted, vote for the memoir you think is the most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intriguing</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 to attract you to the exhibit.</a:t>
            </a:r>
            <a:endParaRPr dirty="0"/>
          </a:p>
        </p:txBody>
      </p:sp>
      <p:pic>
        <p:nvPicPr>
          <p:cNvPr id="103" name="Google Shape;103;p6"/>
          <p:cNvPicPr preferRelativeResize="0"/>
          <p:nvPr/>
        </p:nvPicPr>
        <p:blipFill rotWithShape="1">
          <a:blip r:embed="rId3">
            <a:alphaModFix/>
          </a:blip>
          <a:srcRect/>
          <a:stretch/>
        </p:blipFill>
        <p:spPr>
          <a:xfrm>
            <a:off x="5996855" y="1641026"/>
            <a:ext cx="2689944" cy="65465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Shape 107"/>
        <p:cNvGrpSpPr/>
        <p:nvPr/>
      </p:nvGrpSpPr>
      <p:grpSpPr>
        <a:xfrm>
          <a:off x="0" y="0"/>
          <a:ext cx="0" cy="0"/>
          <a:chOff x="0" y="0"/>
          <a:chExt cx="0" cy="0"/>
        </a:xfrm>
      </p:grpSpPr>
      <p:sp>
        <p:nvSpPr>
          <p:cNvPr id="108" name="Google Shape;108;g3736e97382c_0_0"/>
          <p:cNvSpPr txBox="1">
            <a:spLocks noGrp="1"/>
          </p:cNvSpPr>
          <p:nvPr>
            <p:ph type="title"/>
          </p:nvPr>
        </p:nvSpPr>
        <p:spPr>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Voting on Six-Word Memoir</a:t>
            </a:r>
            <a:endParaRPr/>
          </a:p>
        </p:txBody>
      </p:sp>
      <p:sp>
        <p:nvSpPr>
          <p:cNvPr id="109" name="Google Shape;109;g3736e97382c_0_0"/>
          <p:cNvSpPr txBox="1">
            <a:spLocks noGrp="1"/>
          </p:cNvSpPr>
          <p:nvPr>
            <p:ph idx="1"/>
          </p:nvPr>
        </p:nvSpPr>
        <p:spPr>
          <a:xfrm>
            <a:off x="628650" y="1370025"/>
            <a:ext cx="5226900" cy="3262200"/>
          </a:xfrm>
          <a:prstGeom prst="rect">
            <a:avLst/>
          </a:prstGeom>
        </p:spPr>
        <p:txBody>
          <a:bodyPr spcFirstLastPara="1" wrap="square" lIns="91425" tIns="45700" rIns="91425" bIns="45700" anchor="t" anchorCtr="0">
            <a:normAutofit/>
          </a:bodyPr>
          <a:lstStyle/>
          <a:p>
            <a:pPr marL="457200" lvl="0" indent="-393700" algn="l" rtl="0">
              <a:spcBef>
                <a:spcPts val="500"/>
              </a:spcBef>
              <a:spcAft>
                <a:spcPts val="0"/>
              </a:spcAft>
              <a:buSzPts val="2600"/>
              <a:buChar char="●"/>
            </a:pPr>
            <a:r>
              <a:rPr lang="en-US" dirty="0"/>
              <a:t>In your group, take turns reading each of your six-word memoirs. </a:t>
            </a:r>
            <a:endParaRPr dirty="0"/>
          </a:p>
          <a:p>
            <a:pPr marL="457200" lvl="0" indent="-393700" algn="l" rtl="0">
              <a:spcBef>
                <a:spcPts val="0"/>
              </a:spcBef>
              <a:spcAft>
                <a:spcPts val="0"/>
              </a:spcAft>
              <a:buSzPts val="2600"/>
              <a:buChar char="●"/>
            </a:pPr>
            <a:r>
              <a:rPr lang="en-US" dirty="0"/>
              <a:t>As a group, vote for the one your group likes the best.</a:t>
            </a:r>
            <a:endParaRPr dirty="0"/>
          </a:p>
          <a:p>
            <a:pPr marL="457200" lvl="0" indent="-393700" algn="l" rtl="0">
              <a:spcBef>
                <a:spcPts val="0"/>
              </a:spcBef>
              <a:spcAft>
                <a:spcPts val="0"/>
              </a:spcAft>
              <a:buSzPts val="2600"/>
              <a:buChar char="●"/>
            </a:pPr>
            <a:r>
              <a:rPr lang="en-US" dirty="0"/>
              <a:t>Be prepared to read the winning six-word memoir to the class.</a:t>
            </a:r>
            <a:endParaRPr dirty="0"/>
          </a:p>
        </p:txBody>
      </p:sp>
      <p:pic>
        <p:nvPicPr>
          <p:cNvPr id="110" name="Google Shape;110;g3736e97382c_0_0"/>
          <p:cNvPicPr preferRelativeResize="0"/>
          <p:nvPr/>
        </p:nvPicPr>
        <p:blipFill rotWithShape="1">
          <a:blip r:embed="rId3">
            <a:alphaModFix/>
          </a:blip>
          <a:srcRect/>
          <a:stretch/>
        </p:blipFill>
        <p:spPr>
          <a:xfrm>
            <a:off x="5996855" y="1641026"/>
            <a:ext cx="2689944" cy="65465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375d1c9112f_0_3"/>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3"/>
              </a:buClr>
              <a:buSzPts val="3600"/>
              <a:buFont typeface="Calibri"/>
              <a:buNone/>
            </a:pPr>
            <a:r>
              <a:rPr lang="en-US"/>
              <a:t>Ancient Whale Bones</a:t>
            </a:r>
            <a:endParaRPr/>
          </a:p>
        </p:txBody>
      </p:sp>
      <p:sp>
        <p:nvSpPr>
          <p:cNvPr id="116" name="Google Shape;116;g375d1c9112f_0_3"/>
          <p:cNvSpPr txBox="1"/>
          <p:nvPr/>
        </p:nvSpPr>
        <p:spPr>
          <a:xfrm>
            <a:off x="843825" y="4449250"/>
            <a:ext cx="7011300" cy="4449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1500" u="sng" dirty="0">
                <a:solidFill>
                  <a:srgbClr val="5D94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https://www.youtube.com/watch?v=WK8i8_qsWjo</a:t>
            </a:r>
            <a:endParaRPr sz="1500" dirty="0">
              <a:solidFill>
                <a:schemeClr val="dk1"/>
              </a:solidFill>
              <a:latin typeface="Calibri"/>
              <a:ea typeface="Calibri"/>
              <a:cs typeface="Calibri"/>
              <a:sym typeface="Calibri"/>
            </a:endParaRPr>
          </a:p>
        </p:txBody>
      </p:sp>
      <p:pic>
        <p:nvPicPr>
          <p:cNvPr id="2" name="Online Media 1" descr="Ancient Whale Bones | National Geographic">
            <a:hlinkClick r:id="" action="ppaction://media"/>
            <a:extLst>
              <a:ext uri="{FF2B5EF4-FFF2-40B4-BE49-F238E27FC236}">
                <a16:creationId xmlns:a16="http://schemas.microsoft.com/office/drawing/2014/main" id="{DABDEB0B-ABA6-B6B3-9941-E82BC8B183B2}"/>
              </a:ext>
            </a:extLst>
          </p:cNvPr>
          <p:cNvPicPr>
            <a:picLocks noRot="1" noChangeAspect="1"/>
          </p:cNvPicPr>
          <p:nvPr>
            <a:videoFile r:link="rId1"/>
          </p:nvPr>
        </p:nvPicPr>
        <p:blipFill>
          <a:blip r:embed="rId5"/>
          <a:stretch>
            <a:fillRect/>
          </a:stretch>
        </p:blipFill>
        <p:spPr>
          <a:xfrm>
            <a:off x="1507253" y="1367988"/>
            <a:ext cx="5453561" cy="30812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375d1c9112f_0_11"/>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3"/>
              </a:buClr>
              <a:buSzPts val="3600"/>
              <a:buFont typeface="Calibri"/>
              <a:buNone/>
            </a:pPr>
            <a:r>
              <a:rPr lang="en-US"/>
              <a:t>Card Sort</a:t>
            </a:r>
            <a:endParaRPr/>
          </a:p>
        </p:txBody>
      </p:sp>
      <p:sp>
        <p:nvSpPr>
          <p:cNvPr id="123" name="Google Shape;123;g375d1c9112f_0_11"/>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a:t>Match each definition with the image or graph you believe it is best associated with.</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US"/>
              <a:t>We will review the answers later in the lesson.</a:t>
            </a:r>
            <a:endParaRPr/>
          </a:p>
        </p:txBody>
      </p:sp>
      <p:pic>
        <p:nvPicPr>
          <p:cNvPr id="124" name="Google Shape;124;g375d1c9112f_0_11"/>
          <p:cNvPicPr preferRelativeResize="0"/>
          <p:nvPr/>
        </p:nvPicPr>
        <p:blipFill rotWithShape="1">
          <a:blip r:embed="rId3">
            <a:alphaModFix/>
          </a:blip>
          <a:srcRect/>
          <a:stretch/>
        </p:blipFill>
        <p:spPr>
          <a:xfrm>
            <a:off x="5771579" y="1252600"/>
            <a:ext cx="2956925" cy="2638299"/>
          </a:xfrm>
          <a:prstGeom prst="rect">
            <a:avLst/>
          </a:prstGeom>
          <a:noFill/>
          <a:ln>
            <a:noFill/>
          </a:ln>
        </p:spPr>
      </p:pic>
    </p:spTree>
  </p:cSld>
  <p:clrMapOvr>
    <a:masterClrMapping/>
  </p:clrMapOvr>
</p:sld>
</file>

<file path=ppt/theme/theme1.xml><?xml version="1.0" encoding="utf-8"?>
<a:theme xmlns:a="http://schemas.openxmlformats.org/drawingml/2006/main" name="Custom Design">
  <a:themeElements>
    <a:clrScheme name="LEARN 2025">
      <a:dk1>
        <a:srgbClr val="000000"/>
      </a:dk1>
      <a:lt1>
        <a:srgbClr val="FFFFFF"/>
      </a:lt1>
      <a:dk2>
        <a:srgbClr val="595959"/>
      </a:dk2>
      <a:lt2>
        <a:srgbClr val="EEEEEE"/>
      </a:lt2>
      <a:accent1>
        <a:srgbClr val="285782"/>
      </a:accent1>
      <a:accent2>
        <a:srgbClr val="008CC9"/>
      </a:accent2>
      <a:accent3>
        <a:srgbClr val="971D20"/>
      </a:accent3>
      <a:accent4>
        <a:srgbClr val="E8BF3C"/>
      </a:accent4>
      <a:accent5>
        <a:srgbClr val="D30F7F"/>
      </a:accent5>
      <a:accent6>
        <a:srgbClr val="FFFFFF"/>
      </a:accent6>
      <a:hlink>
        <a:srgbClr val="288AC3"/>
      </a:hlink>
      <a:folHlink>
        <a:srgbClr val="288AC3"/>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EARN Slides 25" id="{7E451F75-425E-9141-B4A5-D4034FFDABB2}" vid="{39744956-D7AF-C24A-B772-F3A0F6641B2C}"/>
    </a:ext>
  </a:extLst>
</a:theme>
</file>

<file path=ppt/theme/theme2.xml><?xml version="1.0" encoding="utf-8"?>
<a:theme xmlns:a="http://schemas.openxmlformats.org/drawingml/2006/main" name="1_Custom Design">
  <a:themeElements>
    <a:clrScheme name="LEARN 2025">
      <a:dk1>
        <a:srgbClr val="000000"/>
      </a:dk1>
      <a:lt1>
        <a:srgbClr val="FFFFFF"/>
      </a:lt1>
      <a:dk2>
        <a:srgbClr val="595959"/>
      </a:dk2>
      <a:lt2>
        <a:srgbClr val="EEEEEE"/>
      </a:lt2>
      <a:accent1>
        <a:srgbClr val="285782"/>
      </a:accent1>
      <a:accent2>
        <a:srgbClr val="008CC9"/>
      </a:accent2>
      <a:accent3>
        <a:srgbClr val="971D20"/>
      </a:accent3>
      <a:accent4>
        <a:srgbClr val="E8BF3C"/>
      </a:accent4>
      <a:accent5>
        <a:srgbClr val="D30F7F"/>
      </a:accent5>
      <a:accent6>
        <a:srgbClr val="FFFFFF"/>
      </a:accent6>
      <a:hlink>
        <a:srgbClr val="288AC3"/>
      </a:hlink>
      <a:folHlink>
        <a:srgbClr val="288AC3"/>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EARN Slides 25" id="{7E451F75-425E-9141-B4A5-D4034FFDABB2}" vid="{0D51015A-79D5-5846-ADD5-18481CB10A0B}"/>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LEARN Slides 25</Template>
  <TotalTime>210</TotalTime>
  <Words>873</Words>
  <Application>Microsoft Office PowerPoint</Application>
  <PresentationFormat>On-screen Show (16:9)</PresentationFormat>
  <Paragraphs>68</Paragraphs>
  <Slides>14</Slides>
  <Notes>13</Notes>
  <HiddenSlides>2</HiddenSlides>
  <MMClips>2</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Aptos Display</vt:lpstr>
      <vt:lpstr>Arial</vt:lpstr>
      <vt:lpstr>Calibri</vt:lpstr>
      <vt:lpstr>Courier New</vt:lpstr>
      <vt:lpstr>System Font Regular</vt:lpstr>
      <vt:lpstr>Wingdings</vt:lpstr>
      <vt:lpstr>Custom Design</vt:lpstr>
      <vt:lpstr>1_Custom Design</vt:lpstr>
      <vt:lpstr>PowerPoint Presentation</vt:lpstr>
      <vt:lpstr>She Sells Seashells by the Seashore</vt:lpstr>
      <vt:lpstr>Essential Question(s)</vt:lpstr>
      <vt:lpstr>Learning Objectives</vt:lpstr>
      <vt:lpstr>The True Story of Mary Anning</vt:lpstr>
      <vt:lpstr>Six-Word Memoir</vt:lpstr>
      <vt:lpstr>Voting on Six-Word Memoir</vt:lpstr>
      <vt:lpstr>Ancient Whale Bones</vt:lpstr>
      <vt:lpstr>Card Sort</vt:lpstr>
      <vt:lpstr>Evolution Presentation</vt:lpstr>
      <vt:lpstr>Evolution Presentation</vt:lpstr>
      <vt:lpstr>Get Ready to Race!</vt:lpstr>
      <vt:lpstr>Spend a Buck</vt:lpstr>
      <vt:lpstr>Discussion Board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K20 Center</dc:creator>
  <cp:lastModifiedBy>McLeod Porter, Delma</cp:lastModifiedBy>
  <cp:revision>4</cp:revision>
  <dcterms:modified xsi:type="dcterms:W3CDTF">2025-09-25T18:32:37Z</dcterms:modified>
</cp:coreProperties>
</file>