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onstantia" panose="02030602050306030303"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0RWtVf3S8vU3RNR+2RaT7sNFF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tech-tool/64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WK8i8_qsWj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You will need to compile the slides in the order you want them to present each term. Review presentation etiquette before presentation. You may even consider adding a slide on making sure learners know the terms: evolution, species, biodiversity and adaptation. </a:t>
            </a:r>
            <a:endParaRPr/>
          </a:p>
          <a:p>
            <a:pPr marL="0" lvl="0" indent="0" algn="l" rtl="0">
              <a:lnSpc>
                <a:spcPct val="100000"/>
              </a:lnSpc>
              <a:spcBef>
                <a:spcPts val="0"/>
              </a:spcBef>
              <a:spcAft>
                <a:spcPts val="0"/>
              </a:spcAft>
              <a:buSzPts val="1400"/>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b5dd66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6b5dd66c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a44761f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ba44761f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Instructions for how to set up a mentimenter can be found </a:t>
            </a:r>
            <a:r>
              <a:rPr lang="en-US" u="sng">
                <a:solidFill>
                  <a:schemeClr val="hlink"/>
                </a:solidFill>
                <a:hlinkClick r:id="rId3"/>
              </a:rPr>
              <a:t>here</a:t>
            </a:r>
            <a:r>
              <a:rPr lang="en-US"/>
              <a:t> on the K20 website.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bde7064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bbde7064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Display the list of questions that you compiled from the end of the ancient whale video to the students. After giving some wait time for students to record their thought, have them share out their responses and add to others.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299e9f0b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 name="Google Shape;92;gb299e9f0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299e9f0b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gb299e9f0b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f0f7251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af0f7251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dirty="0"/>
              <a:t>Video Source: </a:t>
            </a:r>
            <a:r>
              <a:rPr lang="en-US" sz="1000" dirty="0">
                <a:solidFill>
                  <a:srgbClr val="909090"/>
                </a:solidFill>
                <a:latin typeface="Calibri"/>
                <a:ea typeface="Calibri"/>
                <a:cs typeface="Calibri"/>
                <a:sym typeface="Calibri"/>
              </a:rPr>
              <a:t>BBC Ideas</a:t>
            </a:r>
            <a:r>
              <a:rPr lang="en-US" sz="1000" b="0" i="0" u="none" strike="noStrike" cap="none" dirty="0">
                <a:solidFill>
                  <a:srgbClr val="909090"/>
                </a:solidFill>
                <a:latin typeface="Calibri"/>
                <a:ea typeface="Calibri"/>
                <a:cs typeface="Calibri"/>
                <a:sym typeface="Calibri"/>
              </a:rPr>
              <a:t>. (201</a:t>
            </a:r>
            <a:r>
              <a:rPr lang="en-US" sz="1000" dirty="0">
                <a:solidFill>
                  <a:srgbClr val="909090"/>
                </a:solidFill>
                <a:latin typeface="Calibri"/>
                <a:ea typeface="Calibri"/>
                <a:cs typeface="Calibri"/>
                <a:sym typeface="Calibri"/>
              </a:rPr>
              <a:t>9</a:t>
            </a:r>
            <a:r>
              <a:rPr lang="en-US" sz="1000" b="0" i="0" u="none" strike="noStrike" cap="none" dirty="0">
                <a:solidFill>
                  <a:srgbClr val="909090"/>
                </a:solidFill>
                <a:latin typeface="Calibri"/>
                <a:ea typeface="Calibri"/>
                <a:cs typeface="Calibri"/>
                <a:sym typeface="Calibri"/>
              </a:rPr>
              <a:t>, </a:t>
            </a:r>
            <a:r>
              <a:rPr lang="en-US" sz="1000" dirty="0">
                <a:solidFill>
                  <a:srgbClr val="909090"/>
                </a:solidFill>
                <a:latin typeface="Calibri"/>
                <a:ea typeface="Calibri"/>
                <a:cs typeface="Calibri"/>
                <a:sym typeface="Calibri"/>
              </a:rPr>
              <a:t>March</a:t>
            </a:r>
            <a:r>
              <a:rPr lang="en-US" sz="1000" b="0" i="0" u="none" strike="noStrike" cap="none" dirty="0">
                <a:solidFill>
                  <a:srgbClr val="909090"/>
                </a:solidFill>
                <a:latin typeface="Calibri"/>
                <a:ea typeface="Calibri"/>
                <a:cs typeface="Calibri"/>
                <a:sym typeface="Calibri"/>
              </a:rPr>
              <a:t> 2</a:t>
            </a:r>
            <a:r>
              <a:rPr lang="en-US" sz="1000" dirty="0">
                <a:solidFill>
                  <a:srgbClr val="909090"/>
                </a:solidFill>
                <a:latin typeface="Calibri"/>
                <a:ea typeface="Calibri"/>
                <a:cs typeface="Calibri"/>
                <a:sym typeface="Calibri"/>
              </a:rPr>
              <a:t>7</a:t>
            </a:r>
            <a:r>
              <a:rPr lang="en-US" sz="1000" b="0" i="0" u="none" strike="noStrike" cap="none" dirty="0">
                <a:solidFill>
                  <a:srgbClr val="909090"/>
                </a:solidFill>
                <a:latin typeface="Calibri"/>
                <a:ea typeface="Calibri"/>
                <a:cs typeface="Calibri"/>
                <a:sym typeface="Calibri"/>
              </a:rPr>
              <a:t>). </a:t>
            </a:r>
            <a:r>
              <a:rPr lang="en-US" sz="1000" dirty="0">
                <a:solidFill>
                  <a:srgbClr val="909090"/>
                </a:solidFill>
                <a:latin typeface="Calibri"/>
                <a:ea typeface="Calibri"/>
                <a:cs typeface="Calibri"/>
                <a:sym typeface="Calibri"/>
              </a:rPr>
              <a:t>The true story of Mary Anning: The girl who helped discover dinosaurs | BBC Ideas [Video]</a:t>
            </a:r>
            <a:r>
              <a:rPr lang="en-US" sz="1000" b="0" i="0" u="none" strike="noStrike" cap="none" dirty="0">
                <a:solidFill>
                  <a:srgbClr val="909090"/>
                </a:solidFill>
                <a:latin typeface="Calibri"/>
                <a:ea typeface="Calibri"/>
                <a:cs typeface="Calibri"/>
                <a:sym typeface="Calibri"/>
              </a:rPr>
              <a:t>. YouTube. </a:t>
            </a:r>
            <a:r>
              <a:rPr lang="en-US" sz="1000" dirty="0">
                <a:solidFill>
                  <a:srgbClr val="909090"/>
                </a:solidFill>
                <a:latin typeface="Calibri"/>
                <a:ea typeface="Calibri"/>
                <a:cs typeface="Calibri"/>
                <a:sym typeface="Calibri"/>
              </a:rPr>
              <a:t>https://www.youtube.com/watch?v=BEbgTpdwRgI</a:t>
            </a:r>
            <a:endParaRPr sz="1000" b="0" i="0" u="none" strike="noStrike" cap="none" dirty="0">
              <a:solidFill>
                <a:srgbClr val="90909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You could have them vote in a group of four, then the winners from that vote be voted by the class. You could also have students post their 6 word memoir in an online discussion doc/forum and have them vote. </a:t>
            </a:r>
            <a:endParaRPr dirty="0"/>
          </a:p>
          <a:p>
            <a:pPr marL="0" lvl="0" indent="0" algn="l" rtl="0">
              <a:lnSpc>
                <a:spcPct val="100000"/>
              </a:lnSpc>
              <a:spcBef>
                <a:spcPts val="0"/>
              </a:spcBef>
              <a:spcAft>
                <a:spcPts val="0"/>
              </a:spcAft>
              <a:buClr>
                <a:schemeClr val="dk1"/>
              </a:buClr>
              <a:buSzPts val="1100"/>
              <a:buFont typeface="Arial"/>
              <a:buNone/>
            </a:pPr>
            <a:r>
              <a:rPr lang="en-US" dirty="0"/>
              <a:t>Consider placing an image of Mary Anning in the class or outside the classroom door with the winner’s memoir in bold above it. </a:t>
            </a:r>
            <a:endParaRPr dirty="0"/>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f0f7251f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af0f7251f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dirty="0"/>
              <a:t>Video Source: </a:t>
            </a:r>
            <a:r>
              <a:rPr lang="en-US" sz="1000" dirty="0">
                <a:solidFill>
                  <a:srgbClr val="909090"/>
                </a:solidFill>
                <a:latin typeface="Calibri"/>
                <a:ea typeface="Calibri"/>
                <a:cs typeface="Calibri"/>
                <a:sym typeface="Calibri"/>
              </a:rPr>
              <a:t>National Geographic</a:t>
            </a:r>
            <a:r>
              <a:rPr lang="en-US" sz="1000" b="0" i="0" u="none" strike="noStrike" cap="none" dirty="0">
                <a:solidFill>
                  <a:srgbClr val="909090"/>
                </a:solidFill>
                <a:latin typeface="Calibri"/>
                <a:ea typeface="Calibri"/>
                <a:cs typeface="Calibri"/>
                <a:sym typeface="Calibri"/>
              </a:rPr>
              <a:t>. (2020). </a:t>
            </a:r>
            <a:r>
              <a:rPr lang="en-US" sz="1000" dirty="0">
                <a:solidFill>
                  <a:srgbClr val="909090"/>
                </a:solidFill>
                <a:latin typeface="Calibri"/>
                <a:ea typeface="Calibri"/>
                <a:cs typeface="Calibri"/>
                <a:sym typeface="Calibri"/>
              </a:rPr>
              <a:t>Ancient whale bones | National Geographic [Video]. </a:t>
            </a:r>
            <a:r>
              <a:rPr lang="en-US" sz="1000" i="0" dirty="0">
                <a:solidFill>
                  <a:srgbClr val="909090"/>
                </a:solidFill>
                <a:latin typeface="Calibri"/>
                <a:ea typeface="Calibri"/>
                <a:cs typeface="Calibri"/>
                <a:sym typeface="Calibri"/>
              </a:rPr>
              <a:t>YouTube</a:t>
            </a:r>
            <a:r>
              <a:rPr lang="en-US" sz="1000" b="0" i="0" u="none" strike="noStrike" cap="none" dirty="0">
                <a:solidFill>
                  <a:srgbClr val="909090"/>
                </a:solidFill>
                <a:latin typeface="Calibri"/>
                <a:ea typeface="Calibri"/>
                <a:cs typeface="Calibri"/>
                <a:sym typeface="Calibri"/>
              </a:rPr>
              <a:t>. </a:t>
            </a:r>
            <a:r>
              <a:rPr lang="en-US" sz="1000" u="sng" dirty="0">
                <a:solidFill>
                  <a:schemeClr val="hlink"/>
                </a:solidFill>
                <a:latin typeface="Calibri"/>
                <a:ea typeface="Calibri"/>
                <a:cs typeface="Calibri"/>
                <a:sym typeface="Calibri"/>
                <a:hlinkClick r:id="rId3"/>
              </a:rPr>
              <a:t>https://www.youtube.com/watch?v=WK8i8_qsWjo</a:t>
            </a:r>
            <a:endParaRPr sz="1000" dirty="0">
              <a:solidFill>
                <a:srgbClr val="909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000" dirty="0">
              <a:solidFill>
                <a:srgbClr val="909090"/>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dirty="0"/>
              <a:t>Make copies and pass out the video questions for learners to answer along with the video.</a:t>
            </a:r>
            <a:endParaRPr sz="1000" dirty="0">
              <a:solidFill>
                <a:srgbClr val="90909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299e9f0bc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b299e9f0bc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Print and cut out card sort, place them into bags, place students into groups of 4, and inform learners to not open bag until instructions are given.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299e9f0bc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2" name="Google Shape;132;gb299e9f0bc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4" name="Google Shape;44;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5" name="Google Shape;45;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6" name="Google Shape;46;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1" name="Google Shape;51;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67"/>
        <p:cNvGrpSpPr/>
        <p:nvPr/>
      </p:nvGrpSpPr>
      <p:grpSpPr>
        <a:xfrm>
          <a:off x="0" y="0"/>
          <a:ext cx="0" cy="0"/>
          <a:chOff x="0" y="0"/>
          <a:chExt cx="0" cy="0"/>
        </a:xfrm>
      </p:grpSpPr>
      <p:sp>
        <p:nvSpPr>
          <p:cNvPr id="68" name="Google Shape;68;gb299e9f0bc_0_1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b299e9f0bc_0_1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gb299e9f0bc_0_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gb299e9f0bc_0_11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3" name="Google Shape;73;gb299e9f0bc_0_1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4" name="Google Shape;74;gb299e9f0bc_0_1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75"/>
        <p:cNvGrpSpPr/>
        <p:nvPr/>
      </p:nvGrpSpPr>
      <p:grpSpPr>
        <a:xfrm>
          <a:off x="0" y="0"/>
          <a:ext cx="0" cy="0"/>
          <a:chOff x="0" y="0"/>
          <a:chExt cx="0" cy="0"/>
        </a:xfrm>
      </p:grpSpPr>
      <p:pic>
        <p:nvPicPr>
          <p:cNvPr id="76" name="Google Shape;76;gb299e9f0bc_0_19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gb299e9f0bc_0_19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b299e9f0bc_0_19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79" name="Google Shape;79;gb299e9f0bc_0_19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
        <p:cNvGrpSpPr/>
        <p:nvPr/>
      </p:nvGrpSpPr>
      <p:grpSpPr>
        <a:xfrm>
          <a:off x="0" y="0"/>
          <a:ext cx="0" cy="0"/>
          <a:chOff x="0" y="0"/>
          <a:chExt cx="0" cy="0"/>
        </a:xfrm>
      </p:grpSpPr>
      <p:sp>
        <p:nvSpPr>
          <p:cNvPr id="11" name="Google Shape;11;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 name="Google Shape;13;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4" name="Google Shape;1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5"/>
        <p:cNvGrpSpPr/>
        <p:nvPr/>
      </p:nvGrpSpPr>
      <p:grpSpPr>
        <a:xfrm>
          <a:off x="0" y="0"/>
          <a:ext cx="0" cy="0"/>
          <a:chOff x="0" y="0"/>
          <a:chExt cx="0" cy="0"/>
        </a:xfrm>
      </p:grpSpPr>
      <p:pic>
        <p:nvPicPr>
          <p:cNvPr id="36" name="Google Shape;3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1" name="Google Shape;4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ooket.com/pla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EbgTpdwRg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learn.k20center.ou.edu/strategy/7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WK8i8_qsWj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457200" y="29050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Evolution Presentations</a:t>
            </a:r>
            <a:endParaRPr/>
          </a:p>
        </p:txBody>
      </p:sp>
      <p:sp>
        <p:nvSpPr>
          <p:cNvPr id="143" name="Google Shape;143;p10"/>
          <p:cNvSpPr txBox="1">
            <a:spLocks noGrp="1"/>
          </p:cNvSpPr>
          <p:nvPr>
            <p:ph type="body" idx="1"/>
          </p:nvPr>
        </p:nvSpPr>
        <p:spPr>
          <a:xfrm>
            <a:off x="457200" y="1223000"/>
            <a:ext cx="7126941" cy="3252181"/>
          </a:xfrm>
          <a:prstGeom prst="rect">
            <a:avLst/>
          </a:prstGeom>
          <a:noFill/>
          <a:ln>
            <a:noFill/>
          </a:ln>
        </p:spPr>
        <p:txBody>
          <a:bodyPr spcFirstLastPara="1" wrap="square" lIns="45700" tIns="0" rIns="45700" bIns="0" anchor="t" anchorCtr="0">
            <a:noAutofit/>
          </a:bodyPr>
          <a:lstStyle/>
          <a:p>
            <a:pPr marL="552450" lvl="0" indent="-457200" algn="l" rtl="0">
              <a:lnSpc>
                <a:spcPct val="100000"/>
              </a:lnSpc>
              <a:spcBef>
                <a:spcPts val="1200"/>
              </a:spcBef>
              <a:spcAft>
                <a:spcPts val="0"/>
              </a:spcAft>
              <a:buSzPts val="2100"/>
              <a:buFont typeface="Arial"/>
              <a:buAutoNum type="arabicPeriod"/>
            </a:pPr>
            <a:r>
              <a:rPr lang="en-US" sz="2100"/>
              <a:t>With your group, research the principle of evolutionary reconstruction or type of evolutionary selection that you are assigned.</a:t>
            </a:r>
            <a:endParaRPr/>
          </a:p>
          <a:p>
            <a:pPr marL="552450" lvl="0" indent="-457200" algn="l" rtl="0">
              <a:lnSpc>
                <a:spcPct val="100000"/>
              </a:lnSpc>
              <a:spcBef>
                <a:spcPts val="1200"/>
              </a:spcBef>
              <a:spcAft>
                <a:spcPts val="0"/>
              </a:spcAft>
              <a:buSzPts val="2100"/>
              <a:buFont typeface="Arial"/>
              <a:buAutoNum type="arabicPeriod"/>
            </a:pPr>
            <a:r>
              <a:rPr lang="en-US" sz="2100"/>
              <a:t>Fill out the Evolution Research Notes handout with the details of your research and turn it in to your teacher for approval.</a:t>
            </a:r>
            <a:endParaRPr/>
          </a:p>
          <a:p>
            <a:pPr marL="552450" lvl="0" indent="-457200" algn="l" rtl="0">
              <a:lnSpc>
                <a:spcPct val="100000"/>
              </a:lnSpc>
              <a:spcBef>
                <a:spcPts val="1200"/>
              </a:spcBef>
              <a:spcAft>
                <a:spcPts val="0"/>
              </a:spcAft>
              <a:buSzPts val="2100"/>
              <a:buFont typeface="Arial"/>
              <a:buAutoNum type="arabicPeriod"/>
            </a:pPr>
            <a:r>
              <a:rPr lang="en-US" sz="2100"/>
              <a:t>Once approved, create a slide to summarize your research. Make sure to include both images and text on your slide.</a:t>
            </a:r>
            <a:endParaRPr sz="2100"/>
          </a:p>
        </p:txBody>
      </p:sp>
      <p:pic>
        <p:nvPicPr>
          <p:cNvPr id="144" name="Google Shape;144;p10"/>
          <p:cNvPicPr preferRelativeResize="0"/>
          <p:nvPr/>
        </p:nvPicPr>
        <p:blipFill rotWithShape="1">
          <a:blip r:embed="rId3">
            <a:alphaModFix/>
          </a:blip>
          <a:srcRect/>
          <a:stretch/>
        </p:blipFill>
        <p:spPr>
          <a:xfrm>
            <a:off x="7676565" y="823611"/>
            <a:ext cx="1010235" cy="857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6b5dd66c86_0_0"/>
          <p:cNvSpPr txBox="1">
            <a:spLocks noGrp="1"/>
          </p:cNvSpPr>
          <p:nvPr>
            <p:ph type="title"/>
          </p:nvPr>
        </p:nvSpPr>
        <p:spPr>
          <a:xfrm>
            <a:off x="457200" y="327416"/>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Get Ready To Race!</a:t>
            </a:r>
            <a:endParaRPr/>
          </a:p>
        </p:txBody>
      </p:sp>
      <p:sp>
        <p:nvSpPr>
          <p:cNvPr id="150" name="Google Shape;150;g6b5dd66c86_0_0"/>
          <p:cNvSpPr txBox="1">
            <a:spLocks noGrp="1"/>
          </p:cNvSpPr>
          <p:nvPr>
            <p:ph type="body" idx="1"/>
          </p:nvPr>
        </p:nvSpPr>
        <p:spPr>
          <a:xfrm>
            <a:off x="457200" y="1239819"/>
            <a:ext cx="4499465" cy="4139700"/>
          </a:xfrm>
          <a:prstGeom prst="rect">
            <a:avLst/>
          </a:prstGeom>
          <a:noFill/>
          <a:ln>
            <a:noFill/>
          </a:ln>
        </p:spPr>
        <p:txBody>
          <a:bodyPr spcFirstLastPara="1" wrap="square" lIns="91425" tIns="45700" rIns="91425" bIns="45700" anchor="t" anchorCtr="0">
            <a:noAutofit/>
          </a:bodyPr>
          <a:lstStyle/>
          <a:p>
            <a:pPr marL="533400" lvl="0" indent="-457200" algn="l" rtl="0">
              <a:lnSpc>
                <a:spcPct val="100000"/>
              </a:lnSpc>
              <a:spcBef>
                <a:spcPts val="0"/>
              </a:spcBef>
              <a:spcAft>
                <a:spcPts val="0"/>
              </a:spcAft>
              <a:buSzPts val="2400"/>
              <a:buFont typeface="Arial"/>
              <a:buAutoNum type="arabicPeriod"/>
            </a:pPr>
            <a:r>
              <a:rPr lang="en-US" sz="2400" dirty="0"/>
              <a:t>Go to </a:t>
            </a:r>
            <a:r>
              <a:rPr lang="en-US" sz="2400" dirty="0">
                <a:solidFill>
                  <a:schemeClr val="hlink"/>
                </a:solidFill>
                <a:uFill>
                  <a:noFill/>
                </a:uFill>
                <a:hlinkClick r:id="rId3"/>
              </a:rPr>
              <a:t>blooket.com/play</a:t>
            </a:r>
            <a:r>
              <a:rPr lang="en-US" sz="2400" dirty="0"/>
              <a:t> or use the QR code to the right.</a:t>
            </a:r>
            <a:endParaRPr sz="2400" dirty="0"/>
          </a:p>
          <a:p>
            <a:pPr marL="533400" lvl="0" indent="-457200" algn="l" rtl="0">
              <a:lnSpc>
                <a:spcPct val="100000"/>
              </a:lnSpc>
              <a:spcBef>
                <a:spcPts val="0"/>
              </a:spcBef>
              <a:spcAft>
                <a:spcPts val="0"/>
              </a:spcAft>
              <a:buSzPts val="2400"/>
              <a:buFont typeface="Arial"/>
              <a:buAutoNum type="arabicPeriod"/>
            </a:pPr>
            <a:r>
              <a:rPr lang="en-US" sz="2400" dirty="0"/>
              <a:t>Enter the Game ID.</a:t>
            </a:r>
            <a:endParaRPr dirty="0"/>
          </a:p>
          <a:p>
            <a:pPr marL="533400" lvl="0" indent="-457200" algn="l" rtl="0">
              <a:lnSpc>
                <a:spcPct val="100000"/>
              </a:lnSpc>
              <a:spcBef>
                <a:spcPts val="0"/>
              </a:spcBef>
              <a:spcAft>
                <a:spcPts val="0"/>
              </a:spcAft>
              <a:buSzPts val="2400"/>
              <a:buFont typeface="Arial"/>
              <a:buAutoNum type="arabicPeriod"/>
            </a:pPr>
            <a:r>
              <a:rPr lang="en-US" sz="2400" dirty="0"/>
              <a:t>Try to get as many questions correct as quickly as you can to outscore your classmates and win the race. </a:t>
            </a:r>
            <a:endParaRPr sz="2400" dirty="0"/>
          </a:p>
          <a:p>
            <a:pPr marL="0" lvl="0" indent="0" algn="l" rtl="0">
              <a:lnSpc>
                <a:spcPct val="100000"/>
              </a:lnSpc>
              <a:spcBef>
                <a:spcPts val="0"/>
              </a:spcBef>
              <a:spcAft>
                <a:spcPts val="0"/>
              </a:spcAft>
              <a:buSzPts val="2600"/>
              <a:buNone/>
            </a:pPr>
            <a:endParaRPr sz="2400" dirty="0"/>
          </a:p>
          <a:p>
            <a:pPr marL="914400" lvl="0" indent="0" algn="l" rtl="0">
              <a:lnSpc>
                <a:spcPct val="100000"/>
              </a:lnSpc>
              <a:spcBef>
                <a:spcPts val="0"/>
              </a:spcBef>
              <a:spcAft>
                <a:spcPts val="0"/>
              </a:spcAft>
              <a:buSzPts val="2600"/>
              <a:buNone/>
            </a:pPr>
            <a:endParaRPr sz="1700" dirty="0">
              <a:highlight>
                <a:srgbClr val="FFFFFF"/>
              </a:highlight>
              <a:latin typeface="Arial"/>
              <a:ea typeface="Arial"/>
              <a:cs typeface="Arial"/>
              <a:sym typeface="Arial"/>
            </a:endParaRPr>
          </a:p>
        </p:txBody>
      </p:sp>
      <p:pic>
        <p:nvPicPr>
          <p:cNvPr id="151" name="Google Shape;151;g6b5dd66c86_0_0"/>
          <p:cNvPicPr preferRelativeResize="0"/>
          <p:nvPr/>
        </p:nvPicPr>
        <p:blipFill rotWithShape="1">
          <a:blip r:embed="rId4">
            <a:alphaModFix/>
          </a:blip>
          <a:srcRect/>
          <a:stretch/>
        </p:blipFill>
        <p:spPr>
          <a:xfrm>
            <a:off x="5114227" y="1143000"/>
            <a:ext cx="2857500" cy="2857500"/>
          </a:xfrm>
          <a:prstGeom prst="rect">
            <a:avLst/>
          </a:prstGeom>
          <a:noFill/>
          <a:ln>
            <a:noFill/>
          </a:ln>
        </p:spPr>
      </p:pic>
      <p:sp>
        <p:nvSpPr>
          <p:cNvPr id="152" name="Google Shape;152;g6b5dd66c86_0_0"/>
          <p:cNvSpPr txBox="1"/>
          <p:nvPr/>
        </p:nvSpPr>
        <p:spPr>
          <a:xfrm>
            <a:off x="5042977" y="3669184"/>
            <a:ext cx="30000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4"/>
                </a:solidFill>
                <a:latin typeface="Calibri"/>
                <a:ea typeface="Calibri"/>
                <a:cs typeface="Calibri"/>
                <a:sym typeface="Calibri"/>
              </a:rPr>
              <a:t>[Replace this QR code with your own.]</a:t>
            </a:r>
            <a:endParaRPr sz="1400" b="0" i="0" u="none" strike="noStrike" cap="none">
              <a:solidFill>
                <a:schemeClr val="accent4"/>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ba44761f17_0_0"/>
          <p:cNvSpPr txBox="1">
            <a:spLocks noGrp="1"/>
          </p:cNvSpPr>
          <p:nvPr>
            <p:ph type="title"/>
          </p:nvPr>
        </p:nvSpPr>
        <p:spPr>
          <a:xfrm>
            <a:off x="457200" y="219180"/>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Spend A Buck</a:t>
            </a:r>
            <a:endParaRPr/>
          </a:p>
        </p:txBody>
      </p:sp>
      <p:sp>
        <p:nvSpPr>
          <p:cNvPr id="158" name="Google Shape;158;gba44761f17_0_0"/>
          <p:cNvSpPr txBox="1">
            <a:spLocks noGrp="1"/>
          </p:cNvSpPr>
          <p:nvPr>
            <p:ph type="body" idx="1"/>
          </p:nvPr>
        </p:nvSpPr>
        <p:spPr>
          <a:xfrm>
            <a:off x="457199" y="1069167"/>
            <a:ext cx="5510684" cy="4139700"/>
          </a:xfrm>
          <a:prstGeom prst="rect">
            <a:avLst/>
          </a:prstGeom>
          <a:noFill/>
          <a:ln>
            <a:noFill/>
          </a:ln>
        </p:spPr>
        <p:txBody>
          <a:bodyPr spcFirstLastPara="1" wrap="square" lIns="91425" tIns="45700" rIns="91425" bIns="45700" anchor="t" anchorCtr="0">
            <a:noAutofit/>
          </a:bodyPr>
          <a:lstStyle/>
          <a:p>
            <a:pPr marL="527050" lvl="0" indent="-457200" algn="l" rtl="0">
              <a:lnSpc>
                <a:spcPct val="100000"/>
              </a:lnSpc>
              <a:spcBef>
                <a:spcPts val="0"/>
              </a:spcBef>
              <a:spcAft>
                <a:spcPts val="0"/>
              </a:spcAft>
              <a:buSzPts val="2500"/>
              <a:buFont typeface="Arial"/>
              <a:buAutoNum type="arabicPeriod"/>
            </a:pPr>
            <a:r>
              <a:rPr lang="en-US" sz="2400" dirty="0"/>
              <a:t>Go to menti.com or use the QR code to the right.</a:t>
            </a:r>
            <a:endParaRPr sz="2400" dirty="0"/>
          </a:p>
          <a:p>
            <a:pPr marL="527050" lvl="0" indent="-457200" algn="l" rtl="0">
              <a:lnSpc>
                <a:spcPct val="100000"/>
              </a:lnSpc>
              <a:spcBef>
                <a:spcPts val="0"/>
              </a:spcBef>
              <a:spcAft>
                <a:spcPts val="0"/>
              </a:spcAft>
              <a:buSzPts val="2500"/>
              <a:buFont typeface="Arial"/>
              <a:buAutoNum type="arabicPeriod"/>
            </a:pPr>
            <a:r>
              <a:rPr lang="en-US" sz="2400" dirty="0"/>
              <a:t>Enter the class code.</a:t>
            </a:r>
            <a:endParaRPr dirty="0"/>
          </a:p>
          <a:p>
            <a:pPr marL="527050" lvl="0" indent="-457200" algn="l" rtl="0">
              <a:lnSpc>
                <a:spcPct val="100000"/>
              </a:lnSpc>
              <a:spcBef>
                <a:spcPts val="0"/>
              </a:spcBef>
              <a:spcAft>
                <a:spcPts val="0"/>
              </a:spcAft>
              <a:buSzPts val="2500"/>
              <a:buFont typeface="Arial"/>
              <a:buAutoNum type="arabicPeriod"/>
            </a:pPr>
            <a:r>
              <a:rPr lang="en-US" sz="2400" dirty="0"/>
              <a:t>The seven principles of evolution and three types of selection are listed. Distribute your 100 points across all 10 based on where you believe the evolution of the whale from the Ancient Whale video falls.</a:t>
            </a:r>
            <a:endParaRPr sz="2400" dirty="0">
              <a:highlight>
                <a:srgbClr val="FFFFFF"/>
              </a:highlight>
              <a:latin typeface="Arial"/>
              <a:ea typeface="Arial"/>
              <a:cs typeface="Arial"/>
              <a:sym typeface="Arial"/>
            </a:endParaRPr>
          </a:p>
        </p:txBody>
      </p:sp>
      <p:pic>
        <p:nvPicPr>
          <p:cNvPr id="159" name="Google Shape;159;gba44761f17_0_0"/>
          <p:cNvPicPr preferRelativeResize="0"/>
          <p:nvPr/>
        </p:nvPicPr>
        <p:blipFill rotWithShape="1">
          <a:blip r:embed="rId3">
            <a:alphaModFix/>
          </a:blip>
          <a:srcRect/>
          <a:stretch/>
        </p:blipFill>
        <p:spPr>
          <a:xfrm>
            <a:off x="6912003" y="1684351"/>
            <a:ext cx="1774797" cy="1774797"/>
          </a:xfrm>
          <a:prstGeom prst="rect">
            <a:avLst/>
          </a:prstGeom>
          <a:noFill/>
          <a:ln>
            <a:noFill/>
          </a:ln>
        </p:spPr>
      </p:pic>
      <p:pic>
        <p:nvPicPr>
          <p:cNvPr id="160" name="Google Shape;160;gba44761f17_0_0"/>
          <p:cNvPicPr preferRelativeResize="0"/>
          <p:nvPr/>
        </p:nvPicPr>
        <p:blipFill rotWithShape="1">
          <a:blip r:embed="rId4">
            <a:alphaModFix/>
          </a:blip>
          <a:srcRect/>
          <a:stretch/>
        </p:blipFill>
        <p:spPr>
          <a:xfrm>
            <a:off x="4789906" y="3335690"/>
            <a:ext cx="2721715" cy="16838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bbde7064b0_0_7"/>
          <p:cNvSpPr txBox="1">
            <a:spLocks noGrp="1"/>
          </p:cNvSpPr>
          <p:nvPr>
            <p:ph type="title"/>
          </p:nvPr>
        </p:nvSpPr>
        <p:spPr>
          <a:xfrm>
            <a:off x="457200" y="87399"/>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900"/>
              <a:t>Discussion Board</a:t>
            </a:r>
            <a:endParaRPr sz="3900"/>
          </a:p>
        </p:txBody>
      </p:sp>
      <p:sp>
        <p:nvSpPr>
          <p:cNvPr id="166" name="Google Shape;166;gbbde7064b0_0_7"/>
          <p:cNvSpPr txBox="1">
            <a:spLocks noGrp="1"/>
          </p:cNvSpPr>
          <p:nvPr>
            <p:ph type="body" idx="1"/>
          </p:nvPr>
        </p:nvSpPr>
        <p:spPr>
          <a:xfrm>
            <a:off x="457200" y="851325"/>
            <a:ext cx="5513294" cy="4139700"/>
          </a:xfrm>
          <a:prstGeom prst="rect">
            <a:avLst/>
          </a:prstGeom>
          <a:noFill/>
          <a:ln>
            <a:noFill/>
          </a:ln>
        </p:spPr>
        <p:txBody>
          <a:bodyPr spcFirstLastPara="1" wrap="square" lIns="91425" tIns="45700" rIns="91425" bIns="45700" anchor="t" anchorCtr="0">
            <a:noAutofit/>
          </a:bodyPr>
          <a:lstStyle/>
          <a:p>
            <a:pPr marL="533400" lvl="0" indent="-457200" algn="l" rtl="0">
              <a:lnSpc>
                <a:spcPct val="100000"/>
              </a:lnSpc>
              <a:spcBef>
                <a:spcPts val="1200"/>
              </a:spcBef>
              <a:spcAft>
                <a:spcPts val="0"/>
              </a:spcAft>
              <a:buSzPts val="2400"/>
              <a:buFont typeface="Arial"/>
              <a:buAutoNum type="arabicPeriod"/>
            </a:pPr>
            <a:r>
              <a:rPr lang="en-US" sz="2400" dirty="0">
                <a:solidFill>
                  <a:srgbClr val="000000"/>
                </a:solidFill>
              </a:rPr>
              <a:t>Review the questions that you and your classmates asked about the Ancient Whale video.</a:t>
            </a:r>
            <a:endParaRPr sz="2400" dirty="0">
              <a:solidFill>
                <a:srgbClr val="000000"/>
              </a:solidFill>
            </a:endParaRPr>
          </a:p>
          <a:p>
            <a:pPr marL="533400" lvl="0" indent="-457200" algn="l" rtl="0">
              <a:lnSpc>
                <a:spcPct val="100000"/>
              </a:lnSpc>
              <a:spcBef>
                <a:spcPts val="0"/>
              </a:spcBef>
              <a:spcAft>
                <a:spcPts val="0"/>
              </a:spcAft>
              <a:buSzPts val="2400"/>
              <a:buFont typeface="Arial"/>
              <a:buAutoNum type="arabicPeriod"/>
            </a:pPr>
            <a:r>
              <a:rPr lang="en-US" sz="2400" dirty="0">
                <a:solidFill>
                  <a:srgbClr val="000000"/>
                </a:solidFill>
              </a:rPr>
              <a:t>On a piece of paper, indicate which one of the questions you will answer</a:t>
            </a:r>
            <a:endParaRPr sz="2400" dirty="0">
              <a:solidFill>
                <a:srgbClr val="000000"/>
              </a:solidFill>
            </a:endParaRPr>
          </a:p>
          <a:p>
            <a:pPr marL="533400" lvl="0" indent="-457200" algn="l" rtl="0">
              <a:lnSpc>
                <a:spcPct val="100000"/>
              </a:lnSpc>
              <a:spcBef>
                <a:spcPts val="0"/>
              </a:spcBef>
              <a:spcAft>
                <a:spcPts val="0"/>
              </a:spcAft>
              <a:buSzPts val="2400"/>
              <a:buFont typeface="Arial"/>
              <a:buAutoNum type="arabicPeriod"/>
            </a:pPr>
            <a:r>
              <a:rPr lang="en-US" sz="2400" dirty="0">
                <a:solidFill>
                  <a:srgbClr val="000000"/>
                </a:solidFill>
              </a:rPr>
              <a:t>Write a three- or five-sentence answer based on:</a:t>
            </a:r>
            <a:endParaRPr sz="900" dirty="0">
              <a:latin typeface="Arial"/>
              <a:ea typeface="Arial"/>
              <a:cs typeface="Arial"/>
              <a:sym typeface="Arial"/>
            </a:endParaRPr>
          </a:p>
          <a:p>
            <a:pPr marL="977900" lvl="1" indent="-342900" algn="l" rtl="0">
              <a:spcBef>
                <a:spcPts val="0"/>
              </a:spcBef>
              <a:spcAft>
                <a:spcPts val="0"/>
              </a:spcAft>
              <a:buClr>
                <a:schemeClr val="dk1"/>
              </a:buClr>
              <a:buSzPct val="100000"/>
              <a:buFont typeface="Arial" panose="020B0604020202020204" pitchFamily="34" charset="0"/>
              <a:buChar char="•"/>
            </a:pPr>
            <a:r>
              <a:rPr lang="en-US" sz="2000" dirty="0"/>
              <a:t>your top 2 choices you had in the spend-a buck; and</a:t>
            </a:r>
          </a:p>
          <a:p>
            <a:pPr marL="977900" lvl="1" indent="-342900" algn="l" rtl="0">
              <a:spcBef>
                <a:spcPts val="0"/>
              </a:spcBef>
              <a:spcAft>
                <a:spcPts val="0"/>
              </a:spcAft>
              <a:buClr>
                <a:schemeClr val="dk1"/>
              </a:buClr>
              <a:buSzPct val="100000"/>
              <a:buFont typeface="Arial" panose="020B0604020202020204" pitchFamily="34" charset="0"/>
              <a:buChar char="•"/>
            </a:pPr>
            <a:r>
              <a:rPr lang="en-US" sz="2000"/>
              <a:t>how </a:t>
            </a:r>
            <a:r>
              <a:rPr lang="en-US" sz="2000" dirty="0"/>
              <a:t>it overall relates to environmental </a:t>
            </a:r>
            <a:r>
              <a:rPr lang="en-US" sz="2000"/>
              <a:t>pressures effects </a:t>
            </a:r>
            <a:r>
              <a:rPr lang="en-US" sz="2000" dirty="0"/>
              <a:t>on biodiversity on Earth.</a:t>
            </a:r>
            <a:endParaRPr sz="2000" dirty="0">
              <a:solidFill>
                <a:srgbClr val="000000"/>
              </a:solidFill>
            </a:endParaRPr>
          </a:p>
        </p:txBody>
      </p:sp>
      <p:pic>
        <p:nvPicPr>
          <p:cNvPr id="167" name="Google Shape;167;gbbde7064b0_0_7"/>
          <p:cNvPicPr preferRelativeResize="0"/>
          <p:nvPr/>
        </p:nvPicPr>
        <p:blipFill rotWithShape="1">
          <a:blip r:embed="rId3">
            <a:alphaModFix/>
          </a:blip>
          <a:srcRect/>
          <a:stretch/>
        </p:blipFill>
        <p:spPr>
          <a:xfrm>
            <a:off x="6212541" y="986499"/>
            <a:ext cx="2779058" cy="27790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She Sells Seashells </a:t>
            </a:r>
            <a:br>
              <a:rPr lang="en-US"/>
            </a:br>
            <a:r>
              <a:rPr lang="en-US"/>
              <a:t>by the Seashore</a:t>
            </a:r>
            <a:endParaRPr/>
          </a:p>
        </p:txBody>
      </p:sp>
      <p:sp>
        <p:nvSpPr>
          <p:cNvPr id="89" name="Google Shape;89;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Biology</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b299e9f0bc_0_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95" name="Google Shape;95;gb299e9f0bc_0_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63500" lvl="0" indent="0" algn="l" rtl="0">
              <a:lnSpc>
                <a:spcPct val="100000"/>
              </a:lnSpc>
              <a:spcBef>
                <a:spcPts val="0"/>
              </a:spcBef>
              <a:spcAft>
                <a:spcPts val="0"/>
              </a:spcAft>
              <a:buSzPts val="2600"/>
              <a:buNone/>
            </a:pPr>
            <a:r>
              <a:rPr lang="en-US"/>
              <a:t>What principles help provide evidence of evolution among organisms?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b299e9f0bc_0_20"/>
          <p:cNvSpPr txBox="1">
            <a:spLocks noGrp="1"/>
          </p:cNvSpPr>
          <p:nvPr>
            <p:ph type="title"/>
          </p:nvPr>
        </p:nvSpPr>
        <p:spPr>
          <a:xfrm>
            <a:off x="589519" y="28798"/>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sz="4700"/>
              <a:t>Lesson Objectives</a:t>
            </a:r>
            <a:endParaRPr sz="4700"/>
          </a:p>
        </p:txBody>
      </p:sp>
      <p:sp>
        <p:nvSpPr>
          <p:cNvPr id="101" name="Google Shape;101;gb299e9f0bc_0_20"/>
          <p:cNvSpPr txBox="1">
            <a:spLocks noGrp="1"/>
          </p:cNvSpPr>
          <p:nvPr>
            <p:ph type="body" idx="1"/>
          </p:nvPr>
        </p:nvSpPr>
        <p:spPr>
          <a:xfrm>
            <a:off x="530351" y="1050598"/>
            <a:ext cx="6816379" cy="4092902"/>
          </a:xfrm>
          <a:prstGeom prst="rect">
            <a:avLst/>
          </a:prstGeom>
          <a:noFill/>
          <a:ln>
            <a:noFill/>
          </a:ln>
        </p:spPr>
        <p:txBody>
          <a:bodyPr spcFirstLastPara="1" wrap="square" lIns="45700" tIns="45700" rIns="45700" bIns="45700" anchor="t" anchorCtr="0">
            <a:noAutofit/>
          </a:bodyPr>
          <a:lstStyle/>
          <a:p>
            <a:pPr marL="63500" lvl="0" indent="0" algn="l" rtl="0">
              <a:lnSpc>
                <a:spcPct val="150000"/>
              </a:lnSpc>
              <a:spcBef>
                <a:spcPts val="0"/>
              </a:spcBef>
              <a:spcAft>
                <a:spcPts val="0"/>
              </a:spcAft>
              <a:buSzPts val="2600"/>
              <a:buNone/>
            </a:pPr>
            <a:r>
              <a:rPr lang="en-US" sz="2400" dirty="0"/>
              <a:t>After this lesson, we will be able to:</a:t>
            </a:r>
            <a:endParaRPr sz="2400" dirty="0"/>
          </a:p>
          <a:p>
            <a:pPr marL="457200" lvl="0" indent="-381000" algn="l" rtl="0">
              <a:lnSpc>
                <a:spcPct val="100000"/>
              </a:lnSpc>
              <a:spcBef>
                <a:spcPts val="0"/>
              </a:spcBef>
              <a:spcAft>
                <a:spcPts val="0"/>
              </a:spcAft>
              <a:buSzPts val="2400"/>
              <a:buChar char="•"/>
            </a:pPr>
            <a:r>
              <a:rPr lang="en-US" sz="2000" dirty="0"/>
              <a:t>Evaluate claims that changes in the environment can affect survival strategies of populations.</a:t>
            </a:r>
            <a:endParaRPr sz="2000" dirty="0"/>
          </a:p>
          <a:p>
            <a:pPr marL="457200" lvl="0" indent="-381000" algn="l" rtl="0">
              <a:lnSpc>
                <a:spcPct val="100000"/>
              </a:lnSpc>
              <a:spcBef>
                <a:spcPts val="0"/>
              </a:spcBef>
              <a:spcAft>
                <a:spcPts val="0"/>
              </a:spcAft>
              <a:buSzPts val="2400"/>
              <a:buChar char="•"/>
            </a:pPr>
            <a:r>
              <a:rPr lang="en-US" sz="2000" dirty="0"/>
              <a:t>Use evidence to show how adaptation leads to differentiation in organisms’ reproduction and survival.</a:t>
            </a:r>
            <a:endParaRPr sz="2000" dirty="0"/>
          </a:p>
          <a:p>
            <a:pPr marL="457200" lvl="0" indent="-381000" algn="l" rtl="0">
              <a:lnSpc>
                <a:spcPct val="100000"/>
              </a:lnSpc>
              <a:spcBef>
                <a:spcPts val="0"/>
              </a:spcBef>
              <a:spcAft>
                <a:spcPts val="0"/>
              </a:spcAft>
              <a:buSzPts val="2400"/>
              <a:buChar char="•"/>
            </a:pPr>
            <a:r>
              <a:rPr lang="en-US" sz="2000" dirty="0"/>
              <a:t>Analyze evidence to predict how changes in a population’s genes can alter its reproduction and survival.</a:t>
            </a:r>
            <a:endParaRPr sz="2000" dirty="0"/>
          </a:p>
          <a:p>
            <a:pPr marL="457200" lvl="0" indent="-381000" algn="l" rtl="0">
              <a:lnSpc>
                <a:spcPct val="100000"/>
              </a:lnSpc>
              <a:spcBef>
                <a:spcPts val="0"/>
              </a:spcBef>
              <a:spcAft>
                <a:spcPts val="0"/>
              </a:spcAft>
              <a:buSzPts val="2400"/>
              <a:buChar char="•"/>
            </a:pPr>
            <a:r>
              <a:rPr lang="en-US" sz="2000" dirty="0"/>
              <a:t>Evaluate evidence to predict how changes to the environment can affect the fitness of a species.</a:t>
            </a:r>
            <a:endParaRPr sz="2000" dirty="0"/>
          </a:p>
          <a:p>
            <a:pPr marL="457200" lvl="0" indent="-381000" algn="l" rtl="0">
              <a:lnSpc>
                <a:spcPct val="100000"/>
              </a:lnSpc>
              <a:spcBef>
                <a:spcPts val="0"/>
              </a:spcBef>
              <a:spcAft>
                <a:spcPts val="0"/>
              </a:spcAft>
              <a:buSzPts val="2400"/>
              <a:buChar char="•"/>
            </a:pPr>
            <a:r>
              <a:rPr lang="en-US" sz="2000" dirty="0"/>
              <a:t>Explain how selection pressures and adaptations can affect the earth’s biodiversity.</a:t>
            </a:r>
            <a:endParaRPr sz="2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af0f7251fe_0_0"/>
          <p:cNvSpPr txBox="1">
            <a:spLocks noGrp="1"/>
          </p:cNvSpPr>
          <p:nvPr>
            <p:ph type="title"/>
          </p:nvPr>
        </p:nvSpPr>
        <p:spPr>
          <a:xfrm>
            <a:off x="457200" y="528066"/>
            <a:ext cx="8229600" cy="5760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dirty="0">
                <a:hlinkClick r:id="rId3"/>
              </a:rPr>
              <a:t>The True Story of Mary Anning</a:t>
            </a:r>
            <a:endParaRPr dirty="0"/>
          </a:p>
        </p:txBody>
      </p:sp>
      <p:sp>
        <p:nvSpPr>
          <p:cNvPr id="107" name="Google Shape;107;gaf0f7251fe_0_0"/>
          <p:cNvSpPr txBox="1"/>
          <p:nvPr/>
        </p:nvSpPr>
        <p:spPr>
          <a:xfrm>
            <a:off x="1761500" y="3855300"/>
            <a:ext cx="57981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909090"/>
              </a:solidFill>
              <a:latin typeface="Calibri"/>
              <a:ea typeface="Calibri"/>
              <a:cs typeface="Calibri"/>
              <a:sym typeface="Calibri"/>
            </a:endParaRPr>
          </a:p>
        </p:txBody>
      </p:sp>
      <p:pic>
        <p:nvPicPr>
          <p:cNvPr id="108" name="Google Shape;108;gaf0f7251fe_0_0">
            <a:hlinkClick r:id="rId3"/>
          </p:cNvPr>
          <p:cNvPicPr preferRelativeResize="0"/>
          <p:nvPr/>
        </p:nvPicPr>
        <p:blipFill rotWithShape="1">
          <a:blip r:embed="rId4">
            <a:alphaModFix/>
          </a:blip>
          <a:srcRect/>
          <a:stretch/>
        </p:blipFill>
        <p:spPr>
          <a:xfrm>
            <a:off x="1541671" y="1273976"/>
            <a:ext cx="6237758" cy="3265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457200" y="14437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1800"/>
              <a:buNone/>
            </a:pPr>
            <a:r>
              <a:rPr lang="en-US"/>
              <a:t>Six-Word Memoir</a:t>
            </a:r>
            <a:endParaRPr/>
          </a:p>
        </p:txBody>
      </p:sp>
      <p:sp>
        <p:nvSpPr>
          <p:cNvPr id="114" name="Google Shape;114;p5"/>
          <p:cNvSpPr txBox="1">
            <a:spLocks noGrp="1"/>
          </p:cNvSpPr>
          <p:nvPr>
            <p:ph type="body" idx="1"/>
          </p:nvPr>
        </p:nvSpPr>
        <p:spPr>
          <a:xfrm>
            <a:off x="457200" y="1109277"/>
            <a:ext cx="5539655" cy="3844500"/>
          </a:xfrm>
          <a:prstGeom prst="rect">
            <a:avLst/>
          </a:prstGeom>
          <a:noFill/>
          <a:ln>
            <a:noFill/>
          </a:ln>
        </p:spPr>
        <p:txBody>
          <a:bodyPr spcFirstLastPara="1" wrap="square" lIns="91425" tIns="45700" rIns="91425" bIns="45700" anchor="t" anchorCtr="0">
            <a:normAutofit lnSpcReduction="10000"/>
          </a:bodyPr>
          <a:lstStyle/>
          <a:p>
            <a:pPr marL="539750" lvl="0" indent="-457200" algn="l" rtl="0">
              <a:lnSpc>
                <a:spcPct val="100000"/>
              </a:lnSpc>
              <a:spcBef>
                <a:spcPts val="480"/>
              </a:spcBef>
              <a:spcAft>
                <a:spcPts val="0"/>
              </a:spcAft>
              <a:buClr>
                <a:srgbClr val="980000"/>
              </a:buClr>
              <a:buSzPts val="2300"/>
              <a:buFont typeface="Arial"/>
              <a:buAutoNum type="arabicPeriod"/>
            </a:pPr>
            <a:r>
              <a:rPr lang="en-US" sz="2300">
                <a:solidFill>
                  <a:srgbClr val="000000"/>
                </a:solidFill>
              </a:rPr>
              <a:t>Imagine that you work at a museum and want to let people know about your new Mary Anning exhibit. </a:t>
            </a:r>
            <a:endParaRPr sz="2300">
              <a:solidFill>
                <a:srgbClr val="000000"/>
              </a:solidFill>
            </a:endParaRPr>
          </a:p>
          <a:p>
            <a:pPr marL="539750" lvl="0" indent="-457200" algn="l" rtl="0">
              <a:lnSpc>
                <a:spcPct val="100000"/>
              </a:lnSpc>
              <a:spcBef>
                <a:spcPts val="0"/>
              </a:spcBef>
              <a:spcAft>
                <a:spcPts val="0"/>
              </a:spcAft>
              <a:buClr>
                <a:srgbClr val="980000"/>
              </a:buClr>
              <a:buSzPts val="2300"/>
              <a:buFont typeface="Arial"/>
              <a:buAutoNum type="arabicPeriod"/>
            </a:pPr>
            <a:r>
              <a:rPr lang="en-US" sz="2300">
                <a:solidFill>
                  <a:srgbClr val="000000"/>
                </a:solidFill>
              </a:rPr>
              <a:t>Write a</a:t>
            </a:r>
            <a:r>
              <a:rPr lang="en-US" sz="2300">
                <a:solidFill>
                  <a:srgbClr val="000000"/>
                </a:solidFill>
                <a:uFill>
                  <a:noFill/>
                </a:uFill>
                <a:hlinkClick r:id="rId3">
                  <a:extLst>
                    <a:ext uri="{A12FA001-AC4F-418D-AE19-62706E023703}">
                      <ahyp:hlinkClr xmlns:ahyp="http://schemas.microsoft.com/office/drawing/2018/hyperlinkcolor" val="tx"/>
                    </a:ext>
                  </a:extLst>
                </a:hlinkClick>
              </a:rPr>
              <a:t> Six-Word Memoir</a:t>
            </a:r>
            <a:r>
              <a:rPr lang="en-US" sz="2300">
                <a:solidFill>
                  <a:srgbClr val="000000"/>
                </a:solidFill>
              </a:rPr>
              <a:t> to attract others to this exhibit, paying special attention to Anning’s contribution to evolution.</a:t>
            </a:r>
            <a:endParaRPr sz="2300">
              <a:solidFill>
                <a:srgbClr val="000000"/>
              </a:solidFill>
            </a:endParaRPr>
          </a:p>
          <a:p>
            <a:pPr marL="539750" lvl="0" indent="-457200" algn="l" rtl="0">
              <a:lnSpc>
                <a:spcPct val="100000"/>
              </a:lnSpc>
              <a:spcBef>
                <a:spcPts val="0"/>
              </a:spcBef>
              <a:spcAft>
                <a:spcPts val="0"/>
              </a:spcAft>
              <a:buClr>
                <a:srgbClr val="980000"/>
              </a:buClr>
              <a:buSzPts val="2300"/>
              <a:buFont typeface="Arial"/>
              <a:buAutoNum type="arabicPeriod"/>
            </a:pPr>
            <a:r>
              <a:rPr lang="en-US" sz="2300">
                <a:solidFill>
                  <a:srgbClr val="000000"/>
                </a:solidFill>
              </a:rPr>
              <a:t>After all memoirs have been submitted, vote by liking the memoir you think is the most intriguing to attract you to the exhibit. </a:t>
            </a:r>
            <a:endParaRPr sz="3900">
              <a:solidFill>
                <a:srgbClr val="000000"/>
              </a:solidFill>
            </a:endParaRPr>
          </a:p>
        </p:txBody>
      </p:sp>
      <p:pic>
        <p:nvPicPr>
          <p:cNvPr id="115" name="Google Shape;115;p5"/>
          <p:cNvPicPr preferRelativeResize="0"/>
          <p:nvPr/>
        </p:nvPicPr>
        <p:blipFill rotWithShape="1">
          <a:blip r:embed="rId4">
            <a:alphaModFix/>
          </a:blip>
          <a:srcRect/>
          <a:stretch/>
        </p:blipFill>
        <p:spPr>
          <a:xfrm>
            <a:off x="5996855" y="1641026"/>
            <a:ext cx="2689945" cy="6546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gaf0f7251fe_0_78"/>
          <p:cNvSpPr txBox="1"/>
          <p:nvPr/>
        </p:nvSpPr>
        <p:spPr>
          <a:xfrm>
            <a:off x="1994000" y="3855300"/>
            <a:ext cx="54009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09090"/>
              </a:solidFill>
              <a:latin typeface="Calibri"/>
              <a:ea typeface="Calibri"/>
              <a:cs typeface="Calibri"/>
              <a:sym typeface="Calibri"/>
            </a:endParaRPr>
          </a:p>
        </p:txBody>
      </p:sp>
      <p:pic>
        <p:nvPicPr>
          <p:cNvPr id="122" name="Google Shape;122;gaf0f7251fe_0_78"/>
          <p:cNvPicPr preferRelativeResize="0"/>
          <p:nvPr/>
        </p:nvPicPr>
        <p:blipFill rotWithShape="1">
          <a:blip r:embed="rId3">
            <a:alphaModFix/>
          </a:blip>
          <a:srcRect/>
          <a:stretch/>
        </p:blipFill>
        <p:spPr>
          <a:xfrm>
            <a:off x="1562501" y="1282876"/>
            <a:ext cx="6018998" cy="3332558"/>
          </a:xfrm>
          <a:prstGeom prst="rect">
            <a:avLst/>
          </a:prstGeom>
          <a:noFill/>
          <a:ln>
            <a:noFill/>
          </a:ln>
        </p:spPr>
      </p:pic>
      <p:sp>
        <p:nvSpPr>
          <p:cNvPr id="3" name="Title 2">
            <a:extLst>
              <a:ext uri="{FF2B5EF4-FFF2-40B4-BE49-F238E27FC236}">
                <a16:creationId xmlns:a16="http://schemas.microsoft.com/office/drawing/2014/main" id="{34A4767D-5336-4DA3-A4DB-07C10800A1E2}"/>
              </a:ext>
            </a:extLst>
          </p:cNvPr>
          <p:cNvSpPr>
            <a:spLocks noGrp="1"/>
          </p:cNvSpPr>
          <p:nvPr>
            <p:ph type="title"/>
          </p:nvPr>
        </p:nvSpPr>
        <p:spPr>
          <a:xfrm>
            <a:off x="457200" y="528066"/>
            <a:ext cx="8229600" cy="664240"/>
          </a:xfrm>
        </p:spPr>
        <p:txBody>
          <a:bodyPr/>
          <a:lstStyle/>
          <a:p>
            <a:r>
              <a:rPr lang="en-US" dirty="0">
                <a:hlinkClick r:id="rId4"/>
              </a:rPr>
              <a:t>Ancient Whale Bones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299e9f0bc_0_220"/>
          <p:cNvSpPr txBox="1">
            <a:spLocks noGrp="1"/>
          </p:cNvSpPr>
          <p:nvPr>
            <p:ph type="title"/>
          </p:nvPr>
        </p:nvSpPr>
        <p:spPr>
          <a:xfrm>
            <a:off x="457200" y="415507"/>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900"/>
              <a:t>Card Sort</a:t>
            </a:r>
            <a:endParaRPr sz="3900"/>
          </a:p>
        </p:txBody>
      </p:sp>
      <p:sp>
        <p:nvSpPr>
          <p:cNvPr id="128" name="Google Shape;128;gb299e9f0bc_0_220"/>
          <p:cNvSpPr txBox="1">
            <a:spLocks noGrp="1"/>
          </p:cNvSpPr>
          <p:nvPr>
            <p:ph type="body" idx="1"/>
          </p:nvPr>
        </p:nvSpPr>
        <p:spPr>
          <a:xfrm>
            <a:off x="457200" y="1110420"/>
            <a:ext cx="4432200" cy="41397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1200"/>
              </a:spcBef>
              <a:spcAft>
                <a:spcPts val="0"/>
              </a:spcAft>
              <a:buSzPts val="2600"/>
              <a:buNone/>
            </a:pPr>
            <a:r>
              <a:rPr lang="en-US" sz="2500">
                <a:solidFill>
                  <a:srgbClr val="000000"/>
                </a:solidFill>
              </a:rPr>
              <a:t>Match each definition with the image or graph you believe it is best associated with.</a:t>
            </a:r>
            <a:endParaRPr/>
          </a:p>
          <a:p>
            <a:pPr marL="63500" lvl="0" indent="0" algn="l" rtl="0">
              <a:lnSpc>
                <a:spcPct val="115000"/>
              </a:lnSpc>
              <a:spcBef>
                <a:spcPts val="1200"/>
              </a:spcBef>
              <a:spcAft>
                <a:spcPts val="0"/>
              </a:spcAft>
              <a:buSzPts val="2600"/>
              <a:buNone/>
            </a:pPr>
            <a:endParaRPr sz="2500">
              <a:solidFill>
                <a:srgbClr val="000000"/>
              </a:solidFill>
            </a:endParaRPr>
          </a:p>
          <a:p>
            <a:pPr marL="63500" lvl="0" indent="0" algn="l" rtl="0">
              <a:lnSpc>
                <a:spcPct val="115000"/>
              </a:lnSpc>
              <a:spcBef>
                <a:spcPts val="1200"/>
              </a:spcBef>
              <a:spcAft>
                <a:spcPts val="0"/>
              </a:spcAft>
              <a:buSzPts val="2600"/>
              <a:buNone/>
            </a:pPr>
            <a:r>
              <a:rPr lang="en-US" sz="2500">
                <a:solidFill>
                  <a:srgbClr val="000000"/>
                </a:solidFill>
              </a:rPr>
              <a:t>We will review the answers later in the lesson.</a:t>
            </a:r>
            <a:endParaRPr/>
          </a:p>
          <a:p>
            <a:pPr marL="0" lvl="0" indent="0" algn="l" rtl="0">
              <a:lnSpc>
                <a:spcPct val="100000"/>
              </a:lnSpc>
              <a:spcBef>
                <a:spcPts val="1200"/>
              </a:spcBef>
              <a:spcAft>
                <a:spcPts val="0"/>
              </a:spcAft>
              <a:buSzPts val="2600"/>
              <a:buNone/>
            </a:pPr>
            <a:endParaRPr sz="2400"/>
          </a:p>
          <a:p>
            <a:pPr marL="914400" lvl="0" indent="0" algn="l" rtl="0">
              <a:lnSpc>
                <a:spcPct val="100000"/>
              </a:lnSpc>
              <a:spcBef>
                <a:spcPts val="0"/>
              </a:spcBef>
              <a:spcAft>
                <a:spcPts val="0"/>
              </a:spcAft>
              <a:buSzPts val="2600"/>
              <a:buNone/>
            </a:pPr>
            <a:endParaRPr sz="1700">
              <a:highlight>
                <a:srgbClr val="FFFFFF"/>
              </a:highlight>
              <a:latin typeface="Arial"/>
              <a:ea typeface="Arial"/>
              <a:cs typeface="Arial"/>
              <a:sym typeface="Arial"/>
            </a:endParaRPr>
          </a:p>
        </p:txBody>
      </p:sp>
      <p:pic>
        <p:nvPicPr>
          <p:cNvPr id="129" name="Google Shape;129;gb299e9f0bc_0_220"/>
          <p:cNvPicPr preferRelativeResize="0"/>
          <p:nvPr/>
        </p:nvPicPr>
        <p:blipFill rotWithShape="1">
          <a:blip r:embed="rId3">
            <a:alphaModFix/>
          </a:blip>
          <a:srcRect/>
          <a:stretch/>
        </p:blipFill>
        <p:spPr>
          <a:xfrm>
            <a:off x="5771579" y="1252600"/>
            <a:ext cx="2956925" cy="2638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b299e9f0bc_0_211"/>
          <p:cNvSpPr txBox="1">
            <a:spLocks noGrp="1"/>
          </p:cNvSpPr>
          <p:nvPr>
            <p:ph type="title"/>
          </p:nvPr>
        </p:nvSpPr>
        <p:spPr>
          <a:xfrm>
            <a:off x="457200" y="29050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Evolution Presentations</a:t>
            </a:r>
            <a:endParaRPr/>
          </a:p>
        </p:txBody>
      </p:sp>
      <p:sp>
        <p:nvSpPr>
          <p:cNvPr id="135" name="Google Shape;135;gb299e9f0bc_0_211"/>
          <p:cNvSpPr txBox="1">
            <a:spLocks noGrp="1"/>
          </p:cNvSpPr>
          <p:nvPr>
            <p:ph type="body" idx="1"/>
          </p:nvPr>
        </p:nvSpPr>
        <p:spPr>
          <a:xfrm>
            <a:off x="4684955" y="1147901"/>
            <a:ext cx="4001845" cy="3252181"/>
          </a:xfrm>
          <a:prstGeom prst="rect">
            <a:avLst/>
          </a:prstGeom>
          <a:noFill/>
          <a:ln>
            <a:noFill/>
          </a:ln>
        </p:spPr>
        <p:txBody>
          <a:bodyPr spcFirstLastPara="1" wrap="square" lIns="45700" tIns="0" rIns="45700" bIns="0" anchor="t" anchorCtr="0">
            <a:noAutofit/>
          </a:bodyPr>
          <a:lstStyle/>
          <a:p>
            <a:pPr marL="95250" lvl="0" indent="0" algn="l" rtl="0">
              <a:lnSpc>
                <a:spcPct val="100000"/>
              </a:lnSpc>
              <a:spcBef>
                <a:spcPts val="1200"/>
              </a:spcBef>
              <a:spcAft>
                <a:spcPts val="0"/>
              </a:spcAft>
              <a:buSzPts val="2100"/>
              <a:buNone/>
            </a:pPr>
            <a:r>
              <a:rPr lang="en-US" sz="2100"/>
              <a:t>Three types of selection</a:t>
            </a:r>
            <a:endParaRPr/>
          </a:p>
          <a:p>
            <a:pPr marL="552450" lvl="0" indent="-457200" algn="l" rtl="0">
              <a:lnSpc>
                <a:spcPct val="100000"/>
              </a:lnSpc>
              <a:spcBef>
                <a:spcPts val="1200"/>
              </a:spcBef>
              <a:spcAft>
                <a:spcPts val="0"/>
              </a:spcAft>
              <a:buSzPts val="2100"/>
              <a:buFont typeface="Arial"/>
              <a:buAutoNum type="arabicPeriod"/>
            </a:pPr>
            <a:r>
              <a:rPr lang="en-US" sz="2100"/>
              <a:t>Stabilizing Selection (Genetic Equilibrium)	</a:t>
            </a:r>
            <a:endParaRPr/>
          </a:p>
          <a:p>
            <a:pPr marL="552450" lvl="0" indent="-457200" algn="l" rtl="0">
              <a:lnSpc>
                <a:spcPct val="100000"/>
              </a:lnSpc>
              <a:spcBef>
                <a:spcPts val="1200"/>
              </a:spcBef>
              <a:spcAft>
                <a:spcPts val="0"/>
              </a:spcAft>
              <a:buSzPts val="2100"/>
              <a:buFont typeface="Arial"/>
              <a:buAutoNum type="arabicPeriod"/>
            </a:pPr>
            <a:r>
              <a:rPr lang="en-US" sz="2100"/>
              <a:t>Directional Selection	</a:t>
            </a:r>
            <a:endParaRPr/>
          </a:p>
          <a:p>
            <a:pPr marL="552450" lvl="0" indent="-457200" algn="l" rtl="0">
              <a:lnSpc>
                <a:spcPct val="100000"/>
              </a:lnSpc>
              <a:spcBef>
                <a:spcPts val="1200"/>
              </a:spcBef>
              <a:spcAft>
                <a:spcPts val="0"/>
              </a:spcAft>
              <a:buSzPts val="2100"/>
              <a:buFont typeface="Arial"/>
              <a:buAutoNum type="arabicPeriod"/>
            </a:pPr>
            <a:r>
              <a:rPr lang="en-US" sz="2100"/>
              <a:t>Disruptive Selection	</a:t>
            </a:r>
            <a:endParaRPr/>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endParaRPr sz="2100"/>
          </a:p>
          <a:p>
            <a:pPr marL="95250" lvl="0" indent="0" algn="l" rtl="0">
              <a:lnSpc>
                <a:spcPct val="100000"/>
              </a:lnSpc>
              <a:spcBef>
                <a:spcPts val="1200"/>
              </a:spcBef>
              <a:spcAft>
                <a:spcPts val="0"/>
              </a:spcAft>
              <a:buSzPts val="2100"/>
              <a:buNone/>
            </a:pPr>
            <a:r>
              <a:rPr lang="en-US" sz="2100"/>
              <a:t>	</a:t>
            </a:r>
            <a:endParaRPr/>
          </a:p>
          <a:p>
            <a:pPr marL="95250" lvl="0" indent="0" algn="l" rtl="0">
              <a:lnSpc>
                <a:spcPct val="100000"/>
              </a:lnSpc>
              <a:spcBef>
                <a:spcPts val="1200"/>
              </a:spcBef>
              <a:spcAft>
                <a:spcPts val="0"/>
              </a:spcAft>
              <a:buSzPts val="2100"/>
              <a:buNone/>
            </a:pPr>
            <a:endParaRPr sz="2100"/>
          </a:p>
        </p:txBody>
      </p:sp>
      <p:pic>
        <p:nvPicPr>
          <p:cNvPr id="136" name="Google Shape;136;gb299e9f0bc_0_211"/>
          <p:cNvPicPr preferRelativeResize="0"/>
          <p:nvPr/>
        </p:nvPicPr>
        <p:blipFill rotWithShape="1">
          <a:blip r:embed="rId3">
            <a:alphaModFix/>
          </a:blip>
          <a:srcRect/>
          <a:stretch/>
        </p:blipFill>
        <p:spPr>
          <a:xfrm>
            <a:off x="7676565" y="823611"/>
            <a:ext cx="1010235" cy="857400"/>
          </a:xfrm>
          <a:prstGeom prst="rect">
            <a:avLst/>
          </a:prstGeom>
          <a:noFill/>
          <a:ln>
            <a:noFill/>
          </a:ln>
        </p:spPr>
      </p:pic>
      <p:sp>
        <p:nvSpPr>
          <p:cNvPr id="137" name="Google Shape;137;gb299e9f0bc_0_211"/>
          <p:cNvSpPr txBox="1"/>
          <p:nvPr/>
        </p:nvSpPr>
        <p:spPr>
          <a:xfrm>
            <a:off x="457200" y="1147901"/>
            <a:ext cx="4001845" cy="3252181"/>
          </a:xfrm>
          <a:prstGeom prst="rect">
            <a:avLst/>
          </a:prstGeom>
          <a:noFill/>
          <a:ln>
            <a:noFill/>
          </a:ln>
        </p:spPr>
        <p:txBody>
          <a:bodyPr spcFirstLastPara="1" wrap="square" lIns="45700" tIns="0" rIns="45700" bIns="0" anchor="t" anchorCtr="0">
            <a:noAutofit/>
          </a:bodyPr>
          <a:lstStyle/>
          <a:p>
            <a:pPr marL="95250" marR="0" lvl="0" indent="0" algn="l" rtl="0">
              <a:lnSpc>
                <a:spcPct val="100000"/>
              </a:lnSpc>
              <a:spcBef>
                <a:spcPts val="1200"/>
              </a:spcBef>
              <a:spcAft>
                <a:spcPts val="0"/>
              </a:spcAft>
              <a:buClr>
                <a:schemeClr val="accent4"/>
              </a:buClr>
              <a:buSzPts val="2100"/>
              <a:buFont typeface="Arial"/>
              <a:buNone/>
            </a:pPr>
            <a:r>
              <a:rPr lang="en-US" sz="2100" b="0" i="0" u="none" strike="noStrike" cap="none" dirty="0">
                <a:solidFill>
                  <a:schemeClr val="dk1"/>
                </a:solidFill>
                <a:latin typeface="Calibri"/>
                <a:ea typeface="Calibri"/>
                <a:cs typeface="Calibri"/>
                <a:sym typeface="Calibri"/>
              </a:rPr>
              <a:t>Seven principles of evolution</a:t>
            </a:r>
            <a:endParaRPr dirty="0"/>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dirty="0">
                <a:solidFill>
                  <a:schemeClr val="dk1"/>
                </a:solidFill>
                <a:latin typeface="Calibri"/>
                <a:ea typeface="Calibri"/>
                <a:cs typeface="Calibri"/>
                <a:sym typeface="Calibri"/>
              </a:rPr>
              <a:t>Fossils</a:t>
            </a:r>
            <a:endParaRPr dirty="0"/>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dirty="0">
                <a:solidFill>
                  <a:schemeClr val="dk1"/>
                </a:solidFill>
                <a:latin typeface="Calibri"/>
                <a:ea typeface="Calibri"/>
                <a:cs typeface="Calibri"/>
                <a:sym typeface="Calibri"/>
              </a:rPr>
              <a:t>Homologous Structures</a:t>
            </a:r>
            <a:endParaRPr dirty="0"/>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dirty="0">
                <a:solidFill>
                  <a:schemeClr val="dk1"/>
                </a:solidFill>
                <a:latin typeface="Calibri"/>
                <a:ea typeface="Calibri"/>
                <a:cs typeface="Calibri"/>
                <a:sym typeface="Calibri"/>
              </a:rPr>
              <a:t>Analogous Structure	</a:t>
            </a:r>
            <a:endParaRPr dirty="0"/>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dirty="0">
                <a:solidFill>
                  <a:schemeClr val="dk1"/>
                </a:solidFill>
                <a:latin typeface="Calibri"/>
                <a:ea typeface="Calibri"/>
                <a:cs typeface="Calibri"/>
                <a:sym typeface="Calibri"/>
              </a:rPr>
              <a:t>Vestigial Structures	</a:t>
            </a:r>
            <a:endParaRPr dirty="0"/>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dirty="0">
                <a:solidFill>
                  <a:schemeClr val="dk1"/>
                </a:solidFill>
                <a:latin typeface="Calibri"/>
                <a:ea typeface="Calibri"/>
                <a:cs typeface="Calibri"/>
                <a:sym typeface="Calibri"/>
              </a:rPr>
              <a:t>Embryology		</a:t>
            </a:r>
            <a:endParaRPr dirty="0"/>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dirty="0">
                <a:solidFill>
                  <a:schemeClr val="dk1"/>
                </a:solidFill>
                <a:latin typeface="Calibri"/>
                <a:ea typeface="Calibri"/>
                <a:cs typeface="Calibri"/>
                <a:sym typeface="Calibri"/>
              </a:rPr>
              <a:t>Biochemistry	</a:t>
            </a:r>
            <a:endParaRPr dirty="0"/>
          </a:p>
          <a:p>
            <a:pPr marL="552450" marR="0" lvl="0" indent="-457200" algn="l" rtl="0">
              <a:lnSpc>
                <a:spcPct val="100000"/>
              </a:lnSpc>
              <a:spcBef>
                <a:spcPts val="1200"/>
              </a:spcBef>
              <a:spcAft>
                <a:spcPts val="0"/>
              </a:spcAft>
              <a:buClr>
                <a:schemeClr val="accent4"/>
              </a:buClr>
              <a:buSzPts val="2100"/>
              <a:buFont typeface="Arial"/>
              <a:buAutoNum type="arabicPeriod"/>
            </a:pPr>
            <a:r>
              <a:rPr lang="en-US" sz="2100" b="0" i="0" u="none" strike="noStrike" cap="none" dirty="0">
                <a:solidFill>
                  <a:schemeClr val="dk1"/>
                </a:solidFill>
                <a:latin typeface="Calibri"/>
                <a:ea typeface="Calibri"/>
                <a:cs typeface="Calibri"/>
                <a:sym typeface="Calibri"/>
              </a:rPr>
              <a:t>DNA Technology	</a:t>
            </a:r>
            <a:endParaRPr dirty="0"/>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dirty="0">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dirty="0">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dirty="0">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dirty="0">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dirty="0">
              <a:solidFill>
                <a:schemeClr val="dk1"/>
              </a:solidFill>
              <a:latin typeface="Calibri"/>
              <a:ea typeface="Calibri"/>
              <a:cs typeface="Calibri"/>
              <a:sym typeface="Calibri"/>
            </a:endParaRPr>
          </a:p>
          <a:p>
            <a:pPr marL="95250" marR="0" lvl="0" indent="0" algn="l" rtl="0">
              <a:lnSpc>
                <a:spcPct val="100000"/>
              </a:lnSpc>
              <a:spcBef>
                <a:spcPts val="1200"/>
              </a:spcBef>
              <a:spcAft>
                <a:spcPts val="0"/>
              </a:spcAft>
              <a:buClr>
                <a:schemeClr val="accent4"/>
              </a:buClr>
              <a:buSzPts val="2100"/>
              <a:buFont typeface="Arial"/>
              <a:buNone/>
            </a:pPr>
            <a:r>
              <a:rPr lang="en-US" sz="2100" b="0" i="0" u="none" strike="noStrike" cap="none" dirty="0">
                <a:solidFill>
                  <a:schemeClr val="dk1"/>
                </a:solidFill>
                <a:latin typeface="Calibri"/>
                <a:ea typeface="Calibri"/>
                <a:cs typeface="Calibri"/>
                <a:sym typeface="Calibri"/>
              </a:rPr>
              <a:t>	</a:t>
            </a:r>
            <a:endParaRPr dirty="0"/>
          </a:p>
          <a:p>
            <a:pPr marL="95250" marR="0" lvl="0" indent="0" algn="l" rtl="0">
              <a:lnSpc>
                <a:spcPct val="100000"/>
              </a:lnSpc>
              <a:spcBef>
                <a:spcPts val="1200"/>
              </a:spcBef>
              <a:spcAft>
                <a:spcPts val="0"/>
              </a:spcAft>
              <a:buClr>
                <a:schemeClr val="accent4"/>
              </a:buClr>
              <a:buSzPts val="2100"/>
              <a:buFont typeface="Arial"/>
              <a:buNone/>
            </a:pPr>
            <a:endParaRPr sz="21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808</Words>
  <Application>Microsoft Office PowerPoint</Application>
  <PresentationFormat>On-screen Show (16:9)</PresentationFormat>
  <Paragraphs>76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Calibri</vt:lpstr>
      <vt:lpstr>Arial</vt:lpstr>
      <vt:lpstr>Noto Sans Symbols</vt:lpstr>
      <vt:lpstr>Constantia</vt:lpstr>
      <vt:lpstr>Georgia</vt:lpstr>
      <vt:lpstr>LEARN theme</vt:lpstr>
      <vt:lpstr>LEARN theme</vt:lpstr>
      <vt:lpstr>PowerPoint Presentation</vt:lpstr>
      <vt:lpstr>She Sells Seashells  by the Seashore</vt:lpstr>
      <vt:lpstr>Essential Question</vt:lpstr>
      <vt:lpstr>Lesson Objectives</vt:lpstr>
      <vt:lpstr>The True Story of Mary Anning</vt:lpstr>
      <vt:lpstr>Six-Word Memoir</vt:lpstr>
      <vt:lpstr>Ancient Whale Bones</vt:lpstr>
      <vt:lpstr>Card Sort</vt:lpstr>
      <vt:lpstr>Evolution Presentations</vt:lpstr>
      <vt:lpstr>Evolution Presentations</vt:lpstr>
      <vt:lpstr>Get Ready To Race!</vt:lpstr>
      <vt:lpstr>Spend A Buck</vt:lpstr>
      <vt:lpstr>Discussion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McLeod Porter, Delma</cp:lastModifiedBy>
  <cp:revision>4</cp:revision>
  <dcterms:modified xsi:type="dcterms:W3CDTF">2024-11-20T17:47:22Z</dcterms:modified>
</cp:coreProperties>
</file>