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4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15"/>
      <p:bold r:id="rId16"/>
      <p:italic r:id="rId17"/>
      <p:boldItalic r:id="rId18"/>
    </p:embeddedFont>
    <p:embeddedFont>
      <p:font typeface="Georgia" panose="02040502050405020303" pitchFamily="18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i+rnNYAYwB1EGyMx6hj5dRhASu7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24B13EC-EE1B-4439-A00C-7422A4D3557A}">
  <a:tblStyle styleId="{424B13EC-EE1B-4439-A00C-7422A4D3557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93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4.fntdata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font" Target="fonts/font7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23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39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3" name="Google Shape;7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888fb60aec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888fb60aec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888fb60ae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Bell Ringers and Exit Tickets. Strategies. </a:t>
            </a:r>
            <a:r>
              <a:rPr lang="en-US">
                <a:hlinkClick r:id="rId3"/>
              </a:rPr>
              <a:t>https://learn.k20center.ou.edu/strategy/125</a:t>
            </a:r>
            <a:endParaRPr/>
          </a:p>
        </p:txBody>
      </p:sp>
      <p:sp>
        <p:nvSpPr>
          <p:cNvPr id="155" name="Google Shape;155;g888fb60ae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88fb60ae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88fb60ae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888fb60ae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888fb60ae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88fb60aec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88fb60aec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888fb60aec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888fb60aec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K20 Center. (n.d.). Think-Pair-Share. Strategies. </a:t>
            </a:r>
            <a:r>
              <a:rPr lang="en-US" dirty="0">
                <a:hlinkClick r:id="rId3"/>
              </a:rPr>
              <a:t>https://learn.k20center.ou.edu/strategy/139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888fb60aec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888fb60aec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888fb60ae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888fb60aec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5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1B1E"/>
              </a:buClr>
              <a:buSzPts val="36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onstantia"/>
              <a:buChar char="•"/>
              <a:defRPr sz="1350"/>
            </a:lvl9pPr>
          </a:lstStyle>
          <a:p>
            <a:endParaRPr/>
          </a:p>
        </p:txBody>
      </p:sp>
      <p:pic>
        <p:nvPicPr>
          <p:cNvPr id="50" name="Google Shape;5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5" name="Google Shape;55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63" name="Google Shape;6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70" name="Google Shape;70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" name="Google Shape;13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26" name="Google Shape;26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0" name="Google Shape;30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5" name="Google Shape;35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888fb60aec_0_74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Roll the Dice</a:t>
            </a:r>
            <a:endParaRPr dirty="0"/>
          </a:p>
        </p:txBody>
      </p:sp>
      <p:sp>
        <p:nvSpPr>
          <p:cNvPr id="148" name="Google Shape;148;g888fb60aec_0_74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Roll a polyhedral die. Place the resulting number in the first slot of the equation. </a:t>
            </a:r>
            <a:endParaRPr dirty="0"/>
          </a:p>
          <a:p>
            <a:pPr marL="457200" marR="34288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Roll a different polyhedral die. Place the resulting number in the second slot. </a:t>
            </a:r>
            <a:endParaRPr dirty="0"/>
          </a:p>
          <a:p>
            <a:pPr marL="457200" marR="34288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Roll the last polyhedral die. Place the resulting number in the third slot.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sz="2600" i="1" dirty="0"/>
              <a:t>Note: The different colored die represents a negative number.</a:t>
            </a:r>
            <a:endParaRPr i="1" dirty="0"/>
          </a:p>
        </p:txBody>
      </p:sp>
      <p:sp>
        <p:nvSpPr>
          <p:cNvPr id="149" name="Google Shape;149;g888fb60aec_0_74"/>
          <p:cNvSpPr/>
          <p:nvPr/>
        </p:nvSpPr>
        <p:spPr>
          <a:xfrm>
            <a:off x="3305425" y="339800"/>
            <a:ext cx="926700" cy="1111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g888fb60aec_0_74"/>
          <p:cNvSpPr/>
          <p:nvPr/>
        </p:nvSpPr>
        <p:spPr>
          <a:xfrm>
            <a:off x="5504400" y="339800"/>
            <a:ext cx="926700" cy="1111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888fb60aec_0_74"/>
          <p:cNvSpPr/>
          <p:nvPr/>
        </p:nvSpPr>
        <p:spPr>
          <a:xfrm>
            <a:off x="7371325" y="339800"/>
            <a:ext cx="926700" cy="1111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g888fb60aec_0_74"/>
          <p:cNvSpPr txBox="1"/>
          <p:nvPr/>
        </p:nvSpPr>
        <p:spPr>
          <a:xfrm>
            <a:off x="3288950" y="299475"/>
            <a:ext cx="5143500" cy="9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>
                <a:latin typeface="Calibri"/>
                <a:ea typeface="Calibri"/>
                <a:cs typeface="Calibri"/>
                <a:sym typeface="Calibri"/>
              </a:rPr>
              <a:t>      - x         =</a:t>
            </a:r>
            <a:endParaRPr sz="60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888fb60aec_0_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Exit Ticket</a:t>
            </a:r>
            <a:endParaRPr dirty="0"/>
          </a:p>
        </p:txBody>
      </p:sp>
      <p:sp>
        <p:nvSpPr>
          <p:cNvPr id="158" name="Google Shape;158;g888fb60aec_0_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/>
              <a:t>Create two different equations that will give you a solution of x= - 7. </a:t>
            </a:r>
            <a:r>
              <a:rPr lang="en-US" dirty="0"/>
              <a:t>Justify your answer.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Journey of the Isolated Variable, Part 1</a:t>
            </a:r>
            <a:endParaRPr dirty="0"/>
          </a:p>
        </p:txBody>
      </p:sp>
      <p:sp>
        <p:nvSpPr>
          <p:cNvPr id="80" name="Google Shape;80;p2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3600" dirty="0"/>
              <a:t>Solving Two-Step Equations</a:t>
            </a:r>
            <a:endParaRPr sz="3600"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86" name="Google Shape;86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/>
              <a:t>How do I isolate a variable in a 2-step equation? </a:t>
            </a:r>
            <a:endParaRPr sz="1400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88fb60aec_0_10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Learning Objective</a:t>
            </a:r>
            <a:endParaRPr dirty="0"/>
          </a:p>
        </p:txBody>
      </p:sp>
      <p:sp>
        <p:nvSpPr>
          <p:cNvPr id="92" name="Google Shape;92;g888fb60aec_0_10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34288" lvl="0" indent="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Evaluate simple one- and two-step equations.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88fb60aec_0_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Card Sort—Algebraic Properties</a:t>
            </a:r>
            <a:endParaRPr dirty="0"/>
          </a:p>
        </p:txBody>
      </p:sp>
      <p:sp>
        <p:nvSpPr>
          <p:cNvPr id="98" name="Google Shape;98;g888fb60aec_0_15"/>
          <p:cNvSpPr/>
          <p:nvPr/>
        </p:nvSpPr>
        <p:spPr>
          <a:xfrm>
            <a:off x="854150" y="1552050"/>
            <a:ext cx="1677600" cy="1019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g888fb60aec_0_15"/>
          <p:cNvSpPr/>
          <p:nvPr/>
        </p:nvSpPr>
        <p:spPr>
          <a:xfrm>
            <a:off x="3596775" y="1552050"/>
            <a:ext cx="1677600" cy="1019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i="1">
                <a:solidFill>
                  <a:srgbClr val="659298"/>
                </a:solidFill>
                <a:latin typeface="Calibri"/>
                <a:ea typeface="Calibri"/>
                <a:cs typeface="Calibri"/>
                <a:sym typeface="Calibri"/>
              </a:rPr>
              <a:t>Definition</a:t>
            </a:r>
            <a:endParaRPr i="1">
              <a:solidFill>
                <a:srgbClr val="65929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888fb60aec_0_15"/>
          <p:cNvSpPr/>
          <p:nvPr/>
        </p:nvSpPr>
        <p:spPr>
          <a:xfrm>
            <a:off x="6398525" y="1552050"/>
            <a:ext cx="1677600" cy="1019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888fb60aec_0_15"/>
          <p:cNvSpPr txBox="1"/>
          <p:nvPr/>
        </p:nvSpPr>
        <p:spPr>
          <a:xfrm>
            <a:off x="1191352" y="1771022"/>
            <a:ext cx="990300" cy="2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991B1E"/>
                </a:solidFill>
                <a:latin typeface="Calibri"/>
                <a:ea typeface="Calibri"/>
                <a:cs typeface="Calibri"/>
                <a:sym typeface="Calibri"/>
              </a:rPr>
              <a:t>Word or Expression</a:t>
            </a:r>
            <a:endParaRPr b="1" dirty="0">
              <a:solidFill>
                <a:srgbClr val="991B1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888fb60aec_0_15"/>
          <p:cNvSpPr txBox="1"/>
          <p:nvPr/>
        </p:nvSpPr>
        <p:spPr>
          <a:xfrm>
            <a:off x="539475" y="2793475"/>
            <a:ext cx="7264500" cy="1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●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In your pair or group, match cards from the three categories above.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●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Discuss the rationale behind your answers.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●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Once everyone has finished discussing in your original groups, find a new group to share your answers with. 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888fb60aec_0_26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Weighted Scale Activity</a:t>
            </a:r>
            <a:endParaRPr dirty="0"/>
          </a:p>
        </p:txBody>
      </p:sp>
      <p:pic>
        <p:nvPicPr>
          <p:cNvPr id="108" name="Google Shape;108;g888fb60aec_0_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6952" y="1451600"/>
            <a:ext cx="5304465" cy="3691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888fb60aec_0_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18600" y="843725"/>
            <a:ext cx="857400" cy="85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888fb60aec_0_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18600" y="2065050"/>
            <a:ext cx="857400" cy="85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888fb60aec_0_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829400" y="843725"/>
            <a:ext cx="857400" cy="85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888fb60aec_0_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829400" y="2065050"/>
            <a:ext cx="857400" cy="85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888fb60aec_0_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1450" y="3334300"/>
            <a:ext cx="395925" cy="39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888fb60aec_0_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67375" y="3334300"/>
            <a:ext cx="395925" cy="39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888fb60aec_0_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60400" y="2938375"/>
            <a:ext cx="395925" cy="39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888fb60aec_0_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896100" y="3330325"/>
            <a:ext cx="395925" cy="39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888fb60aec_0_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292025" y="3330325"/>
            <a:ext cx="395925" cy="39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888fb60aec_0_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292025" y="2938375"/>
            <a:ext cx="395925" cy="39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888fb60aec_0_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896100" y="2938375"/>
            <a:ext cx="395925" cy="39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888fb60aec_0_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690693" y="3330325"/>
            <a:ext cx="395925" cy="39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888fb60aec_0_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86618" y="3330325"/>
            <a:ext cx="395925" cy="3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888fb60aec_0_26"/>
          <p:cNvSpPr txBox="1"/>
          <p:nvPr/>
        </p:nvSpPr>
        <p:spPr>
          <a:xfrm>
            <a:off x="3023925" y="4614300"/>
            <a:ext cx="1973100" cy="3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3x-4=2</a:t>
            </a:r>
            <a:endParaRPr sz="2500"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888fb60aec_0_5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Think-Pair-Share Discussion</a:t>
            </a:r>
            <a:endParaRPr dirty="0"/>
          </a:p>
        </p:txBody>
      </p:sp>
      <p:sp>
        <p:nvSpPr>
          <p:cNvPr id="128" name="Google Shape;128;g888fb60aec_0_5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/>
            <a:r>
              <a:rPr lang="en-US" dirty="0"/>
              <a:t>How do I isolate a variable?</a:t>
            </a:r>
          </a:p>
          <a:p>
            <a:pPr indent="-457200"/>
            <a:r>
              <a:rPr lang="en-US" dirty="0"/>
              <a:t>What different techniques did I use?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888fb60aec_0_5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Solving Two-Step Equations</a:t>
            </a:r>
            <a:endParaRPr dirty="0"/>
          </a:p>
        </p:txBody>
      </p:sp>
      <p:sp>
        <p:nvSpPr>
          <p:cNvPr id="134" name="Google Shape;134;g888fb60aec_0_55"/>
          <p:cNvSpPr txBox="1"/>
          <p:nvPr/>
        </p:nvSpPr>
        <p:spPr>
          <a:xfrm>
            <a:off x="539475" y="2793475"/>
            <a:ext cx="7264500" cy="1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5" name="Google Shape;135;g888fb60aec_0_55"/>
          <p:cNvGraphicFramePr/>
          <p:nvPr/>
        </p:nvGraphicFramePr>
        <p:xfrm>
          <a:off x="758400" y="1581975"/>
          <a:ext cx="7239000" cy="2682120"/>
        </p:xfrm>
        <a:graphic>
          <a:graphicData uri="http://schemas.openxmlformats.org/drawingml/2006/table">
            <a:tbl>
              <a:tblPr>
                <a:noFill/>
                <a:tableStyleId>{424B13EC-EE1B-4439-A00C-7422A4D3557A}</a:tableStyleId>
              </a:tblPr>
              <a:tblGrid>
                <a:gridCol w="3597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Example: 4x=20</a:t>
                      </a:r>
                      <a:endParaRPr sz="16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Foldable</a:t>
                      </a:r>
                      <a:endParaRPr sz="16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 you have a constant added or subtracted on both sides of the equal sign? </a:t>
                      </a:r>
                      <a:r>
                        <a:rPr lang="en-US" b="1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YES OR NO</a:t>
                      </a:r>
                      <a:endParaRPr b="1" i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Does your variable have a coefficient other than 1? </a:t>
                      </a:r>
                      <a:r>
                        <a:rPr lang="en-US" b="1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YES OR NO</a:t>
                      </a:r>
                      <a:endParaRPr b="1" i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You should have a simple equation with a variable = a number. Check your solution by substituting the number in the original equation. </a:t>
                      </a:r>
                      <a:endParaRPr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888fb60aec_0_6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Solving Two-Step Equations</a:t>
            </a:r>
            <a:endParaRPr/>
          </a:p>
        </p:txBody>
      </p:sp>
      <p:sp>
        <p:nvSpPr>
          <p:cNvPr id="141" name="Google Shape;141;g888fb60aec_0_62"/>
          <p:cNvSpPr txBox="1"/>
          <p:nvPr/>
        </p:nvSpPr>
        <p:spPr>
          <a:xfrm>
            <a:off x="539475" y="2793475"/>
            <a:ext cx="7264500" cy="1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2" name="Google Shape;142;g888fb60aec_0_62"/>
          <p:cNvGraphicFramePr/>
          <p:nvPr/>
        </p:nvGraphicFramePr>
        <p:xfrm>
          <a:off x="758400" y="1581975"/>
          <a:ext cx="7239000" cy="2682120"/>
        </p:xfrm>
        <a:graphic>
          <a:graphicData uri="http://schemas.openxmlformats.org/drawingml/2006/table">
            <a:tbl>
              <a:tblPr>
                <a:noFill/>
                <a:tableStyleId>{424B13EC-EE1B-4439-A00C-7422A4D3557A}</a:tableStyleId>
              </a:tblPr>
              <a:tblGrid>
                <a:gridCol w="3597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Example: 7-5x=32</a:t>
                      </a:r>
                      <a:endParaRPr sz="16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Foldable</a:t>
                      </a:r>
                      <a:endParaRPr sz="16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 you have a constant added or subtracted on both sides of the equal sign? </a:t>
                      </a:r>
                      <a:r>
                        <a:rPr lang="en-US" b="1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YES OR NO</a:t>
                      </a:r>
                      <a:endParaRPr b="1"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Does your variable have a coefficient other than 1? </a:t>
                      </a:r>
                      <a:r>
                        <a:rPr lang="en-US" b="1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YES OR NO</a:t>
                      </a:r>
                      <a:endParaRPr b="1" i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You should have a simple equation with a variable = a number. Check your solution by substituting the number in the original equation. 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377</Words>
  <Application>Microsoft Office PowerPoint</Application>
  <PresentationFormat>On-screen Show (16:9)</PresentationFormat>
  <Paragraphs>40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Constantia</vt:lpstr>
      <vt:lpstr>Georgia</vt:lpstr>
      <vt:lpstr>Calibri</vt:lpstr>
      <vt:lpstr>Arial</vt:lpstr>
      <vt:lpstr>LEARN theme</vt:lpstr>
      <vt:lpstr>LEARN theme</vt:lpstr>
      <vt:lpstr>PowerPoint Presentation</vt:lpstr>
      <vt:lpstr>Journey of the Isolated Variable, Part 1</vt:lpstr>
      <vt:lpstr>Essential Question</vt:lpstr>
      <vt:lpstr>Learning Objective</vt:lpstr>
      <vt:lpstr>Card Sort—Algebraic Properties</vt:lpstr>
      <vt:lpstr>Weighted Scale Activity</vt:lpstr>
      <vt:lpstr>Think-Pair-Share Discussion</vt:lpstr>
      <vt:lpstr>Solving Two-Step Equations</vt:lpstr>
      <vt:lpstr>Solving Two-Step Equations</vt:lpstr>
      <vt:lpstr>Roll the Dice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K20 Center</dc:creator>
  <cp:lastModifiedBy>camryn agnello</cp:lastModifiedBy>
  <cp:revision>3</cp:revision>
  <dcterms:modified xsi:type="dcterms:W3CDTF">2024-12-02T18:50:58Z</dcterms:modified>
</cp:coreProperties>
</file>