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  <p:sldMasterId id="2147483664" r:id="rId2"/>
  </p:sldMasterIdLst>
  <p:notesMasterIdLst>
    <p:notesMasterId r:id="rId14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5143500" type="screen16x9"/>
  <p:notesSz cx="6858000" cy="9144000"/>
  <p:embeddedFontLst>
    <p:embeddedFont>
      <p:font typeface="Constantia" panose="02030602050306030303" pitchFamily="18" charset="0"/>
      <p:regular r:id="rId15"/>
      <p:bold r:id="rId16"/>
      <p:italic r:id="rId17"/>
      <p:boldItalic r:id="rId18"/>
    </p:embeddedFont>
    <p:embeddedFont>
      <p:font typeface="Georgia" panose="02040502050405020303" pitchFamily="18" charset="0"/>
      <p:regular r:id="rId19"/>
      <p:bold r:id="rId20"/>
      <p:italic r:id="rId21"/>
      <p:boldItalic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3" roundtripDataSignature="AMtx7mi+rnNYAYwB1EGyMx6hj5dRhASu7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24B13EC-EE1B-4439-A00C-7422A4D3557A}">
  <a:tblStyle styleId="{424B13EC-EE1B-4439-A00C-7422A4D3557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3" d="100"/>
          <a:sy n="143" d="100"/>
        </p:scale>
        <p:origin x="693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font" Target="fonts/font4.fntdata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font" Target="fonts/font7.fntdata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font" Target="fonts/font3.fntdata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font" Target="fonts/font1.fntdata"/><Relationship Id="rId23" Type="http://customschemas.google.com/relationships/presentationmetadata" Target="metadata"/><Relationship Id="rId10" Type="http://schemas.openxmlformats.org/officeDocument/2006/relationships/slide" Target="slides/slide8.xml"/><Relationship Id="rId19" Type="http://schemas.openxmlformats.org/officeDocument/2006/relationships/font" Target="fonts/font5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Relationship Id="rId22" Type="http://schemas.openxmlformats.org/officeDocument/2006/relationships/font" Target="fonts/font8.fntdata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25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39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3" name="Google Shape;7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888fb60aec_0_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888fb60aec_0_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888fb60aec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K20 Center. (n.d.). Bell Ringers and Exit Tickets. Strategies. </a:t>
            </a:r>
            <a:r>
              <a:rPr lang="en-US">
                <a:hlinkClick r:id="rId3"/>
              </a:rPr>
              <a:t>https://learn.k20center.ou.edu/strategy/125</a:t>
            </a:r>
            <a:endParaRPr/>
          </a:p>
        </p:txBody>
      </p:sp>
      <p:sp>
        <p:nvSpPr>
          <p:cNvPr id="155" name="Google Shape;155;g888fb60aec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7" name="Google Shape;7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3" name="Google Shape;8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888fb60aec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888fb60aec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888fb60aec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888fb60aec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888fb60aec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888fb60aec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888fb60aec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888fb60aec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K20 Center. (n.d.). Think-Pair-Share. Strategies. </a:t>
            </a:r>
            <a:r>
              <a:rPr lang="en-US" dirty="0">
                <a:hlinkClick r:id="rId3"/>
              </a:rPr>
              <a:t>https://learn.k20center.ou.edu/strategy/139</a:t>
            </a:r>
            <a:endParaRPr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888fb60aec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888fb60aec_0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888fb60aec_0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888fb60aec_0_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>
  <p:cSld name="Content with 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5"/>
          <p:cNvSpPr txBox="1">
            <a:spLocks noGrp="1"/>
          </p:cNvSpPr>
          <p:nvPr>
            <p:ph type="body" idx="1"/>
          </p:nvPr>
        </p:nvSpPr>
        <p:spPr>
          <a:xfrm>
            <a:off x="3575050" y="1428750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83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25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5"/>
          <p:cNvSpPr txBox="1">
            <a:spLocks noGrp="1"/>
          </p:cNvSpPr>
          <p:nvPr>
            <p:ph type="body" idx="2"/>
          </p:nvPr>
        </p:nvSpPr>
        <p:spPr>
          <a:xfrm>
            <a:off x="457200" y="1428750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0956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Char char="⚫"/>
              <a:defRPr sz="1500"/>
            </a:lvl2pPr>
            <a:lvl3pPr marL="1371600" lvl="2" indent="-288607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Char char="⚫"/>
              <a:defRPr sz="1350"/>
            </a:lvl3pPr>
            <a:lvl4pPr marL="1828800" lvl="3" indent="-27813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Char char="⚫"/>
              <a:defRPr sz="1200"/>
            </a:lvl4pPr>
            <a:lvl5pPr marL="2286000" lvl="4" indent="-278129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Char char="⚫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5" name="Google Shape;45;p2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ITLE_AND_TWO_COLUMNS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2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1B1E"/>
              </a:buClr>
              <a:buSzPts val="3600"/>
              <a:buFont typeface="Georgia"/>
              <a:buNone/>
              <a:defRPr sz="3600" b="0">
                <a:solidFill>
                  <a:srgbClr val="991B1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48" name="Google Shape;48;p2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onstantia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onstantia"/>
              <a:buChar char="•"/>
              <a:defRPr sz="1350"/>
            </a:lvl9pPr>
          </a:lstStyle>
          <a:p>
            <a:endParaRPr/>
          </a:p>
        </p:txBody>
      </p:sp>
      <p:sp>
        <p:nvSpPr>
          <p:cNvPr id="49" name="Google Shape;49;p26"/>
          <p:cNvSpPr txBox="1">
            <a:spLocks noGrp="1"/>
          </p:cNvSpPr>
          <p:nvPr>
            <p:ph type="body" idx="2"/>
          </p:nvPr>
        </p:nvSpPr>
        <p:spPr>
          <a:xfrm>
            <a:off x="4692274" y="1200150"/>
            <a:ext cx="3994500" cy="372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onstantia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onstantia"/>
              <a:buChar char="•"/>
              <a:defRPr sz="1350"/>
            </a:lvl9pPr>
          </a:lstStyle>
          <a:p>
            <a:endParaRPr/>
          </a:p>
        </p:txBody>
      </p:sp>
      <p:pic>
        <p:nvPicPr>
          <p:cNvPr id="50" name="Google Shape;50;p2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ogo slide">
  <p:cSld name="Logo slide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blue">
  <p:cSld name="Title and body blue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2836"/>
              </a:buClr>
              <a:buSzPts val="3600"/>
              <a:buFont typeface="Calibri"/>
              <a:buNone/>
              <a:defRPr>
                <a:solidFill>
                  <a:schemeClr val="accent4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2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9051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5"/>
              <a:buChar char="⚫"/>
              <a:defRPr/>
            </a:lvl5pPr>
            <a:lvl6pPr marL="2743200" lvl="5" indent="-29717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"/>
              <a:buChar char="⚫"/>
              <a:defRPr/>
            </a:lvl6pPr>
            <a:lvl7pPr marL="3200400" lvl="6" indent="-28956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60"/>
              <a:buChar char="⚫"/>
              <a:defRPr/>
            </a:lvl7pPr>
            <a:lvl8pPr marL="3657600" lvl="7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Constantia"/>
              <a:buChar char="•"/>
              <a:defRPr/>
            </a:lvl8pPr>
            <a:lvl9pPr marL="4114800" lvl="8" indent="-29527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50"/>
              <a:buFont typeface="Constantia"/>
              <a:buChar char="•"/>
              <a:defRPr/>
            </a:lvl9pPr>
          </a:lstStyle>
          <a:p>
            <a:endParaRPr/>
          </a:p>
        </p:txBody>
      </p:sp>
      <p:pic>
        <p:nvPicPr>
          <p:cNvPr id="55" name="Google Shape;55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red">
  <p:cSld name="Title and body red">
    <p:bg>
      <p:bgPr>
        <a:solidFill>
          <a:schemeClr val="lt1"/>
        </a:solid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1D20"/>
              </a:buClr>
              <a:buSzPts val="3600"/>
              <a:buFont typeface="Calibri"/>
              <a:buNone/>
              <a:defRPr>
                <a:solidFill>
                  <a:srgbClr val="971D20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2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9051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5"/>
              <a:buChar char="⚫"/>
              <a:defRPr/>
            </a:lvl5pPr>
            <a:lvl6pPr marL="2743200" lvl="5" indent="-29717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"/>
              <a:buChar char="⚫"/>
              <a:defRPr/>
            </a:lvl6pPr>
            <a:lvl7pPr marL="3200400" lvl="6" indent="-28956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60"/>
              <a:buChar char="⚫"/>
              <a:defRPr/>
            </a:lvl7pPr>
            <a:lvl8pPr marL="3657600" lvl="7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Constantia"/>
              <a:buChar char="•"/>
              <a:defRPr/>
            </a:lvl8pPr>
            <a:lvl9pPr marL="4114800" lvl="8" indent="-29527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50"/>
              <a:buFont typeface="Constantia"/>
              <a:buChar char="•"/>
              <a:defRPr/>
            </a:lvl9pPr>
          </a:lstStyle>
          <a:p>
            <a:endParaRPr/>
          </a:p>
        </p:txBody>
      </p:sp>
      <p:pic>
        <p:nvPicPr>
          <p:cNvPr id="59" name="Google Shape;59;p2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yellow">
  <p:cSld name="Title and body yellow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8219"/>
              </a:buClr>
              <a:buSzPts val="3600"/>
              <a:buFont typeface="Calibri"/>
              <a:buNone/>
              <a:defRPr>
                <a:solidFill>
                  <a:schemeClr val="accent4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3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9051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5"/>
              <a:buChar char="⚫"/>
              <a:defRPr/>
            </a:lvl5pPr>
            <a:lvl6pPr marL="2743200" lvl="5" indent="-29717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"/>
              <a:buChar char="⚫"/>
              <a:defRPr/>
            </a:lvl6pPr>
            <a:lvl7pPr marL="3200400" lvl="6" indent="-28956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60"/>
              <a:buChar char="⚫"/>
              <a:defRPr/>
            </a:lvl7pPr>
            <a:lvl8pPr marL="3657600" lvl="7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Constantia"/>
              <a:buChar char="•"/>
              <a:defRPr/>
            </a:lvl8pPr>
            <a:lvl9pPr marL="4114800" lvl="8" indent="-29527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50"/>
              <a:buFont typeface="Constantia"/>
              <a:buChar char="•"/>
              <a:defRPr/>
            </a:lvl9pPr>
          </a:lstStyle>
          <a:p>
            <a:endParaRPr/>
          </a:p>
        </p:txBody>
      </p:sp>
      <p:pic>
        <p:nvPicPr>
          <p:cNvPr id="63" name="Google Shape;63;p3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7"/>
          <p:cNvSpPr txBox="1"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7"/>
          <p:cNvSpPr txBox="1"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70" name="Google Shape;70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0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" name="Google Shape;12;p20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30861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/>
            </a:lvl3pPr>
            <a:lvl4pPr marL="1828800" lvl="3" indent="-302894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4pPr>
            <a:lvl5pPr marL="2286000" lvl="4" indent="-30289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3" name="Google Shape;13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Blank">
  <p:cSld name="1_Blank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oogle Shape;15;p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9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19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9" name="Google Shape;19;p19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19"/>
          <p:cNvSpPr txBox="1">
            <a:spLocks noGrp="1"/>
          </p:cNvSpPr>
          <p:nvPr>
            <p:ph type="body" idx="3"/>
          </p:nvPr>
        </p:nvSpPr>
        <p:spPr>
          <a:xfrm>
            <a:off x="457200" y="1885950"/>
            <a:ext cx="4040188" cy="2884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0956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Char char="⚫"/>
              <a:defRPr sz="1500"/>
            </a:lvl2pPr>
            <a:lvl3pPr marL="1371600" lvl="2" indent="-288607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Char char="⚫"/>
              <a:defRPr sz="1350"/>
            </a:lvl3pPr>
            <a:lvl4pPr marL="1828800" lvl="3" indent="-27813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Char char="⚫"/>
              <a:defRPr sz="1200"/>
            </a:lvl4pPr>
            <a:lvl5pPr marL="2286000" lvl="4" indent="-278129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Char char="⚫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1" name="Google Shape;21;p19"/>
          <p:cNvSpPr txBox="1">
            <a:spLocks noGrp="1"/>
          </p:cNvSpPr>
          <p:nvPr>
            <p:ph type="body" idx="4"/>
          </p:nvPr>
        </p:nvSpPr>
        <p:spPr>
          <a:xfrm>
            <a:off x="4645027" y="1885950"/>
            <a:ext cx="4041775" cy="2884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0956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Char char="⚫"/>
              <a:defRPr sz="1500"/>
            </a:lvl2pPr>
            <a:lvl3pPr marL="1371600" lvl="2" indent="-288607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Char char="⚫"/>
              <a:defRPr sz="1350"/>
            </a:lvl3pPr>
            <a:lvl4pPr marL="1828800" lvl="3" indent="-27813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Char char="⚫"/>
              <a:defRPr sz="1200"/>
            </a:lvl4pPr>
            <a:lvl5pPr marL="2286000" lvl="4" indent="-278129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Char char="⚫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22" name="Google Shape;22;p1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6"/>
          <p:cNvSpPr txBox="1"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6"/>
          <p:cNvSpPr txBox="1"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26" name="Google Shape;26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1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21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0" name="Google Shape;30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22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22"/>
          <p:cNvSpPr txBox="1">
            <a:spLocks noGrp="1"/>
          </p:cNvSpPr>
          <p:nvPr>
            <p:ph type="body" idx="1"/>
          </p:nvPr>
        </p:nvSpPr>
        <p:spPr>
          <a:xfrm>
            <a:off x="457200" y="1440064"/>
            <a:ext cx="4038600" cy="3326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 sz="1800"/>
            </a:lvl2pPr>
            <a:lvl3pPr marL="1371600" lvl="2" indent="-295275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050"/>
              <a:buChar char="⚫"/>
              <a:defRPr sz="1500"/>
            </a:lvl3pPr>
            <a:lvl4pPr marL="1828800" lvl="3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22"/>
          <p:cNvSpPr txBox="1">
            <a:spLocks noGrp="1"/>
          </p:cNvSpPr>
          <p:nvPr>
            <p:ph type="body" idx="2"/>
          </p:nvPr>
        </p:nvSpPr>
        <p:spPr>
          <a:xfrm>
            <a:off x="4648200" y="1440064"/>
            <a:ext cx="4038600" cy="3326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 sz="1800"/>
            </a:lvl2pPr>
            <a:lvl3pPr marL="1371600" lvl="2" indent="-295275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050"/>
              <a:buChar char="⚫"/>
              <a:defRPr sz="1500"/>
            </a:lvl3pPr>
            <a:lvl4pPr marL="1828800" lvl="3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5" name="Google Shape;35;p2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3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38" name="Google Shape;38;p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Blank">
  <p:cSld name="2_Blank">
    <p:bg>
      <p:bgPr>
        <a:solidFill>
          <a:schemeClr val="lt1"/>
        </a:soli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Google Shape;40;p2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3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3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sz="10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onstantia"/>
              <a:buChar char="•"/>
              <a:defRPr sz="12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onstantia"/>
              <a:buChar char="•"/>
              <a:defRPr sz="105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5" r:id="rId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888fb60aec_0_74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Roll the Dice</a:t>
            </a:r>
            <a:endParaRPr dirty="0"/>
          </a:p>
        </p:txBody>
      </p:sp>
      <p:sp>
        <p:nvSpPr>
          <p:cNvPr id="148" name="Google Shape;148;g888fb60aec_0_74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Roll a polyhedral die. Place the resulting number in the first slot of the equation. </a:t>
            </a:r>
            <a:endParaRPr dirty="0"/>
          </a:p>
          <a:p>
            <a:pPr marL="457200" marR="34288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Roll a different polyhedral die. Place the resulting number in the second slot. </a:t>
            </a:r>
            <a:endParaRPr dirty="0"/>
          </a:p>
          <a:p>
            <a:pPr marL="457200" marR="34288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Roll the last polyhedral die. Place the resulting number in the third slot.</a:t>
            </a:r>
            <a:endParaRPr dirty="0"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600" i="1" dirty="0"/>
              <a:t>Note: The different colored die represents a negative number.</a:t>
            </a:r>
            <a:endParaRPr i="1" dirty="0"/>
          </a:p>
        </p:txBody>
      </p:sp>
      <p:sp>
        <p:nvSpPr>
          <p:cNvPr id="149" name="Google Shape;149;g888fb60aec_0_74"/>
          <p:cNvSpPr/>
          <p:nvPr/>
        </p:nvSpPr>
        <p:spPr>
          <a:xfrm>
            <a:off x="3305425" y="339800"/>
            <a:ext cx="926700" cy="1111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g888fb60aec_0_74"/>
          <p:cNvSpPr/>
          <p:nvPr/>
        </p:nvSpPr>
        <p:spPr>
          <a:xfrm>
            <a:off x="5504400" y="339800"/>
            <a:ext cx="926700" cy="1111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g888fb60aec_0_74"/>
          <p:cNvSpPr/>
          <p:nvPr/>
        </p:nvSpPr>
        <p:spPr>
          <a:xfrm>
            <a:off x="7371325" y="339800"/>
            <a:ext cx="926700" cy="1111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g888fb60aec_0_74"/>
          <p:cNvSpPr txBox="1"/>
          <p:nvPr/>
        </p:nvSpPr>
        <p:spPr>
          <a:xfrm>
            <a:off x="3288950" y="299475"/>
            <a:ext cx="5143500" cy="92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1">
                <a:latin typeface="Calibri"/>
                <a:ea typeface="Calibri"/>
                <a:cs typeface="Calibri"/>
                <a:sym typeface="Calibri"/>
              </a:rPr>
              <a:t>      - x         =</a:t>
            </a:r>
            <a:endParaRPr sz="6000" b="1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888fb60aec_0_5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Exit Ticket</a:t>
            </a:r>
            <a:endParaRPr dirty="0"/>
          </a:p>
        </p:txBody>
      </p:sp>
      <p:sp>
        <p:nvSpPr>
          <p:cNvPr id="158" name="Google Shape;158;g888fb60aec_0_5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/>
              <a:t>Create two different equations that will give you a solution of x= - 7. </a:t>
            </a:r>
            <a:r>
              <a:rPr lang="en-US" dirty="0"/>
              <a:t>Justify your answer.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"/>
          <p:cNvSpPr txBox="1"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-US" dirty="0"/>
              <a:t>Journey of the Isolated Variable, Part 1</a:t>
            </a:r>
            <a:endParaRPr dirty="0"/>
          </a:p>
        </p:txBody>
      </p:sp>
      <p:sp>
        <p:nvSpPr>
          <p:cNvPr id="80" name="Google Shape;80;p2"/>
          <p:cNvSpPr txBox="1"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/>
          <a:p>
            <a:pPr marL="0" marR="34289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sz="3600" dirty="0"/>
              <a:t>Solving Two-Step Equations</a:t>
            </a:r>
            <a:endParaRPr sz="3600" dirty="0"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4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Essential Question</a:t>
            </a:r>
            <a:endParaRPr dirty="0"/>
          </a:p>
        </p:txBody>
      </p:sp>
      <p:sp>
        <p:nvSpPr>
          <p:cNvPr id="86" name="Google Shape;86;p4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i="1" dirty="0"/>
              <a:t>How do I isolate a variable in a 2-step equation? </a:t>
            </a:r>
            <a:endParaRPr sz="1400" i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i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888fb60aec_0_10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Learning Objective</a:t>
            </a:r>
            <a:endParaRPr dirty="0"/>
          </a:p>
        </p:txBody>
      </p:sp>
      <p:sp>
        <p:nvSpPr>
          <p:cNvPr id="92" name="Google Shape;92;g888fb60aec_0_10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00"/>
          </a:xfrm>
          <a:prstGeom prst="rect">
            <a:avLst/>
          </a:prstGeom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marR="34288" lvl="0" indent="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/>
              <a:t>Evaluate simple one- and two-step equations.</a:t>
            </a: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888fb60aec_0_15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Card Sort—Algebraic Properties</a:t>
            </a:r>
            <a:endParaRPr dirty="0"/>
          </a:p>
        </p:txBody>
      </p:sp>
      <p:sp>
        <p:nvSpPr>
          <p:cNvPr id="98" name="Google Shape;98;g888fb60aec_0_15"/>
          <p:cNvSpPr/>
          <p:nvPr/>
        </p:nvSpPr>
        <p:spPr>
          <a:xfrm>
            <a:off x="854150" y="1552050"/>
            <a:ext cx="1677600" cy="10197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g888fb60aec_0_15"/>
          <p:cNvSpPr/>
          <p:nvPr/>
        </p:nvSpPr>
        <p:spPr>
          <a:xfrm>
            <a:off x="3596775" y="1552050"/>
            <a:ext cx="1677600" cy="10197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i="1">
                <a:solidFill>
                  <a:srgbClr val="659298"/>
                </a:solidFill>
                <a:latin typeface="Calibri"/>
                <a:ea typeface="Calibri"/>
                <a:cs typeface="Calibri"/>
                <a:sym typeface="Calibri"/>
              </a:rPr>
              <a:t>Definition</a:t>
            </a:r>
            <a:endParaRPr i="1">
              <a:solidFill>
                <a:srgbClr val="65929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g888fb60aec_0_15"/>
          <p:cNvSpPr/>
          <p:nvPr/>
        </p:nvSpPr>
        <p:spPr>
          <a:xfrm>
            <a:off x="6398525" y="1552050"/>
            <a:ext cx="1677600" cy="10197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Example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g888fb60aec_0_15"/>
          <p:cNvSpPr txBox="1"/>
          <p:nvPr/>
        </p:nvSpPr>
        <p:spPr>
          <a:xfrm>
            <a:off x="1191352" y="1771022"/>
            <a:ext cx="990300" cy="28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991B1E"/>
                </a:solidFill>
                <a:latin typeface="Calibri"/>
                <a:ea typeface="Calibri"/>
                <a:cs typeface="Calibri"/>
                <a:sym typeface="Calibri"/>
              </a:rPr>
              <a:t>Word or Expression</a:t>
            </a:r>
            <a:endParaRPr b="1" dirty="0">
              <a:solidFill>
                <a:srgbClr val="991B1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g888fb60aec_0_15"/>
          <p:cNvSpPr txBox="1"/>
          <p:nvPr/>
        </p:nvSpPr>
        <p:spPr>
          <a:xfrm>
            <a:off x="539475" y="2793475"/>
            <a:ext cx="7264500" cy="19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Font typeface="Calibri"/>
              <a:buChar char="●"/>
            </a:pP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In your pair or group, match cards from the three categories above.</a:t>
            </a:r>
            <a:endParaRPr sz="1800" dirty="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Font typeface="Calibri"/>
              <a:buChar char="●"/>
            </a:pP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Discuss the rationale behind your answers.</a:t>
            </a:r>
            <a:endParaRPr sz="1800" dirty="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Font typeface="Calibri"/>
              <a:buChar char="●"/>
            </a:pP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Once everyone has finished discussing in your original groups, find a new group to share your answers with. </a:t>
            </a:r>
            <a:endParaRPr sz="1800" dirty="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888fb60aec_0_26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Weighted Scale Activity</a:t>
            </a:r>
            <a:endParaRPr dirty="0"/>
          </a:p>
        </p:txBody>
      </p:sp>
      <p:pic>
        <p:nvPicPr>
          <p:cNvPr id="108" name="Google Shape;108;g888fb60aec_0_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76952" y="1451600"/>
            <a:ext cx="5304465" cy="36919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g888fb60aec_0_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618600" y="843725"/>
            <a:ext cx="857400" cy="857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g888fb60aec_0_2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618600" y="2065050"/>
            <a:ext cx="857400" cy="857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g888fb60aec_0_2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829400" y="843725"/>
            <a:ext cx="857400" cy="857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g888fb60aec_0_26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829400" y="2065050"/>
            <a:ext cx="857400" cy="857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g888fb60aec_0_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71450" y="3334300"/>
            <a:ext cx="395925" cy="395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g888fb60aec_0_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67375" y="3334300"/>
            <a:ext cx="395925" cy="395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g888fb60aec_0_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260400" y="2938375"/>
            <a:ext cx="395925" cy="395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g888fb60aec_0_26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896100" y="3330325"/>
            <a:ext cx="395925" cy="395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g888fb60aec_0_26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292025" y="3330325"/>
            <a:ext cx="395925" cy="395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g888fb60aec_0_26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292025" y="2938375"/>
            <a:ext cx="395925" cy="395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g888fb60aec_0_26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896100" y="2938375"/>
            <a:ext cx="395925" cy="395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g888fb60aec_0_2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690693" y="3330325"/>
            <a:ext cx="395925" cy="395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g888fb60aec_0_2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086618" y="3330325"/>
            <a:ext cx="395925" cy="395925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Google Shape;122;g888fb60aec_0_26"/>
          <p:cNvSpPr txBox="1"/>
          <p:nvPr/>
        </p:nvSpPr>
        <p:spPr>
          <a:xfrm>
            <a:off x="3023925" y="4614300"/>
            <a:ext cx="1973100" cy="3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3x-4=2</a:t>
            </a:r>
            <a:endParaRPr sz="2500" b="1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888fb60aec_0_50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Think-Pair-Share Discussion</a:t>
            </a:r>
            <a:endParaRPr dirty="0"/>
          </a:p>
        </p:txBody>
      </p:sp>
      <p:sp>
        <p:nvSpPr>
          <p:cNvPr id="128" name="Google Shape;128;g888fb60aec_0_50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indent="-457200"/>
            <a:r>
              <a:rPr lang="en-US" dirty="0"/>
              <a:t>How do I isolate a variable?</a:t>
            </a:r>
          </a:p>
          <a:p>
            <a:pPr indent="-457200"/>
            <a:r>
              <a:rPr lang="en-US" dirty="0"/>
              <a:t>What different techniques did I use?</a:t>
            </a: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888fb60aec_0_55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Solving Two-Step Equations</a:t>
            </a:r>
            <a:endParaRPr dirty="0"/>
          </a:p>
        </p:txBody>
      </p:sp>
      <p:sp>
        <p:nvSpPr>
          <p:cNvPr id="134" name="Google Shape;134;g888fb60aec_0_55"/>
          <p:cNvSpPr txBox="1"/>
          <p:nvPr/>
        </p:nvSpPr>
        <p:spPr>
          <a:xfrm>
            <a:off x="539475" y="2793475"/>
            <a:ext cx="7264500" cy="19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35" name="Google Shape;135;g888fb60aec_0_55"/>
          <p:cNvGraphicFramePr/>
          <p:nvPr/>
        </p:nvGraphicFramePr>
        <p:xfrm>
          <a:off x="758400" y="1581975"/>
          <a:ext cx="7239000" cy="2682120"/>
        </p:xfrm>
        <a:graphic>
          <a:graphicData uri="http://schemas.openxmlformats.org/drawingml/2006/table">
            <a:tbl>
              <a:tblPr>
                <a:noFill/>
                <a:tableStyleId>{424B13EC-EE1B-4439-A00C-7422A4D3557A}</a:tableStyleId>
              </a:tblPr>
              <a:tblGrid>
                <a:gridCol w="3597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41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Example: 4x=20</a:t>
                      </a:r>
                      <a:endParaRPr sz="16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Foldable</a:t>
                      </a:r>
                      <a:endParaRPr sz="16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Do you have a constant added or subtracted on both sides of the equal sign? </a:t>
                      </a:r>
                      <a:r>
                        <a:rPr lang="en-US" b="1" i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YES OR NO</a:t>
                      </a:r>
                      <a:endParaRPr b="1" i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Does your variable have a coefficient other than 1? </a:t>
                      </a:r>
                      <a:r>
                        <a:rPr lang="en-US" b="1" i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YES OR NO</a:t>
                      </a:r>
                      <a:endParaRPr b="1" i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You should have a simple equation with a variable = a number. Check your solution by substituting the number in the original equation. </a:t>
                      </a:r>
                      <a:endParaRPr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888fb60aec_0_62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Solving Two-Step Equations</a:t>
            </a:r>
            <a:endParaRPr/>
          </a:p>
        </p:txBody>
      </p:sp>
      <p:sp>
        <p:nvSpPr>
          <p:cNvPr id="141" name="Google Shape;141;g888fb60aec_0_62"/>
          <p:cNvSpPr txBox="1"/>
          <p:nvPr/>
        </p:nvSpPr>
        <p:spPr>
          <a:xfrm>
            <a:off x="539475" y="2793475"/>
            <a:ext cx="7264500" cy="19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42" name="Google Shape;142;g888fb60aec_0_62"/>
          <p:cNvGraphicFramePr/>
          <p:nvPr/>
        </p:nvGraphicFramePr>
        <p:xfrm>
          <a:off x="758400" y="1581975"/>
          <a:ext cx="7239000" cy="2682120"/>
        </p:xfrm>
        <a:graphic>
          <a:graphicData uri="http://schemas.openxmlformats.org/drawingml/2006/table">
            <a:tbl>
              <a:tblPr>
                <a:noFill/>
                <a:tableStyleId>{424B13EC-EE1B-4439-A00C-7422A4D3557A}</a:tableStyleId>
              </a:tblPr>
              <a:tblGrid>
                <a:gridCol w="3597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41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Example: 7-5x=32</a:t>
                      </a:r>
                      <a:endParaRPr sz="16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Foldable</a:t>
                      </a:r>
                      <a:endParaRPr sz="16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Do you have a constant added or subtracted on both sides of the equal sign? </a:t>
                      </a:r>
                      <a:r>
                        <a:rPr lang="en-US" b="1" i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YES OR NO</a:t>
                      </a:r>
                      <a:endParaRPr b="1" i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Does your variable have a coefficient other than 1? </a:t>
                      </a:r>
                      <a:r>
                        <a:rPr lang="en-US" b="1" i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YES OR NO</a:t>
                      </a:r>
                      <a:endParaRPr b="1" i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You should have a simple equation with a variable = a number. Check your solution by substituting the number in the original equation. 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LEARN theme">
  <a:themeElements>
    <a:clrScheme name="Custom 11">
      <a:dk1>
        <a:srgbClr val="000000"/>
      </a:dk1>
      <a:lt1>
        <a:srgbClr val="FFFFFF"/>
      </a:lt1>
      <a:dk2>
        <a:srgbClr val="534949"/>
      </a:dk2>
      <a:lt2>
        <a:srgbClr val="F2E6B7"/>
      </a:lt2>
      <a:accent1>
        <a:srgbClr val="DCBA25"/>
      </a:accent1>
      <a:accent2>
        <a:srgbClr val="679BCD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5D94C1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ARN theme">
  <a:themeElements>
    <a:clrScheme name="Custom 11">
      <a:dk1>
        <a:srgbClr val="000000"/>
      </a:dk1>
      <a:lt1>
        <a:srgbClr val="FFFFFF"/>
      </a:lt1>
      <a:dk2>
        <a:srgbClr val="534949"/>
      </a:dk2>
      <a:lt2>
        <a:srgbClr val="F2E6B7"/>
      </a:lt2>
      <a:accent1>
        <a:srgbClr val="DCBA25"/>
      </a:accent1>
      <a:accent2>
        <a:srgbClr val="679BCD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5D94C1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377</Words>
  <Application>Microsoft Office PowerPoint</Application>
  <PresentationFormat>On-screen Show (16:9)</PresentationFormat>
  <Paragraphs>40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Constantia</vt:lpstr>
      <vt:lpstr>Georgia</vt:lpstr>
      <vt:lpstr>Calibri</vt:lpstr>
      <vt:lpstr>Arial</vt:lpstr>
      <vt:lpstr>LEARN theme</vt:lpstr>
      <vt:lpstr>LEARN theme</vt:lpstr>
      <vt:lpstr>PowerPoint Presentation</vt:lpstr>
      <vt:lpstr>Journey of the Isolated Variable, Part 1</vt:lpstr>
      <vt:lpstr>Essential Question</vt:lpstr>
      <vt:lpstr>Learning Objective</vt:lpstr>
      <vt:lpstr>Card Sort—Algebraic Properties</vt:lpstr>
      <vt:lpstr>Weighted Scale Activity</vt:lpstr>
      <vt:lpstr>Think-Pair-Share Discussion</vt:lpstr>
      <vt:lpstr>Solving Two-Step Equations</vt:lpstr>
      <vt:lpstr>Solving Two-Step Equations</vt:lpstr>
      <vt:lpstr>Roll the Dice</vt:lpstr>
      <vt:lpstr>Exit Ticket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K20 Center</dc:creator>
  <cp:lastModifiedBy>camryn agnello</cp:lastModifiedBy>
  <cp:revision>3</cp:revision>
  <dcterms:modified xsi:type="dcterms:W3CDTF">2024-12-02T18:50:58Z</dcterms:modified>
</cp:coreProperties>
</file>