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7" r:id="rId1"/>
    <p:sldMasterId id="2147483668" r:id="rId2"/>
  </p:sldMasterIdLst>
  <p:notesMasterIdLst>
    <p:notesMasterId r:id="rId14"/>
  </p:notesMasterIdLst>
  <p:sldIdLst>
    <p:sldId id="256" r:id="rId3"/>
    <p:sldId id="257" r:id="rId4"/>
    <p:sldId id="258" r:id="rId5"/>
    <p:sldId id="259" r:id="rId6"/>
    <p:sldId id="260" r:id="rId7"/>
    <p:sldId id="266" r:id="rId8"/>
    <p:sldId id="267" r:id="rId9"/>
    <p:sldId id="262" r:id="rId10"/>
    <p:sldId id="270" r:id="rId11"/>
    <p:sldId id="268" r:id="rId12"/>
    <p:sldId id="269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ECEA"/>
    <a:srgbClr val="000000"/>
    <a:srgbClr val="F2F7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1D340F-BE57-4964-B034-523B28A63CBD}" v="41" dt="2021-03-18T17:21:31.393"/>
  </p1510:revLst>
</p1510:revInfo>
</file>

<file path=ppt/tableStyles.xml><?xml version="1.0" encoding="utf-8"?>
<a:tblStyleLst xmlns:a="http://schemas.openxmlformats.org/drawingml/2006/main" def="{4FE1FFAE-C277-41DE-B313-73A80C984298}">
  <a:tblStyle styleId="{4FE1FFAE-C277-41DE-B313-73A80C98429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68" autoAdjust="0"/>
    <p:restoredTop sz="94685"/>
  </p:normalViewPr>
  <p:slideViewPr>
    <p:cSldViewPr snapToGrid="0">
      <p:cViewPr>
        <p:scale>
          <a:sx n="125" d="100"/>
          <a:sy n="125" d="100"/>
        </p:scale>
        <p:origin x="2680" y="2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694127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311490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212315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Source: K20 Center. (n.d.). Think-Pair-Share. Strategies. https://learn.k20center.ou.edu/strategy/139</a:t>
            </a:r>
            <a:endParaRPr dirty="0"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360639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10863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0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>
            <a:lvl1pPr marR="34289" lv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1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5" name="Google Shape;85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2" name="Google Shape;12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>
            <a:lvl1pPr marR="34289" lv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34" name="Google Shape;34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7" name="Google Shape;37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2" name="Google Shape;42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6" name="Google Shape;46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10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Google Shape;52;p11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3" name="Google Shape;53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11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228600" algn="l"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51" algn="l"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8" name="Google Shape;58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Click icon to add media</a:t>
            </a:r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indent="-457200" algn="l" rtl="0">
              <a:spcBef>
                <a:spcPts val="1200"/>
              </a:spcBef>
              <a:spcAft>
                <a:spcPts val="60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sz="2400" dirty="0"/>
              <a:t>Roll a polyhedral die. Place the resulting number in the first slot of the equation. </a:t>
            </a:r>
          </a:p>
          <a:p>
            <a:pPr lvl="0" indent="-457200" algn="l" rtl="0">
              <a:spcBef>
                <a:spcPts val="0"/>
              </a:spcBef>
              <a:spcAft>
                <a:spcPts val="60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sz="2400" dirty="0"/>
              <a:t>Roll a different polyhedral die. Place the resulting number in the second slot. </a:t>
            </a:r>
          </a:p>
          <a:p>
            <a:pPr lvl="0" indent="-457200" algn="l" rtl="0">
              <a:spcBef>
                <a:spcPts val="0"/>
              </a:spcBef>
              <a:spcAft>
                <a:spcPts val="120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sz="2400" dirty="0"/>
              <a:t>Roll the last polyhedral die. Place the resulting number in the third slot.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SzPts val="2600"/>
              <a:buNone/>
            </a:pPr>
            <a:r>
              <a:rPr lang="en-US" sz="2400" b="1" i="1" dirty="0"/>
              <a:t>Note</a:t>
            </a:r>
            <a:r>
              <a:rPr lang="en-US" sz="2400" i="1" dirty="0"/>
              <a:t>: The different colored die represents </a:t>
            </a:r>
            <a:br>
              <a:rPr lang="en-US" sz="2400" i="1" dirty="0"/>
            </a:br>
            <a:r>
              <a:rPr lang="en-US" sz="2400" i="1" dirty="0"/>
              <a:t>a negative number.</a:t>
            </a:r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Roll the Dice</a:t>
            </a:r>
            <a:endParaRPr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24FFA885-807F-4A63-9782-CD52BE6C5C5D}"/>
              </a:ext>
            </a:extLst>
          </p:cNvPr>
          <p:cNvGrpSpPr/>
          <p:nvPr/>
        </p:nvGrpSpPr>
        <p:grpSpPr>
          <a:xfrm>
            <a:off x="3565417" y="177106"/>
            <a:ext cx="4733521" cy="1120226"/>
            <a:chOff x="3565405" y="177106"/>
            <a:chExt cx="4733521" cy="1120226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E7CD2507-55AC-4846-B303-3C6D322C759E}"/>
                </a:ext>
              </a:extLst>
            </p:cNvPr>
            <p:cNvGrpSpPr/>
            <p:nvPr/>
          </p:nvGrpSpPr>
          <p:grpSpPr>
            <a:xfrm>
              <a:off x="3565405" y="177106"/>
              <a:ext cx="4733521" cy="1120226"/>
              <a:chOff x="3299583" y="331374"/>
              <a:chExt cx="4733521" cy="1120226"/>
            </a:xfrm>
          </p:grpSpPr>
          <p:sp>
            <p:nvSpPr>
              <p:cNvPr id="5" name="Google Shape;149;g888fb60aec_0_74">
                <a:extLst>
                  <a:ext uri="{FF2B5EF4-FFF2-40B4-BE49-F238E27FC236}">
                    <a16:creationId xmlns:a16="http://schemas.microsoft.com/office/drawing/2014/main" id="{A44F803E-FFA6-4C97-B6BE-2A45BEFD4BD6}"/>
                  </a:ext>
                </a:extLst>
              </p:cNvPr>
              <p:cNvSpPr/>
              <p:nvPr/>
            </p:nvSpPr>
            <p:spPr>
              <a:xfrm>
                <a:off x="3390489" y="339800"/>
                <a:ext cx="926700" cy="1111800"/>
              </a:xfrm>
              <a:prstGeom prst="rect">
                <a:avLst/>
              </a:prstGeom>
              <a:solidFill>
                <a:srgbClr val="E0ECEA"/>
              </a:solidFill>
              <a:ln w="9525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" name="Google Shape;150;g888fb60aec_0_74">
                <a:extLst>
                  <a:ext uri="{FF2B5EF4-FFF2-40B4-BE49-F238E27FC236}">
                    <a16:creationId xmlns:a16="http://schemas.microsoft.com/office/drawing/2014/main" id="{9C85BBB5-7942-4293-9FDF-9F91383FCC89}"/>
                  </a:ext>
                </a:extLst>
              </p:cNvPr>
              <p:cNvSpPr/>
              <p:nvPr/>
            </p:nvSpPr>
            <p:spPr>
              <a:xfrm>
                <a:off x="5440602" y="339800"/>
                <a:ext cx="926700" cy="1111800"/>
              </a:xfrm>
              <a:prstGeom prst="rect">
                <a:avLst/>
              </a:prstGeom>
              <a:solidFill>
                <a:srgbClr val="E0ECEA"/>
              </a:solidFill>
              <a:ln w="9525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" name="Google Shape;152;g888fb60aec_0_74">
                <a:extLst>
                  <a:ext uri="{FF2B5EF4-FFF2-40B4-BE49-F238E27FC236}">
                    <a16:creationId xmlns:a16="http://schemas.microsoft.com/office/drawing/2014/main" id="{EDB4E41A-8AFF-424F-9ABD-34395CEBF5A6}"/>
                  </a:ext>
                </a:extLst>
              </p:cNvPr>
              <p:cNvSpPr txBox="1"/>
              <p:nvPr/>
            </p:nvSpPr>
            <p:spPr>
              <a:xfrm>
                <a:off x="3299583" y="331374"/>
                <a:ext cx="4733521" cy="923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  <a:sym typeface="Calibri"/>
                  </a:rPr>
                  <a:t>      x −       =   </a:t>
                </a:r>
                <a:endParaRPr kumimoji="0" sz="60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8" name="Google Shape;151;g888fb60aec_0_74">
              <a:extLst>
                <a:ext uri="{FF2B5EF4-FFF2-40B4-BE49-F238E27FC236}">
                  <a16:creationId xmlns:a16="http://schemas.microsoft.com/office/drawing/2014/main" id="{2FA95373-D0C8-48E3-89A3-48182505779B}"/>
                </a:ext>
              </a:extLst>
            </p:cNvPr>
            <p:cNvSpPr/>
            <p:nvPr/>
          </p:nvSpPr>
          <p:spPr>
            <a:xfrm>
              <a:off x="7363091" y="185532"/>
              <a:ext cx="926700" cy="1111800"/>
            </a:xfrm>
            <a:prstGeom prst="rect">
              <a:avLst/>
            </a:prstGeom>
            <a:solidFill>
              <a:srgbClr val="E0ECEA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84933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Create two different equations that will give you a solution of  </a:t>
            </a:r>
            <a:r>
              <a:rPr lang="en-US" b="1" dirty="0"/>
              <a:t>x = −7</a:t>
            </a:r>
            <a:r>
              <a:rPr lang="en-US" dirty="0"/>
              <a:t>.  Justify your answers.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Exit Ticket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93033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3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 dirty="0"/>
              <a:t>Journey of the Isolated Variable, Part 1</a:t>
            </a:r>
            <a:endParaRPr dirty="0"/>
          </a:p>
        </p:txBody>
      </p:sp>
      <p:sp>
        <p:nvSpPr>
          <p:cNvPr id="95" name="Google Shape;95;p23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/>
          <a:p>
            <a:pPr marL="0" marR="34289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Solving Two-Step Equations</a:t>
            </a:r>
            <a:endParaRPr dirty="0"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Essential Question</a:t>
            </a:r>
            <a:endParaRPr/>
          </a:p>
        </p:txBody>
      </p:sp>
      <p:sp>
        <p:nvSpPr>
          <p:cNvPr id="101" name="Google Shape;101;p24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How do I isolate a variable in a two-step equation? </a:t>
            </a:r>
          </a:p>
          <a:p>
            <a:pPr marL="55563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lang="en-US" dirty="0"/>
          </a:p>
          <a:p>
            <a:pPr marL="55563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5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Lesson Objective</a:t>
            </a:r>
            <a:endParaRPr dirty="0"/>
          </a:p>
        </p:txBody>
      </p:sp>
      <p:sp>
        <p:nvSpPr>
          <p:cNvPr id="107" name="Google Shape;107;p25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lvl="0" indent="-1778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</a:pPr>
            <a:r>
              <a:rPr lang="en-US" dirty="0"/>
              <a:t>We will evaluate simple one- and two-step equations.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lang="en-US" sz="24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lang="en-US" sz="2400" dirty="0"/>
          </a:p>
          <a:p>
            <a:pPr marL="0" lvl="0" indent="0" algn="l" rtl="0">
              <a:spcBef>
                <a:spcPts val="0"/>
              </a:spcBef>
              <a:buSzPts val="2600"/>
              <a:buNone/>
            </a:pPr>
            <a:endParaRPr lang="en-US" sz="2400" dirty="0"/>
          </a:p>
          <a:p>
            <a:pPr marL="0" lvl="0" indent="0" algn="l" rtl="0">
              <a:spcBef>
                <a:spcPts val="0"/>
              </a:spcBef>
              <a:buSzPts val="2600"/>
              <a:buNone/>
            </a:pPr>
            <a:endParaRPr lang="en-US" sz="2400" dirty="0"/>
          </a:p>
          <a:p>
            <a:pPr marL="342900" lvl="0" indent="-342900" algn="l" rtl="0">
              <a:spcBef>
                <a:spcPts val="0"/>
              </a:spcBef>
              <a:spcAft>
                <a:spcPts val="120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sz="2400" dirty="0"/>
              <a:t>In your group, match cards from the three categories above.</a:t>
            </a:r>
          </a:p>
          <a:p>
            <a:pPr marL="342900" lvl="0" indent="-342900" algn="l" rtl="0">
              <a:spcBef>
                <a:spcPts val="0"/>
              </a:spcBef>
              <a:spcAft>
                <a:spcPts val="120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sz="2400" dirty="0"/>
              <a:t>Discuss the rationale behind your answers.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sz="2400" dirty="0"/>
              <a:t>Once everyone has finished discussing in your o</a:t>
            </a:r>
            <a:r>
              <a:rPr lang="en-US" sz="2400" dirty="0">
                <a:solidFill>
                  <a:srgbClr val="000000"/>
                </a:solidFill>
              </a:rPr>
              <a:t>rigina</a:t>
            </a:r>
            <a:r>
              <a:rPr lang="en-US" sz="2400" dirty="0"/>
              <a:t>l </a:t>
            </a:r>
            <a:br>
              <a:rPr lang="en-US" sz="2400" dirty="0"/>
            </a:br>
            <a:r>
              <a:rPr lang="en-US" sz="2400" dirty="0"/>
              <a:t>groups, find a new group to share your answers with. </a:t>
            </a:r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Card Sort: Algebraic Properties</a:t>
            </a:r>
            <a:endParaRPr dirty="0"/>
          </a:p>
        </p:txBody>
      </p:sp>
      <p:sp>
        <p:nvSpPr>
          <p:cNvPr id="6" name="Google Shape;98;g888fb60aec_0_15">
            <a:extLst>
              <a:ext uri="{FF2B5EF4-FFF2-40B4-BE49-F238E27FC236}">
                <a16:creationId xmlns:a16="http://schemas.microsoft.com/office/drawing/2014/main" id="{FB932E74-4DE1-4F69-9880-8CAE2E0C413E}"/>
              </a:ext>
            </a:extLst>
          </p:cNvPr>
          <p:cNvSpPr/>
          <p:nvPr/>
        </p:nvSpPr>
        <p:spPr>
          <a:xfrm>
            <a:off x="543361" y="1464033"/>
            <a:ext cx="1677600" cy="1019700"/>
          </a:xfrm>
          <a:prstGeom prst="rect">
            <a:avLst/>
          </a:prstGeom>
          <a:solidFill>
            <a:srgbClr val="E0ECEA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991B1E"/>
                </a:solidFill>
                <a:latin typeface="Calibri"/>
                <a:ea typeface="Calibri"/>
                <a:cs typeface="Calibri"/>
                <a:sym typeface="Calibri"/>
              </a:rPr>
              <a:t>Word or Expression</a:t>
            </a:r>
          </a:p>
        </p:txBody>
      </p:sp>
      <p:sp>
        <p:nvSpPr>
          <p:cNvPr id="7" name="Google Shape;99;g888fb60aec_0_15">
            <a:extLst>
              <a:ext uri="{FF2B5EF4-FFF2-40B4-BE49-F238E27FC236}">
                <a16:creationId xmlns:a16="http://schemas.microsoft.com/office/drawing/2014/main" id="{CA46EBDB-34D9-423C-9BF8-4420D9253BFA}"/>
              </a:ext>
            </a:extLst>
          </p:cNvPr>
          <p:cNvSpPr/>
          <p:nvPr/>
        </p:nvSpPr>
        <p:spPr>
          <a:xfrm>
            <a:off x="3315548" y="1464033"/>
            <a:ext cx="1677600" cy="1019700"/>
          </a:xfrm>
          <a:prstGeom prst="rect">
            <a:avLst/>
          </a:prstGeom>
          <a:solidFill>
            <a:srgbClr val="E0ECEA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100"/>
              <a:buFontTx/>
              <a:buNone/>
              <a:tabLst/>
              <a:defRPr/>
            </a:pPr>
            <a:r>
              <a:rPr kumimoji="0" lang="en-US" sz="1800" b="0" i="1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Definition</a:t>
            </a:r>
            <a:endParaRPr kumimoji="0" sz="1800" b="0" i="1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100;g888fb60aec_0_15">
            <a:extLst>
              <a:ext uri="{FF2B5EF4-FFF2-40B4-BE49-F238E27FC236}">
                <a16:creationId xmlns:a16="http://schemas.microsoft.com/office/drawing/2014/main" id="{9D255261-B18E-44B9-A677-02E7297D6863}"/>
              </a:ext>
            </a:extLst>
          </p:cNvPr>
          <p:cNvSpPr/>
          <p:nvPr/>
        </p:nvSpPr>
        <p:spPr>
          <a:xfrm>
            <a:off x="6087736" y="1464033"/>
            <a:ext cx="1677600" cy="1019700"/>
          </a:xfrm>
          <a:prstGeom prst="rect">
            <a:avLst/>
          </a:prstGeom>
          <a:solidFill>
            <a:srgbClr val="E0ECEA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100"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Example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Weighted Scale Activity</a:t>
            </a:r>
            <a:endParaRPr dirty="0"/>
          </a:p>
        </p:txBody>
      </p:sp>
      <p:pic>
        <p:nvPicPr>
          <p:cNvPr id="4" name="Google Shape;108;g888fb60aec_0_26">
            <a:extLst>
              <a:ext uri="{FF2B5EF4-FFF2-40B4-BE49-F238E27FC236}">
                <a16:creationId xmlns:a16="http://schemas.microsoft.com/office/drawing/2014/main" id="{9F9ED6B6-425A-4433-BFF4-A951E80CCC36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76952" y="1324004"/>
            <a:ext cx="5304465" cy="369190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44814EB1-A6B1-45D1-95C3-E69848CB3278}"/>
              </a:ext>
            </a:extLst>
          </p:cNvPr>
          <p:cNvGrpSpPr/>
          <p:nvPr/>
        </p:nvGrpSpPr>
        <p:grpSpPr>
          <a:xfrm>
            <a:off x="1092716" y="2832045"/>
            <a:ext cx="4411093" cy="2205000"/>
            <a:chOff x="1071450" y="2938375"/>
            <a:chExt cx="4411093" cy="2205000"/>
          </a:xfrm>
        </p:grpSpPr>
        <p:pic>
          <p:nvPicPr>
            <p:cNvPr id="6" name="Google Shape;113;g888fb60aec_0_26">
              <a:extLst>
                <a:ext uri="{FF2B5EF4-FFF2-40B4-BE49-F238E27FC236}">
                  <a16:creationId xmlns:a16="http://schemas.microsoft.com/office/drawing/2014/main" id="{E14DC7D8-8408-45BB-99A1-E6DD4A1D3157}"/>
                </a:ext>
              </a:extLst>
            </p:cNvPr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1071450" y="3334300"/>
              <a:ext cx="395925" cy="3959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" name="Google Shape;114;g888fb60aec_0_26">
              <a:extLst>
                <a:ext uri="{FF2B5EF4-FFF2-40B4-BE49-F238E27FC236}">
                  <a16:creationId xmlns:a16="http://schemas.microsoft.com/office/drawing/2014/main" id="{41889D87-7E22-40D0-895A-A6947496E6CE}"/>
                </a:ext>
              </a:extLst>
            </p:cNvPr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1467375" y="3334300"/>
              <a:ext cx="395925" cy="3959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Google Shape;115;g888fb60aec_0_26">
              <a:extLst>
                <a:ext uri="{FF2B5EF4-FFF2-40B4-BE49-F238E27FC236}">
                  <a16:creationId xmlns:a16="http://schemas.microsoft.com/office/drawing/2014/main" id="{35CB2FD9-3633-447C-A131-371F4589BB1B}"/>
                </a:ext>
              </a:extLst>
            </p:cNvPr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1260400" y="2938375"/>
              <a:ext cx="395925" cy="3959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Google Shape;116;g888fb60aec_0_26">
              <a:extLst>
                <a:ext uri="{FF2B5EF4-FFF2-40B4-BE49-F238E27FC236}">
                  <a16:creationId xmlns:a16="http://schemas.microsoft.com/office/drawing/2014/main" id="{00860816-99A4-4FA1-BEE5-2EC632331B69}"/>
                </a:ext>
              </a:extLst>
            </p:cNvPr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1896100" y="3330325"/>
              <a:ext cx="395925" cy="3959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Google Shape;117;g888fb60aec_0_26">
              <a:extLst>
                <a:ext uri="{FF2B5EF4-FFF2-40B4-BE49-F238E27FC236}">
                  <a16:creationId xmlns:a16="http://schemas.microsoft.com/office/drawing/2014/main" id="{D5E01671-25D1-402B-A7AC-709FE3996F00}"/>
                </a:ext>
              </a:extLst>
            </p:cNvPr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2292025" y="3330325"/>
              <a:ext cx="395925" cy="3959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Google Shape;118;g888fb60aec_0_26">
              <a:extLst>
                <a:ext uri="{FF2B5EF4-FFF2-40B4-BE49-F238E27FC236}">
                  <a16:creationId xmlns:a16="http://schemas.microsoft.com/office/drawing/2014/main" id="{FA41A91C-A120-4FB2-9DB2-DAF49706EA19}"/>
                </a:ext>
              </a:extLst>
            </p:cNvPr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2292025" y="2938375"/>
              <a:ext cx="395925" cy="3959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Google Shape;119;g888fb60aec_0_26">
              <a:extLst>
                <a:ext uri="{FF2B5EF4-FFF2-40B4-BE49-F238E27FC236}">
                  <a16:creationId xmlns:a16="http://schemas.microsoft.com/office/drawing/2014/main" id="{0DF9312B-3020-475A-B506-F98CE78BF072}"/>
                </a:ext>
              </a:extLst>
            </p:cNvPr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1896100" y="2938375"/>
              <a:ext cx="395925" cy="3959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Google Shape;120;g888fb60aec_0_26">
              <a:extLst>
                <a:ext uri="{FF2B5EF4-FFF2-40B4-BE49-F238E27FC236}">
                  <a16:creationId xmlns:a16="http://schemas.microsoft.com/office/drawing/2014/main" id="{DD712095-CF90-41D7-BA62-BDC9269469C3}"/>
                </a:ext>
              </a:extLst>
            </p:cNvPr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4690693" y="3330325"/>
              <a:ext cx="395925" cy="3959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Google Shape;121;g888fb60aec_0_26">
              <a:extLst>
                <a:ext uri="{FF2B5EF4-FFF2-40B4-BE49-F238E27FC236}">
                  <a16:creationId xmlns:a16="http://schemas.microsoft.com/office/drawing/2014/main" id="{E188B699-C54D-4D16-A42C-631261BAE1EE}"/>
                </a:ext>
              </a:extLst>
            </p:cNvPr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5086618" y="3330325"/>
              <a:ext cx="395925" cy="3959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" name="Google Shape;122;g888fb60aec_0_26">
              <a:extLst>
                <a:ext uri="{FF2B5EF4-FFF2-40B4-BE49-F238E27FC236}">
                  <a16:creationId xmlns:a16="http://schemas.microsoft.com/office/drawing/2014/main" id="{F7CB25D4-D762-4D14-841D-18ABD5D5D793}"/>
                </a:ext>
              </a:extLst>
            </p:cNvPr>
            <p:cNvSpPr txBox="1"/>
            <p:nvPr/>
          </p:nvSpPr>
          <p:spPr>
            <a:xfrm>
              <a:off x="2912218" y="4614175"/>
              <a:ext cx="1286540" cy="529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r>
                <a:rPr lang="en-US" sz="2300" b="1" dirty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3x−4 = 2</a:t>
              </a:r>
              <a:endParaRPr sz="2300" b="1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16" name="Google Shape;109;g888fb60aec_0_26">
            <a:extLst>
              <a:ext uri="{FF2B5EF4-FFF2-40B4-BE49-F238E27FC236}">
                <a16:creationId xmlns:a16="http://schemas.microsoft.com/office/drawing/2014/main" id="{C8B1ADCB-337B-4388-9E26-2448644F9DAF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35558" y="843725"/>
            <a:ext cx="857400" cy="857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10;g888fb60aec_0_26">
            <a:extLst>
              <a:ext uri="{FF2B5EF4-FFF2-40B4-BE49-F238E27FC236}">
                <a16:creationId xmlns:a16="http://schemas.microsoft.com/office/drawing/2014/main" id="{9B95DB8D-1198-4E5C-A589-65BEC13FCC69}"/>
              </a:ext>
            </a:extLst>
          </p:cNvPr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735558" y="1936187"/>
            <a:ext cx="857400" cy="857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11;g888fb60aec_0_26">
            <a:extLst>
              <a:ext uri="{FF2B5EF4-FFF2-40B4-BE49-F238E27FC236}">
                <a16:creationId xmlns:a16="http://schemas.microsoft.com/office/drawing/2014/main" id="{C1B7224C-B90C-4A36-82B1-E700AFF99364}"/>
              </a:ext>
            </a:extLst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829400" y="843725"/>
            <a:ext cx="857400" cy="857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Google Shape;112;g888fb60aec_0_26">
            <a:extLst>
              <a:ext uri="{FF2B5EF4-FFF2-40B4-BE49-F238E27FC236}">
                <a16:creationId xmlns:a16="http://schemas.microsoft.com/office/drawing/2014/main" id="{C9AB9920-E6FF-449B-A261-BC32D59CA0CF}"/>
              </a:ext>
            </a:extLst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829400" y="1936187"/>
            <a:ext cx="857400" cy="857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84290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indent="-457200" algn="l" rtl="0">
              <a:spcBef>
                <a:spcPts val="0"/>
              </a:spcBef>
              <a:spcAft>
                <a:spcPts val="120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How do I isolate a variable?</a:t>
            </a:r>
          </a:p>
          <a:p>
            <a:pPr lvl="0" indent="-457200" algn="l" rtl="0">
              <a:spcBef>
                <a:spcPts val="0"/>
              </a:spcBef>
              <a:spcAft>
                <a:spcPts val="120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What different techniques did I use?</a:t>
            </a:r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Think-Pair-Share Discussion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48013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Solving Two-Step Equations: Example 1</a:t>
            </a:r>
            <a:endParaRPr dirty="0"/>
          </a:p>
        </p:txBody>
      </p:sp>
      <p:graphicFrame>
        <p:nvGraphicFramePr>
          <p:cNvPr id="125" name="Google Shape;125;p28"/>
          <p:cNvGraphicFramePr/>
          <p:nvPr>
            <p:extLst>
              <p:ext uri="{D42A27DB-BD31-4B8C-83A1-F6EECF244321}">
                <p14:modId xmlns:p14="http://schemas.microsoft.com/office/powerpoint/2010/main" val="4176031427"/>
              </p:ext>
            </p:extLst>
          </p:nvPr>
        </p:nvGraphicFramePr>
        <p:xfrm>
          <a:off x="457200" y="1309687"/>
          <a:ext cx="7559750" cy="3411220"/>
        </p:xfrm>
        <a:graphic>
          <a:graphicData uri="http://schemas.openxmlformats.org/drawingml/2006/table">
            <a:tbl>
              <a:tblPr>
                <a:noFill/>
                <a:tableStyleId>{4FE1FFAE-C277-41DE-B313-73A80C984298}</a:tableStyleId>
              </a:tblPr>
              <a:tblGrid>
                <a:gridCol w="3779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79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7094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Example: 4x = 20</a:t>
                      </a:r>
                      <a:endParaRPr dirty="0"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Foldable</a:t>
                      </a:r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E5C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567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lang="en-US" sz="16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Do you have a constant added or subtracted on both sides of the equal sign?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lang="en-US" sz="1600" b="1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YES</a:t>
                      </a:r>
                      <a:r>
                        <a:rPr lang="en-US" sz="16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or </a:t>
                      </a:r>
                      <a:r>
                        <a:rPr lang="en-US" sz="1600" b="1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</a:t>
                      </a:r>
                      <a:r>
                        <a:rPr lang="en-US" sz="1600" u="none" strike="noStrike" cap="none" dirty="0">
                          <a:latin typeface="Calibri"/>
                          <a:cs typeface="Calibri"/>
                          <a:sym typeface="Calibri"/>
                        </a:rPr>
                        <a:t> </a:t>
                      </a:r>
                      <a:endParaRPr sz="1200" dirty="0"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567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lang="en-US" sz="16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Does your variable have a coefficient other than 1?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YES</a:t>
                      </a:r>
                      <a:r>
                        <a:rPr lang="en-US" sz="16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or </a:t>
                      </a:r>
                      <a:r>
                        <a:rPr lang="en-US" sz="1600" b="1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</a:t>
                      </a:r>
                      <a:r>
                        <a:rPr lang="en-US" sz="1600" u="none" strike="noStrike" cap="none" dirty="0">
                          <a:latin typeface="Calibri"/>
                          <a:cs typeface="Calibri"/>
                          <a:sym typeface="Calibri"/>
                        </a:rPr>
                        <a:t> </a:t>
                      </a:r>
                      <a:endParaRPr dirty="0"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7442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lang="en-US" sz="16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You should have a simple equation with </a:t>
                      </a:r>
                      <a:br>
                        <a:rPr lang="en-US" sz="16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lang="en-US" sz="16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 variable = a number.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Check your solution by substituting the number in the original equation. </a:t>
                      </a:r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Solving Two-Step Equations: Example 2</a:t>
            </a:r>
            <a:endParaRPr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80CFA29-140C-4697-A43F-415E1FB0B4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316725"/>
              </p:ext>
            </p:extLst>
          </p:nvPr>
        </p:nvGraphicFramePr>
        <p:xfrm>
          <a:off x="457200" y="1312753"/>
          <a:ext cx="7559750" cy="3411220"/>
        </p:xfrm>
        <a:graphic>
          <a:graphicData uri="http://schemas.openxmlformats.org/drawingml/2006/table">
            <a:tbl>
              <a:tblPr>
                <a:noFill/>
                <a:tableStyleId>{4FE1FFAE-C277-41DE-B313-73A80C984298}</a:tableStyleId>
              </a:tblPr>
              <a:tblGrid>
                <a:gridCol w="3779875">
                  <a:extLst>
                    <a:ext uri="{9D8B030D-6E8A-4147-A177-3AD203B41FA5}">
                      <a16:colId xmlns:a16="http://schemas.microsoft.com/office/drawing/2014/main" val="3529105735"/>
                    </a:ext>
                  </a:extLst>
                </a:gridCol>
                <a:gridCol w="3779875">
                  <a:extLst>
                    <a:ext uri="{9D8B030D-6E8A-4147-A177-3AD203B41FA5}">
                      <a16:colId xmlns:a16="http://schemas.microsoft.com/office/drawing/2014/main" val="1475983071"/>
                    </a:ext>
                  </a:extLst>
                </a:gridCol>
              </a:tblGrid>
              <a:tr h="317094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Example: 7−5x = 32</a:t>
                      </a:r>
                      <a:endParaRPr dirty="0"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Foldable</a:t>
                      </a:r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E5C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9956160"/>
                  </a:ext>
                </a:extLst>
              </a:tr>
              <a:tr h="91567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lang="en-US" sz="16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Do you have a constant added or subtracted on both sides of the equal sign?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lang="en-US" sz="1600" b="1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YES</a:t>
                      </a:r>
                      <a:r>
                        <a:rPr lang="en-US" sz="16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or </a:t>
                      </a:r>
                      <a:r>
                        <a:rPr lang="en-US" sz="1600" b="1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</a:t>
                      </a:r>
                      <a:r>
                        <a:rPr lang="en-US" sz="1600" u="none" strike="noStrike" cap="none" dirty="0">
                          <a:latin typeface="Calibri"/>
                          <a:cs typeface="Calibri"/>
                          <a:sym typeface="Calibri"/>
                        </a:rPr>
                        <a:t> </a:t>
                      </a:r>
                      <a:endParaRPr sz="1200" dirty="0"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885538"/>
                  </a:ext>
                </a:extLst>
              </a:tr>
              <a:tr h="91567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lang="en-US" sz="16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Does your variable have a coefficient other than 1?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YES</a:t>
                      </a:r>
                      <a:r>
                        <a:rPr lang="en-US" sz="16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or </a:t>
                      </a:r>
                      <a:r>
                        <a:rPr lang="en-US" sz="1600" b="1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</a:t>
                      </a:r>
                      <a:r>
                        <a:rPr lang="en-US" sz="1600" u="none" strike="noStrike" cap="none" dirty="0">
                          <a:latin typeface="Calibri"/>
                          <a:cs typeface="Calibri"/>
                          <a:sym typeface="Calibri"/>
                        </a:rPr>
                        <a:t> </a:t>
                      </a:r>
                      <a:endParaRPr dirty="0"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0363924"/>
                  </a:ext>
                </a:extLst>
              </a:tr>
              <a:tr h="977442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lang="en-US" sz="16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You should have a simple equation with </a:t>
                      </a:r>
                      <a:br>
                        <a:rPr lang="en-US" sz="16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lang="en-US" sz="16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 variable = a number.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Check your solution by substituting the number in the original equation. </a:t>
                      </a:r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88186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6153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Slides.pptx" id="{FB11AECB-DEBB-4565-9502-161921046C3D}" vid="{8C4B9385-8DD8-4ABC-B82D-B601503170C4}"/>
    </a:ext>
  </a:extLst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Slides.pptx" id="{FB11AECB-DEBB-4565-9502-161921046C3D}" vid="{7490C62D-3B0B-4AE8-9E00-D93D1F10E0FE}"/>
    </a:ext>
  </a:extLst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LEARN Slides</Template>
  <TotalTime>150</TotalTime>
  <Words>370</Words>
  <Application>Microsoft Macintosh PowerPoint</Application>
  <PresentationFormat>On-screen Show (16:9)</PresentationFormat>
  <Paragraphs>49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Noto Sans Symbols</vt:lpstr>
      <vt:lpstr>LEARN theme</vt:lpstr>
      <vt:lpstr>LEARN theme</vt:lpstr>
      <vt:lpstr>PowerPoint Presentation</vt:lpstr>
      <vt:lpstr>Journey of the Isolated Variable, Part 1</vt:lpstr>
      <vt:lpstr>Essential Question</vt:lpstr>
      <vt:lpstr>Lesson Objective</vt:lpstr>
      <vt:lpstr>Card Sort: Algebraic Properties</vt:lpstr>
      <vt:lpstr>Weighted Scale Activity</vt:lpstr>
      <vt:lpstr>Think-Pair-Share Discussion</vt:lpstr>
      <vt:lpstr>Solving Two-Step Equations: Example 1</vt:lpstr>
      <vt:lpstr>Solving Two-Step Equations: Example 2</vt:lpstr>
      <vt:lpstr>Roll the Dice</vt:lpstr>
      <vt:lpstr>Exit Ticket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Journey of the Isolated Variable, Part 1</dc:title>
  <dc:creator>k20center@ou.edu</dc:creator>
  <cp:lastModifiedBy>Hoang, Ada C.</cp:lastModifiedBy>
  <cp:revision>2</cp:revision>
  <dcterms:created xsi:type="dcterms:W3CDTF">2021-03-12T18:10:38Z</dcterms:created>
  <dcterms:modified xsi:type="dcterms:W3CDTF">2021-03-30T19:12:44Z</dcterms:modified>
</cp:coreProperties>
</file>