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8"/>
  </p:notesMasterIdLst>
  <p:sldIdLst>
    <p:sldId id="276" r:id="rId2"/>
    <p:sldId id="257" r:id="rId3"/>
    <p:sldId id="274" r:id="rId4"/>
    <p:sldId id="275" r:id="rId5"/>
    <p:sldId id="273" r:id="rId6"/>
    <p:sldId id="287" r:id="rId7"/>
    <p:sldId id="282" r:id="rId8"/>
    <p:sldId id="283" r:id="rId9"/>
    <p:sldId id="284" r:id="rId10"/>
    <p:sldId id="271" r:id="rId11"/>
    <p:sldId id="272" r:id="rId12"/>
    <p:sldId id="289" r:id="rId13"/>
    <p:sldId id="290" r:id="rId14"/>
    <p:sldId id="288" r:id="rId15"/>
    <p:sldId id="291" r:id="rId16"/>
    <p:sldId id="285"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6" autoAdjust="0"/>
    <p:restoredTop sz="94587"/>
  </p:normalViewPr>
  <p:slideViewPr>
    <p:cSldViewPr snapToGrid="0" snapToObjects="1">
      <p:cViewPr varScale="1">
        <p:scale>
          <a:sx n="143" d="100"/>
          <a:sy n="143" d="100"/>
        </p:scale>
        <p:origin x="675" y="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Calibri" panose="020F0502020204030204" pitchFamily="34" charset="0"/>
              </a:rPr>
              <a:t>K20 Center. (n.d.). Collective brain dump. Strategies. https://learn.k20center.ou.edu/strategy/111 </a:t>
            </a:r>
            <a:endParaRPr lang="en-US" dirty="0"/>
          </a:p>
        </p:txBody>
      </p:sp>
    </p:spTree>
    <p:extLst>
      <p:ext uri="{BB962C8B-B14F-4D97-AF65-F5344CB8AC3E}">
        <p14:creationId xmlns:p14="http://schemas.microsoft.com/office/powerpoint/2010/main" val="4003040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Teacher’s Note: </a:t>
            </a:r>
            <a:r>
              <a:rPr lang="en-US" dirty="0"/>
              <a:t>Prior to the lesson, visit the activity linked in the Explore phase and obtain an invitation code. Paste the code in place of the highlighted text above.</a:t>
            </a:r>
          </a:p>
        </p:txBody>
      </p:sp>
    </p:spTree>
    <p:extLst>
      <p:ext uri="{BB962C8B-B14F-4D97-AF65-F5344CB8AC3E}">
        <p14:creationId xmlns:p14="http://schemas.microsoft.com/office/powerpoint/2010/main" val="643395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6729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2807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1822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2260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92929"/>
                </a:solidFill>
                <a:effectLst/>
                <a:latin typeface="Open Sans"/>
              </a:rPr>
              <a:t>K20 Center. (n.d.). Bell ringers and exit tickets. Strategies. https://learn.k20center.ou.edu/strategy/125</a:t>
            </a:r>
            <a:endParaRPr lang="en-US" dirty="0"/>
          </a:p>
          <a:p>
            <a:endParaRPr lang="en-US" dirty="0"/>
          </a:p>
        </p:txBody>
      </p:sp>
    </p:spTree>
    <p:extLst>
      <p:ext uri="{BB962C8B-B14F-4D97-AF65-F5344CB8AC3E}">
        <p14:creationId xmlns:p14="http://schemas.microsoft.com/office/powerpoint/2010/main" val="19362724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452" y="1028700"/>
            <a:ext cx="1911096" cy="3122792"/>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457517" y="1427702"/>
            <a:ext cx="7040563" cy="3057014"/>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457200" y="1305059"/>
            <a:ext cx="5020614"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911850" y="1663336"/>
            <a:ext cx="1828800" cy="1828009"/>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457200" y="1305059"/>
            <a:ext cx="3994500"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4692302" y="1305059"/>
            <a:ext cx="3994150" cy="1420813"/>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721476" y="1313644"/>
            <a:ext cx="5701048" cy="3206840"/>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574750" y="1534732"/>
            <a:ext cx="3994500" cy="2376154"/>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3017949" y="3943350"/>
            <a:ext cx="3108101" cy="521326"/>
          </a:xfrm>
          <a:prstGeom prst="rect">
            <a:avLst/>
          </a:prstGeom>
          <a:noFill/>
          <a:ln>
            <a:noFill/>
          </a:ln>
        </p:spPr>
        <p:txBody>
          <a:bodyPr lIns="91421" tIns="91421" rIns="91421" bIns="91421" anchor="t" anchorCtr="0">
            <a:normAutofit/>
          </a:bodyPr>
          <a:lstStyle>
            <a:lvl1pPr marL="0" indent="0" rtl="0">
              <a:buSzPct val="100000"/>
              <a:buNone/>
              <a:defRPr sz="1600" b="1" i="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828288" y="1352281"/>
            <a:ext cx="639651" cy="53662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644652" y="1007598"/>
            <a:ext cx="7851648" cy="137160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644652" y="2400300"/>
            <a:ext cx="7854696" cy="1314450"/>
          </a:xfrm>
        </p:spPr>
        <p:txBody>
          <a:bodyPr lIns="0" rIns="18287">
            <a:normAutofit/>
          </a:bodyPr>
          <a:lstStyle>
            <a:lvl1pPr marL="0" marR="34289" indent="0" algn="l">
              <a:buNone/>
              <a:defRPr sz="2600">
                <a:solidFill>
                  <a:schemeClr val="tx1"/>
                </a:solidFill>
                <a:latin typeface="Calibri"/>
                <a:cs typeface="Calibri"/>
              </a:defRPr>
            </a:lvl1pPr>
            <a:lvl2pPr marL="342883" indent="0" algn="ctr">
              <a:buNone/>
            </a:lvl2pPr>
            <a:lvl3pPr marL="685765" indent="0" algn="ctr">
              <a:buNone/>
            </a:lvl3pPr>
            <a:lvl4pPr marL="1028648" indent="0" algn="ctr">
              <a:buNone/>
            </a:lvl4pPr>
            <a:lvl5pPr marL="1371530" indent="0" algn="ctr">
              <a:buNone/>
            </a:lvl5pPr>
            <a:lvl6pPr marL="1714412" indent="0" algn="ctr">
              <a:buNone/>
            </a:lvl6pPr>
            <a:lvl7pPr marL="2057295" indent="0" algn="ctr">
              <a:buNone/>
            </a:lvl7pPr>
            <a:lvl8pPr marL="2400177" indent="0" algn="ctr">
              <a:buNone/>
            </a:lvl8pPr>
            <a:lvl9pPr marL="2743060"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227013" indent="-227013">
              <a:buClr>
                <a:schemeClr val="accent4"/>
              </a:buClr>
              <a:buSzPct val="100000"/>
              <a:buFont typeface="Arial" panose="020B0604020202020204" pitchFamily="34" charset="0"/>
              <a:buChar char="•"/>
              <a:defRPr sz="26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700"/>
            </a:lvl3pPr>
            <a:lvl4pPr marL="891494" indent="-157726">
              <a:buSzPct val="100000"/>
              <a:buFont typeface="Arial" panose="020B0604020202020204" pitchFamily="34" charset="0"/>
              <a:buChar char="•"/>
              <a:defRPr/>
            </a:lvl4pPr>
            <a:lvl5pPr marL="1097224" indent="-157726">
              <a:buSzPct val="100000"/>
              <a:buFont typeface="Arial" panose="020B0604020202020204" pitchFamily="34" charset="0"/>
              <a:buChar char="•"/>
              <a:defRPr sz="1350"/>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342900" indent="-342900">
              <a:buClr>
                <a:schemeClr val="accent4"/>
              </a:buClr>
              <a:buSzPct val="100000"/>
              <a:buFont typeface="+mj-lt"/>
              <a:buAutoNum type="arabicPeriod"/>
              <a:defRPr sz="2600"/>
            </a:lvl1pPr>
            <a:lvl2pPr marL="627063" indent="-333375">
              <a:buClr>
                <a:schemeClr val="accent4"/>
              </a:buClr>
              <a:buSzPct val="100000"/>
              <a:buFont typeface="+mj-lt"/>
              <a:buAutoNum type="alphaLcParenR"/>
              <a:defRPr sz="2000"/>
            </a:lvl2pPr>
            <a:lvl3pPr marL="914400" indent="-227013">
              <a:buClr>
                <a:schemeClr val="accent4"/>
              </a:buClr>
              <a:buSzPct val="100000"/>
              <a:buFont typeface="+mj-lt"/>
              <a:buAutoNum type="romanLcPeriod"/>
              <a:defRPr sz="1700"/>
            </a:lvl3pPr>
            <a:lvl4pPr marL="1076668" indent="-342900">
              <a:buSzPct val="100000"/>
              <a:buFont typeface="+mj-lt"/>
              <a:buAutoNum type="arabicPeriod"/>
              <a:defRPr/>
            </a:lvl4pPr>
            <a:lvl5pPr marL="1282398" indent="-342900">
              <a:buSzPct val="100000"/>
              <a:buFont typeface="+mj-lt"/>
              <a:buAutoNum type="arabicPeriod"/>
              <a:defRPr sz="1350"/>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00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530352" y="2028498"/>
            <a:ext cx="7772400" cy="1132284"/>
          </a:xfrm>
        </p:spPr>
        <p:txBody>
          <a:bodyPr lIns="45718" rIns="45718" anchor="t">
            <a:normAutofit/>
          </a:bodyPr>
          <a:lstStyle>
            <a:lvl1pPr marL="398463" indent="-342900">
              <a:buClr>
                <a:schemeClr val="tx1"/>
              </a:buClr>
              <a:buFont typeface="Arial" panose="020B0604020202020204" pitchFamily="34" charset="0"/>
              <a:buChar char="•"/>
              <a:defRPr sz="26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2954"/>
            <a:ext cx="8229600" cy="85725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457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4648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457200" y="1391436"/>
            <a:ext cx="4040188" cy="494514"/>
          </a:xfrm>
        </p:spPr>
        <p:txBody>
          <a:bodyPr lIns="45718" tIns="0" rIns="45718" bIns="0" anchor="ctr">
            <a:no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4645027" y="1394820"/>
            <a:ext cx="4041775" cy="491132"/>
          </a:xfrm>
        </p:spPr>
        <p:txBody>
          <a:bodyPr lIns="45718" tIns="0" rIns="45718" bIns="0" anchor="ctr">
            <a:norm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457200" y="1974760"/>
            <a:ext cx="4040188" cy="2795480"/>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4649788" y="1974760"/>
            <a:ext cx="4040188" cy="2795481"/>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581400" y="1330012"/>
            <a:ext cx="5111750" cy="3257550"/>
          </a:xfrm>
        </p:spPr>
        <p:txBody>
          <a:bodyPr tIns="0"/>
          <a:lstStyle>
            <a:lvl1pPr marL="0" indent="0">
              <a:buNone/>
              <a:defRPr sz="2100" baseline="0"/>
            </a:lvl1pPr>
            <a:lvl2pPr>
              <a:defRPr sz="1950"/>
            </a:lvl2pPr>
            <a:lvl3pPr>
              <a:defRPr sz="1800"/>
            </a:lvl3pPr>
            <a:lvl4pPr>
              <a:defRPr sz="1500"/>
            </a:lvl4pPr>
            <a:lvl5pPr>
              <a:defRPr sz="1350"/>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450850" y="1330012"/>
            <a:ext cx="3124200" cy="3257550"/>
          </a:xfrm>
        </p:spPr>
        <p:txBody>
          <a:bodyPr tIns="0"/>
          <a:lstStyle>
            <a:lvl1pPr>
              <a:buSzPct val="100000"/>
              <a:defRPr sz="1800"/>
            </a:lvl1pPr>
            <a:lvl2pPr marL="480035" indent="-185156">
              <a:buSzPct val="100000"/>
              <a:buFont typeface="Arial" panose="020B0604020202020204" pitchFamily="34" charset="0"/>
              <a:buChar char="•"/>
              <a:defRPr sz="1600"/>
            </a:lvl2pPr>
            <a:lvl3pPr marL="685765" indent="-185156">
              <a:buSzPct val="100000"/>
              <a:buFont typeface="Arial" panose="020B0604020202020204" pitchFamily="34" charset="0"/>
              <a:buChar char="•"/>
              <a:defRPr sz="1400"/>
            </a:lvl3pPr>
            <a:lvl4pPr marL="891494" indent="-157726">
              <a:buSzPct val="100000"/>
              <a:buFont typeface="Arial" panose="020B0604020202020204" pitchFamily="34" charset="0"/>
              <a:buChar char="•"/>
              <a:defRPr sz="13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457200" y="1343696"/>
            <a:ext cx="6125827" cy="3408340"/>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528066"/>
            <a:ext cx="8229600" cy="85725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600" b="0" kern="1200">
          <a:ln>
            <a:noFill/>
          </a:ln>
          <a:solidFill>
            <a:schemeClr val="accent4"/>
          </a:solidFill>
          <a:effectLst/>
          <a:latin typeface="+mj-lt"/>
          <a:ea typeface="+mj-ea"/>
          <a:cs typeface="+mj-cs"/>
        </a:defRPr>
      </a:lvl1pPr>
    </p:titleStyle>
    <p:body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83" algn="l" rtl="0" eaLnBrk="1" latinLnBrk="0" hangingPunct="1">
        <a:defRPr kumimoji="0" kern="1200">
          <a:solidFill>
            <a:schemeClr val="tx1"/>
          </a:solidFill>
          <a:latin typeface="+mn-lt"/>
          <a:ea typeface="+mn-ea"/>
          <a:cs typeface="+mn-cs"/>
        </a:defRPr>
      </a:lvl2pPr>
      <a:lvl3pPr marL="685765" algn="l" rtl="0" eaLnBrk="1" latinLnBrk="0" hangingPunct="1">
        <a:defRPr kumimoji="0" kern="1200">
          <a:solidFill>
            <a:schemeClr val="tx1"/>
          </a:solidFill>
          <a:latin typeface="+mn-lt"/>
          <a:ea typeface="+mn-ea"/>
          <a:cs typeface="+mn-cs"/>
        </a:defRPr>
      </a:lvl3pPr>
      <a:lvl4pPr marL="1028648" algn="l" rtl="0" eaLnBrk="1" latinLnBrk="0" hangingPunct="1">
        <a:defRPr kumimoji="0" kern="1200">
          <a:solidFill>
            <a:schemeClr val="tx1"/>
          </a:solidFill>
          <a:latin typeface="+mn-lt"/>
          <a:ea typeface="+mn-ea"/>
          <a:cs typeface="+mn-cs"/>
        </a:defRPr>
      </a:lvl4pPr>
      <a:lvl5pPr marL="1371530" algn="l" rtl="0" eaLnBrk="1" latinLnBrk="0" hangingPunct="1">
        <a:defRPr kumimoji="0" kern="1200">
          <a:solidFill>
            <a:schemeClr val="tx1"/>
          </a:solidFill>
          <a:latin typeface="+mn-lt"/>
          <a:ea typeface="+mn-ea"/>
          <a:cs typeface="+mn-cs"/>
        </a:defRPr>
      </a:lvl5pPr>
      <a:lvl6pPr marL="1714412" algn="l" rtl="0" eaLnBrk="1" latinLnBrk="0" hangingPunct="1">
        <a:defRPr kumimoji="0" kern="1200">
          <a:solidFill>
            <a:schemeClr val="tx1"/>
          </a:solidFill>
          <a:latin typeface="+mn-lt"/>
          <a:ea typeface="+mn-ea"/>
          <a:cs typeface="+mn-cs"/>
        </a:defRPr>
      </a:lvl6pPr>
      <a:lvl7pPr marL="2057295" algn="l" rtl="0" eaLnBrk="1" latinLnBrk="0" hangingPunct="1">
        <a:defRPr kumimoji="0" kern="1200">
          <a:solidFill>
            <a:schemeClr val="tx1"/>
          </a:solidFill>
          <a:latin typeface="+mn-lt"/>
          <a:ea typeface="+mn-ea"/>
          <a:cs typeface="+mn-cs"/>
        </a:defRPr>
      </a:lvl7pPr>
      <a:lvl8pPr marL="2400177" algn="l" rtl="0" eaLnBrk="1" latinLnBrk="0" hangingPunct="1">
        <a:defRPr kumimoji="0" kern="1200">
          <a:solidFill>
            <a:schemeClr val="tx1"/>
          </a:solidFill>
          <a:latin typeface="+mn-lt"/>
          <a:ea typeface="+mn-ea"/>
          <a:cs typeface="+mn-cs"/>
        </a:defRPr>
      </a:lvl8pPr>
      <a:lvl9pPr marL="27430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student.desmos.com/"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1200"/>
                  </a:spcAft>
                  <a:buClr>
                    <a:srgbClr val="991B1E"/>
                  </a:buClr>
                  <a:buSzPts val="2600"/>
                  <a:buFont typeface="Arial"/>
                  <a:buNone/>
                  <a:tabLst/>
                  <a:defRPr/>
                </a:pPr>
                <a14:m>
                  <m:oMathPara xmlns:m="http://schemas.openxmlformats.org/officeDocument/2006/math">
                    <m:oMathParaPr>
                      <m:jc m:val="center"/>
                    </m:oMathParaPr>
                    <m:oMath xmlns:m="http://schemas.openxmlformats.org/officeDocument/2006/math">
                      <m:d>
                        <m:dPr>
                          <m:begChr m:val="|"/>
                          <m:endChr m:val="|"/>
                          <m:ctrlP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ctrlPr>
                        </m:dPr>
                        <m:e>
                          <m:r>
                            <a:rPr kumimoji="0" lang="en-US" sz="2600" b="0" i="1" u="none" strike="noStrike" kern="0" cap="none" spc="0" normalizeH="0" baseline="0" noProof="0" dirty="0">
                              <a:ln>
                                <a:noFill/>
                              </a:ln>
                              <a:solidFill>
                                <a:srgbClr val="000000"/>
                              </a:solidFill>
                              <a:effectLst/>
                              <a:uLnTx/>
                              <a:uFillTx/>
                              <a:latin typeface="Cambria Math" panose="02040503050406030204" pitchFamily="18" charset="0"/>
                              <a:sym typeface="Calibri"/>
                            </a:rPr>
                            <m:t>𝑥</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+2</m:t>
                          </m:r>
                        </m:e>
                      </m:d>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=5</m:t>
                      </m:r>
                    </m:oMath>
                  </m:oMathPara>
                </a14:m>
                <a:endParaRPr kumimoji="0" lang="en-US" sz="2600" b="0" i="0" u="none" strike="noStrike" kern="0" cap="none" spc="0" normalizeH="0" baseline="0" noProof="0" dirty="0">
                  <a:ln>
                    <a:noFill/>
                  </a:ln>
                  <a:solidFill>
                    <a:srgbClr val="000000"/>
                  </a:solidFill>
                  <a:effectLst/>
                  <a:uLnTx/>
                  <a:uFillTx/>
                  <a:latin typeface="Calibri"/>
                  <a:cs typeface="Calibri"/>
                  <a:sym typeface="Calibri"/>
                </a:endParaRPr>
              </a:p>
              <a:p>
                <a:pPr marL="0" lvl="0" indent="0" algn="l" rtl="0">
                  <a:spcBef>
                    <a:spcPts val="0"/>
                  </a:spcBef>
                  <a:spcAft>
                    <a:spcPts val="0"/>
                  </a:spcAft>
                  <a:buSzPts val="2600"/>
                  <a:buNone/>
                </a:pPr>
                <a:endParaRPr dirty="0"/>
              </a:p>
            </p:txBody>
          </p:sp>
        </mc:Choice>
        <mc:Fallback xmlns="">
          <p:sp>
            <p:nvSpPr>
              <p:cNvPr id="112" name="Google Shape;112;p26"/>
              <p:cNvSpPr txBox="1">
                <a:spLocks noGrp="1" noRot="1" noChangeAspect="1" noMove="1" noResize="1" noEditPoints="1" noAdjustHandles="1" noChangeArrowheads="1" noChangeShapeType="1" noTextEdit="1"/>
              </p:cNvSpPr>
              <p:nvPr>
                <p:ph type="body" idx="1"/>
              </p:nvPr>
            </p:nvSpPr>
            <p:spPr>
              <a:xfrm>
                <a:off x="457200" y="1309352"/>
                <a:ext cx="8229600" cy="3434098"/>
              </a:xfrm>
              <a:prstGeom prst="rect">
                <a:avLst/>
              </a:prstGeom>
              <a:blipFill>
                <a:blip r:embed="rId3"/>
                <a:stretch>
                  <a:fillRect/>
                </a:stretch>
              </a:blipFill>
              <a:ln>
                <a:noFill/>
              </a:ln>
            </p:spPr>
            <p:txBody>
              <a:bodyPr/>
              <a:lstStyle/>
              <a:p>
                <a:r>
                  <a:rPr lang="en-US">
                    <a:noFill/>
                  </a:rPr>
                  <a:t> </a:t>
                </a:r>
              </a:p>
            </p:txBody>
          </p:sp>
        </mc:Fallback>
      </mc:AlternateContent>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Absolute Value Equations: Example 2</a:t>
            </a:r>
            <a:endParaRPr dirty="0"/>
          </a:p>
        </p:txBody>
      </p:sp>
    </p:spTree>
    <p:extLst>
      <p:ext uri="{BB962C8B-B14F-4D97-AF65-F5344CB8AC3E}">
        <p14:creationId xmlns:p14="http://schemas.microsoft.com/office/powerpoint/2010/main" val="11883791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1200"/>
                  </a:spcAft>
                  <a:buClr>
                    <a:srgbClr val="991B1E"/>
                  </a:buClr>
                  <a:buSzPts val="2600"/>
                  <a:buFont typeface="Arial"/>
                  <a:buNone/>
                  <a:tabLst/>
                  <a:defRPr/>
                </a:pPr>
                <a14:m>
                  <m:oMathPara xmlns:m="http://schemas.openxmlformats.org/officeDocument/2006/math">
                    <m:oMathParaPr>
                      <m:jc m:val="center"/>
                    </m:oMathParaPr>
                    <m:oMath xmlns:m="http://schemas.openxmlformats.org/officeDocument/2006/math">
                      <m:d>
                        <m:dPr>
                          <m:begChr m:val="|"/>
                          <m:endChr m:val="|"/>
                          <m:ctrlP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ctrlPr>
                        </m:dPr>
                        <m:e>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−3</m:t>
                          </m:r>
                          <m:r>
                            <a:rPr kumimoji="0" lang="en-US" sz="2600" b="0" i="1" u="none" strike="noStrike" kern="0" cap="none" spc="0" normalizeH="0" baseline="0" noProof="0" dirty="0">
                              <a:ln>
                                <a:noFill/>
                              </a:ln>
                              <a:solidFill>
                                <a:srgbClr val="000000"/>
                              </a:solidFill>
                              <a:effectLst/>
                              <a:uLnTx/>
                              <a:uFillTx/>
                              <a:latin typeface="Cambria Math" panose="02040503050406030204" pitchFamily="18" charset="0"/>
                              <a:sym typeface="Calibri"/>
                            </a:rPr>
                            <m:t>𝑥</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m:t>
                          </m:r>
                          <m:r>
                            <a:rPr kumimoji="0" lang="en-US" sz="2600" b="0" i="1" u="none" strike="noStrike" kern="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sym typeface="Calibri"/>
                            </a:rPr>
                            <m:t>1</m:t>
                          </m:r>
                        </m:e>
                      </m:d>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sym typeface="Calibri"/>
                        </a:rPr>
                        <m:t>+12</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=8</m:t>
                      </m:r>
                    </m:oMath>
                  </m:oMathPara>
                </a14:m>
                <a:endParaRPr kumimoji="0" lang="en-US" sz="2600" b="0" i="0" u="none" strike="noStrike" kern="0" cap="none" spc="0" normalizeH="0" baseline="0" noProof="0" dirty="0">
                  <a:ln>
                    <a:noFill/>
                  </a:ln>
                  <a:solidFill>
                    <a:srgbClr val="000000"/>
                  </a:solidFill>
                  <a:effectLst/>
                  <a:uLnTx/>
                  <a:uFillTx/>
                  <a:latin typeface="Calibri"/>
                  <a:cs typeface="Calibri"/>
                  <a:sym typeface="Calibri"/>
                </a:endParaRPr>
              </a:p>
              <a:p>
                <a:pPr marL="0" lvl="0" indent="0" algn="l" rtl="0">
                  <a:spcBef>
                    <a:spcPts val="0"/>
                  </a:spcBef>
                  <a:spcAft>
                    <a:spcPts val="0"/>
                  </a:spcAft>
                  <a:buSzPts val="2600"/>
                  <a:buNone/>
                </a:pPr>
                <a:endParaRPr dirty="0"/>
              </a:p>
            </p:txBody>
          </p:sp>
        </mc:Choice>
        <mc:Fallback xmlns="">
          <p:sp>
            <p:nvSpPr>
              <p:cNvPr id="112" name="Google Shape;112;p26"/>
              <p:cNvSpPr txBox="1">
                <a:spLocks noGrp="1" noRot="1" noChangeAspect="1" noMove="1" noResize="1" noEditPoints="1" noAdjustHandles="1" noChangeArrowheads="1" noChangeShapeType="1" noTextEdit="1"/>
              </p:cNvSpPr>
              <p:nvPr>
                <p:ph type="body" idx="1"/>
              </p:nvPr>
            </p:nvSpPr>
            <p:spPr>
              <a:xfrm>
                <a:off x="457200" y="1309352"/>
                <a:ext cx="8229600" cy="3434098"/>
              </a:xfrm>
              <a:prstGeom prst="rect">
                <a:avLst/>
              </a:prstGeom>
              <a:blipFill>
                <a:blip r:embed="rId3"/>
                <a:stretch>
                  <a:fillRect/>
                </a:stretch>
              </a:blipFill>
              <a:ln>
                <a:noFill/>
              </a:ln>
            </p:spPr>
            <p:txBody>
              <a:bodyPr/>
              <a:lstStyle/>
              <a:p>
                <a:r>
                  <a:rPr lang="en-US">
                    <a:noFill/>
                  </a:rPr>
                  <a:t> </a:t>
                </a:r>
              </a:p>
            </p:txBody>
          </p:sp>
        </mc:Fallback>
      </mc:AlternateContent>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Absolute Value Equations: Example 3</a:t>
            </a:r>
            <a:endParaRPr dirty="0"/>
          </a:p>
        </p:txBody>
      </p:sp>
    </p:spTree>
    <p:extLst>
      <p:ext uri="{BB962C8B-B14F-4D97-AF65-F5344CB8AC3E}">
        <p14:creationId xmlns:p14="http://schemas.microsoft.com/office/powerpoint/2010/main" val="37403408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1200"/>
                  </a:spcAft>
                  <a:buClr>
                    <a:srgbClr val="991B1E"/>
                  </a:buClr>
                  <a:buSzPts val="2600"/>
                  <a:buFont typeface="Arial"/>
                  <a:buNone/>
                  <a:tabLst/>
                  <a:defRPr/>
                </a:pPr>
                <a14:m>
                  <m:oMathPara xmlns:m="http://schemas.openxmlformats.org/officeDocument/2006/math">
                    <m:oMathParaPr>
                      <m:jc m:val="center"/>
                    </m:oMathParaPr>
                    <m:oMath xmlns:m="http://schemas.openxmlformats.org/officeDocument/2006/math">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2</m:t>
                      </m:r>
                      <m:d>
                        <m:dPr>
                          <m:begChr m:val="|"/>
                          <m:endChr m:val="|"/>
                          <m:ctrlP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ctrlPr>
                        </m:dPr>
                        <m:e>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3</m:t>
                          </m:r>
                          <m:r>
                            <a:rPr kumimoji="0" lang="en-US" sz="2600" b="0" i="1" u="none" strike="noStrike" kern="0" cap="none" spc="0" normalizeH="0" baseline="0" noProof="0" dirty="0">
                              <a:ln>
                                <a:noFill/>
                              </a:ln>
                              <a:solidFill>
                                <a:srgbClr val="000000"/>
                              </a:solidFill>
                              <a:effectLst/>
                              <a:uLnTx/>
                              <a:uFillTx/>
                              <a:latin typeface="Cambria Math" panose="02040503050406030204" pitchFamily="18" charset="0"/>
                              <a:sym typeface="Calibri"/>
                            </a:rPr>
                            <m:t>𝑥</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−4</m:t>
                          </m:r>
                        </m:e>
                      </m:d>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sym typeface="Calibri"/>
                        </a:rPr>
                        <m:t>−8</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=6</m:t>
                      </m:r>
                    </m:oMath>
                  </m:oMathPara>
                </a14:m>
                <a:endParaRPr kumimoji="0" lang="en-US" sz="2600" b="0" i="0" u="none" strike="noStrike" kern="0" cap="none" spc="0" normalizeH="0" baseline="0" noProof="0" dirty="0">
                  <a:ln>
                    <a:noFill/>
                  </a:ln>
                  <a:solidFill>
                    <a:srgbClr val="000000"/>
                  </a:solidFill>
                  <a:effectLst/>
                  <a:uLnTx/>
                  <a:uFillTx/>
                  <a:latin typeface="Calibri"/>
                  <a:cs typeface="Calibri"/>
                  <a:sym typeface="Calibri"/>
                </a:endParaRPr>
              </a:p>
              <a:p>
                <a:pPr marL="0" lvl="0" indent="0" algn="l" rtl="0">
                  <a:spcBef>
                    <a:spcPts val="0"/>
                  </a:spcBef>
                  <a:spcAft>
                    <a:spcPts val="0"/>
                  </a:spcAft>
                  <a:buSzPts val="2600"/>
                  <a:buNone/>
                </a:pPr>
                <a:endParaRPr dirty="0"/>
              </a:p>
            </p:txBody>
          </p:sp>
        </mc:Choice>
        <mc:Fallback xmlns="">
          <p:sp>
            <p:nvSpPr>
              <p:cNvPr id="112" name="Google Shape;112;p26"/>
              <p:cNvSpPr txBox="1">
                <a:spLocks noGrp="1" noRot="1" noChangeAspect="1" noMove="1" noResize="1" noEditPoints="1" noAdjustHandles="1" noChangeArrowheads="1" noChangeShapeType="1" noTextEdit="1"/>
              </p:cNvSpPr>
              <p:nvPr>
                <p:ph type="body" idx="1"/>
              </p:nvPr>
            </p:nvSpPr>
            <p:spPr>
              <a:xfrm>
                <a:off x="457200" y="1309352"/>
                <a:ext cx="8229600" cy="3434098"/>
              </a:xfrm>
              <a:prstGeom prst="rect">
                <a:avLst/>
              </a:prstGeom>
              <a:blipFill>
                <a:blip r:embed="rId3"/>
                <a:stretch>
                  <a:fillRect/>
                </a:stretch>
              </a:blipFill>
              <a:ln>
                <a:noFill/>
              </a:ln>
            </p:spPr>
            <p:txBody>
              <a:bodyPr/>
              <a:lstStyle/>
              <a:p>
                <a:r>
                  <a:rPr lang="en-US">
                    <a:noFill/>
                  </a:rPr>
                  <a:t> </a:t>
                </a:r>
              </a:p>
            </p:txBody>
          </p:sp>
        </mc:Fallback>
      </mc:AlternateContent>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Absolute Value Equations: Example 4</a:t>
            </a:r>
            <a:endParaRPr dirty="0"/>
          </a:p>
        </p:txBody>
      </p:sp>
    </p:spTree>
    <p:extLst>
      <p:ext uri="{BB962C8B-B14F-4D97-AF65-F5344CB8AC3E}">
        <p14:creationId xmlns:p14="http://schemas.microsoft.com/office/powerpoint/2010/main" val="22756784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1200"/>
                  </a:spcAft>
                  <a:buClr>
                    <a:srgbClr val="991B1E"/>
                  </a:buClr>
                  <a:buSzPts val="2600"/>
                  <a:buFont typeface="Arial"/>
                  <a:buNone/>
                  <a:tabLst/>
                  <a:defRPr/>
                </a:pPr>
                <a14:m>
                  <m:oMathPara xmlns:m="http://schemas.openxmlformats.org/officeDocument/2006/math">
                    <m:oMathParaPr>
                      <m:jc m:val="center"/>
                    </m:oMathParaPr>
                    <m:oMath xmlns:m="http://schemas.openxmlformats.org/officeDocument/2006/math">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−3</m:t>
                      </m:r>
                      <m:d>
                        <m:dPr>
                          <m:begChr m:val="|"/>
                          <m:endChr m:val="|"/>
                          <m:ctrlP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ctrlPr>
                        </m:dPr>
                        <m:e>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2</m:t>
                          </m:r>
                          <m:r>
                            <a:rPr kumimoji="0" lang="en-US" sz="2600" b="0" i="1" u="none" strike="noStrike" kern="0" cap="none" spc="0" normalizeH="0" baseline="0" noProof="0" dirty="0">
                              <a:ln>
                                <a:noFill/>
                              </a:ln>
                              <a:solidFill>
                                <a:srgbClr val="000000"/>
                              </a:solidFill>
                              <a:effectLst/>
                              <a:uLnTx/>
                              <a:uFillTx/>
                              <a:latin typeface="Cambria Math" panose="02040503050406030204" pitchFamily="18" charset="0"/>
                              <a:sym typeface="Calibri"/>
                            </a:rPr>
                            <m:t>𝑥</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+1</m:t>
                          </m:r>
                        </m:e>
                      </m:d>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sym typeface="Calibri"/>
                        </a:rPr>
                        <m:t>−3</m:t>
                      </m:r>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=−9</m:t>
                      </m:r>
                    </m:oMath>
                  </m:oMathPara>
                </a14:m>
                <a:endParaRPr kumimoji="0" lang="en-US" sz="2600" b="0" i="0" u="none" strike="noStrike" kern="0" cap="none" spc="0" normalizeH="0" baseline="0" noProof="0" dirty="0">
                  <a:ln>
                    <a:noFill/>
                  </a:ln>
                  <a:solidFill>
                    <a:srgbClr val="000000"/>
                  </a:solidFill>
                  <a:effectLst/>
                  <a:uLnTx/>
                  <a:uFillTx/>
                  <a:latin typeface="Calibri"/>
                  <a:cs typeface="Calibri"/>
                  <a:sym typeface="Calibri"/>
                </a:endParaRPr>
              </a:p>
              <a:p>
                <a:pPr marL="0" lvl="0" indent="0" algn="l" rtl="0">
                  <a:spcBef>
                    <a:spcPts val="0"/>
                  </a:spcBef>
                  <a:spcAft>
                    <a:spcPts val="0"/>
                  </a:spcAft>
                  <a:buSzPts val="2600"/>
                  <a:buNone/>
                </a:pPr>
                <a:endParaRPr dirty="0"/>
              </a:p>
            </p:txBody>
          </p:sp>
        </mc:Choice>
        <mc:Fallback xmlns="">
          <p:sp>
            <p:nvSpPr>
              <p:cNvPr id="112" name="Google Shape;112;p26"/>
              <p:cNvSpPr txBox="1">
                <a:spLocks noGrp="1" noRot="1" noChangeAspect="1" noMove="1" noResize="1" noEditPoints="1" noAdjustHandles="1" noChangeArrowheads="1" noChangeShapeType="1" noTextEdit="1"/>
              </p:cNvSpPr>
              <p:nvPr>
                <p:ph type="body" idx="1"/>
              </p:nvPr>
            </p:nvSpPr>
            <p:spPr>
              <a:xfrm>
                <a:off x="457200" y="1309352"/>
                <a:ext cx="8229600" cy="3434098"/>
              </a:xfrm>
              <a:prstGeom prst="rect">
                <a:avLst/>
              </a:prstGeom>
              <a:blipFill>
                <a:blip r:embed="rId3"/>
                <a:stretch>
                  <a:fillRect/>
                </a:stretch>
              </a:blipFill>
              <a:ln>
                <a:noFill/>
              </a:ln>
            </p:spPr>
            <p:txBody>
              <a:bodyPr/>
              <a:lstStyle/>
              <a:p>
                <a:r>
                  <a:rPr lang="en-US">
                    <a:noFill/>
                  </a:rPr>
                  <a:t> </a:t>
                </a:r>
              </a:p>
            </p:txBody>
          </p:sp>
        </mc:Fallback>
      </mc:AlternateContent>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Absolute Value Equations: Example 5</a:t>
            </a:r>
            <a:endParaRPr dirty="0"/>
          </a:p>
        </p:txBody>
      </p:sp>
    </p:spTree>
    <p:extLst>
      <p:ext uri="{BB962C8B-B14F-4D97-AF65-F5344CB8AC3E}">
        <p14:creationId xmlns:p14="http://schemas.microsoft.com/office/powerpoint/2010/main" val="7526898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dirty="0"/>
              <a:t>Complete the following tasks for each problem:</a:t>
            </a:r>
          </a:p>
          <a:p>
            <a:pPr marL="514350" indent="-514350">
              <a:buFont typeface="+mj-lt"/>
              <a:buAutoNum type="arabicPeriod"/>
            </a:pPr>
            <a:r>
              <a:rPr lang="en-US" dirty="0"/>
              <a:t>Identify the error in solving the absolute value equation.</a:t>
            </a:r>
          </a:p>
          <a:p>
            <a:pPr marL="514350" lvl="0" indent="-514350">
              <a:spcAft>
                <a:spcPts val="1200"/>
              </a:spcAft>
              <a:buFont typeface="+mj-lt"/>
              <a:buAutoNum type="arabicPeriod"/>
            </a:pPr>
            <a:r>
              <a:rPr lang="en-US" dirty="0"/>
              <a:t>Correct the error by demonstrating the correct steps. </a:t>
            </a:r>
          </a:p>
          <a:p>
            <a:pPr marL="514350" lvl="0" indent="-514350">
              <a:spcAft>
                <a:spcPts val="1200"/>
              </a:spcAft>
              <a:buFont typeface="+mj-lt"/>
              <a:buAutoNum type="arabicPeriod"/>
            </a:pPr>
            <a:r>
              <a:rPr lang="en-US" dirty="0"/>
              <a:t>Explain how and why one might have made that error. </a:t>
            </a:r>
          </a:p>
          <a:p>
            <a:pPr marL="514350" lvl="0" indent="-514350">
              <a:spcAft>
                <a:spcPts val="0"/>
              </a:spcAft>
              <a:buFont typeface="+mj-lt"/>
              <a:buAutoNum type="arabicPeriod"/>
            </a:pPr>
            <a:r>
              <a:rPr lang="en-US" dirty="0"/>
              <a:t>Justify the correct answer and steps.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Find the Error</a:t>
            </a:r>
          </a:p>
        </p:txBody>
      </p:sp>
    </p:spTree>
    <p:extLst>
      <p:ext uri="{BB962C8B-B14F-4D97-AF65-F5344CB8AC3E}">
        <p14:creationId xmlns:p14="http://schemas.microsoft.com/office/powerpoint/2010/main" val="92657477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fontScale="92500" lnSpcReduction="20000"/>
          </a:bodyPr>
          <a:lstStyle/>
          <a:p>
            <a:pPr marL="514350" lvl="0" indent="-514350">
              <a:spcAft>
                <a:spcPts val="1200"/>
              </a:spcAft>
              <a:buFont typeface="+mj-lt"/>
              <a:buAutoNum type="arabicPeriod"/>
            </a:pPr>
            <a:r>
              <a:rPr lang="en-US" dirty="0"/>
              <a:t>Find two other pairs of students and form a group of 6.</a:t>
            </a:r>
          </a:p>
          <a:p>
            <a:pPr marL="514350" lvl="0" indent="-514350">
              <a:spcAft>
                <a:spcPts val="1200"/>
              </a:spcAft>
              <a:buFont typeface="+mj-lt"/>
              <a:buAutoNum type="arabicPeriod"/>
            </a:pPr>
            <a:r>
              <a:rPr lang="en-US" dirty="0"/>
              <a:t>Sort your papers into three stacks: Problem 1, Problem 2, and Problem 3.</a:t>
            </a:r>
          </a:p>
          <a:p>
            <a:pPr marL="514350" lvl="0" indent="-514350">
              <a:spcAft>
                <a:spcPts val="1200"/>
              </a:spcAft>
              <a:buFont typeface="+mj-lt"/>
              <a:buAutoNum type="arabicPeriod"/>
            </a:pPr>
            <a:r>
              <a:rPr lang="en-US" dirty="0"/>
              <a:t>Have two people in your group check the four steps on Problem 1, have two different people check the four steps on Problem 2, and have another pair check the four steps on Problem 3. </a:t>
            </a:r>
          </a:p>
          <a:p>
            <a:pPr marL="514350" lvl="0" indent="-514350">
              <a:spcAft>
                <a:spcPts val="1200"/>
              </a:spcAft>
              <a:buFont typeface="+mj-lt"/>
              <a:buAutoNum type="arabicPeriod"/>
            </a:pPr>
            <a:r>
              <a:rPr lang="en-US" dirty="0"/>
              <a:t>Compare and discuss how each pair in your group corrected the same mistake. </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Group Verification</a:t>
            </a:r>
          </a:p>
        </p:txBody>
      </p:sp>
    </p:spTree>
    <p:extLst>
      <p:ext uri="{BB962C8B-B14F-4D97-AF65-F5344CB8AC3E}">
        <p14:creationId xmlns:p14="http://schemas.microsoft.com/office/powerpoint/2010/main" val="30546934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pPr marL="0" lvl="0" indent="0">
              <a:spcAft>
                <a:spcPts val="1200"/>
              </a:spcAft>
              <a:buNone/>
            </a:pPr>
            <a:r>
              <a:rPr lang="en-US" dirty="0"/>
              <a:t>Read the four types of equations. For each equation:</a:t>
            </a:r>
          </a:p>
          <a:p>
            <a:pPr lvl="0">
              <a:spcAft>
                <a:spcPts val="1200"/>
              </a:spcAft>
            </a:pPr>
            <a:r>
              <a:rPr lang="en-US" dirty="0"/>
              <a:t>Solve the example. </a:t>
            </a:r>
          </a:p>
          <a:p>
            <a:pPr lvl="0">
              <a:spcAft>
                <a:spcPts val="1200"/>
              </a:spcAft>
            </a:pPr>
            <a:r>
              <a:rPr lang="en-US" dirty="0"/>
              <a:t>Justify how you solved it. </a:t>
            </a:r>
          </a:p>
          <a:p>
            <a:pPr lvl="0">
              <a:spcAft>
                <a:spcPts val="1200"/>
              </a:spcAft>
            </a:pPr>
            <a:r>
              <a:rPr lang="en-US" dirty="0"/>
              <a:t>Explain what is unique about that type of equation. </a:t>
            </a:r>
          </a:p>
          <a:p>
            <a:pPr marL="0" lvl="0" indent="0" algn="l" rtl="0">
              <a:spcBef>
                <a:spcPts val="0"/>
              </a:spcBef>
              <a:spcAft>
                <a:spcPts val="0"/>
              </a:spcAft>
              <a:buSzPts val="2600"/>
              <a:buNone/>
            </a:pPr>
            <a:endParaRPr lang="en-US" dirty="0"/>
          </a:p>
          <a:p>
            <a:endParaRPr lang="en-US" dirty="0"/>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Exit Ticket</a:t>
            </a:r>
          </a:p>
        </p:txBody>
      </p:sp>
      <p:pic>
        <p:nvPicPr>
          <p:cNvPr id="4" name="Picture 3" descr="A picture containing text, sign, picture frame&#10;&#10;Description automatically generated">
            <a:extLst>
              <a:ext uri="{FF2B5EF4-FFF2-40B4-BE49-F238E27FC236}">
                <a16:creationId xmlns:a16="http://schemas.microsoft.com/office/drawing/2014/main" id="{0EAD2107-B795-5B46-A7F1-3DF45E8A4CDE}"/>
              </a:ext>
            </a:extLst>
          </p:cNvPr>
          <p:cNvPicPr>
            <a:picLocks noChangeAspect="1"/>
          </p:cNvPicPr>
          <p:nvPr/>
        </p:nvPicPr>
        <p:blipFill>
          <a:blip r:embed="rId3"/>
          <a:stretch>
            <a:fillRect/>
          </a:stretch>
        </p:blipFill>
        <p:spPr>
          <a:xfrm>
            <a:off x="7077713" y="307247"/>
            <a:ext cx="1609087" cy="1087833"/>
          </a:xfrm>
          <a:prstGeom prst="rect">
            <a:avLst/>
          </a:prstGeom>
        </p:spPr>
      </p:pic>
    </p:spTree>
    <p:extLst>
      <p:ext uri="{BB962C8B-B14F-4D97-AF65-F5344CB8AC3E}">
        <p14:creationId xmlns:p14="http://schemas.microsoft.com/office/powerpoint/2010/main" val="78227125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3"/>
          <p:cNvSpPr txBox="1">
            <a:spLocks noGrp="1"/>
          </p:cNvSpPr>
          <p:nvPr>
            <p:ph type="ctrTitle"/>
          </p:nvPr>
        </p:nvSpPr>
        <p:spPr>
          <a:xfrm>
            <a:off x="641604" y="1621452"/>
            <a:ext cx="7851648"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dirty="0"/>
              <a:t>Journey of the Isolated Variable, Part 4</a:t>
            </a:r>
            <a:endParaRPr dirty="0"/>
          </a:p>
        </p:txBody>
      </p:sp>
      <p:sp>
        <p:nvSpPr>
          <p:cNvPr id="95" name="Google Shape;95;p23"/>
          <p:cNvSpPr txBox="1">
            <a:spLocks noGrp="1"/>
          </p:cNvSpPr>
          <p:nvPr>
            <p:ph type="subTitle" idx="1"/>
          </p:nvPr>
        </p:nvSpPr>
        <p:spPr>
          <a:xfrm>
            <a:off x="641604" y="2993052"/>
            <a:ext cx="7854696" cy="1314450"/>
          </a:xfrm>
          <a:prstGeom prst="rect">
            <a:avLst/>
          </a:prstGeom>
          <a:noFill/>
          <a:ln>
            <a:noFill/>
          </a:ln>
        </p:spPr>
        <p:txBody>
          <a:bodyPr spcFirstLastPara="1" wrap="square" lIns="0" tIns="45700" rIns="18275" bIns="45700" anchor="t" anchorCtr="0">
            <a:noAutofit/>
          </a:bodyPr>
          <a:lstStyle/>
          <a:p>
            <a:pPr marL="0" marR="34289" lvl="0" indent="0" algn="l" rtl="0">
              <a:spcBef>
                <a:spcPts val="0"/>
              </a:spcBef>
              <a:spcAft>
                <a:spcPts val="0"/>
              </a:spcAft>
              <a:buSzPts val="2600"/>
              <a:buNone/>
            </a:pPr>
            <a:r>
              <a:rPr lang="en-US" dirty="0"/>
              <a:t>Absolute Value Equations</a:t>
            </a:r>
            <a:endParaRPr dirty="0"/>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F43316-D303-40EC-B829-211C2BCBE67B}"/>
              </a:ext>
            </a:extLst>
          </p:cNvPr>
          <p:cNvSpPr>
            <a:spLocks noGrp="1"/>
          </p:cNvSpPr>
          <p:nvPr>
            <p:ph type="title"/>
          </p:nvPr>
        </p:nvSpPr>
        <p:spPr/>
        <p:txBody>
          <a:bodyPr/>
          <a:lstStyle/>
          <a:p>
            <a:r>
              <a:rPr lang="en-US" dirty="0"/>
              <a:t>Essential Question</a:t>
            </a:r>
          </a:p>
        </p:txBody>
      </p:sp>
      <p:sp>
        <p:nvSpPr>
          <p:cNvPr id="5" name="Text Placeholder 4">
            <a:extLst>
              <a:ext uri="{FF2B5EF4-FFF2-40B4-BE49-F238E27FC236}">
                <a16:creationId xmlns:a16="http://schemas.microsoft.com/office/drawing/2014/main" id="{72349D1D-F9F5-4708-9845-24D99C47096D}"/>
              </a:ext>
            </a:extLst>
          </p:cNvPr>
          <p:cNvSpPr>
            <a:spLocks noGrp="1"/>
          </p:cNvSpPr>
          <p:nvPr>
            <p:ph type="body" idx="1"/>
          </p:nvPr>
        </p:nvSpPr>
        <p:spPr/>
        <p:txBody>
          <a:bodyPr/>
          <a:lstStyle/>
          <a:p>
            <a:pPr marL="55563" indent="0">
              <a:buNone/>
            </a:pPr>
            <a:r>
              <a:rPr lang="en-US" dirty="0"/>
              <a:t>How do you solve one-variable absolute value equations? </a:t>
            </a:r>
          </a:p>
          <a:p>
            <a:pPr marL="55563" indent="0">
              <a:buNone/>
            </a:pPr>
            <a:endParaRPr lang="en-US" dirty="0"/>
          </a:p>
        </p:txBody>
      </p:sp>
    </p:spTree>
    <p:extLst>
      <p:ext uri="{BB962C8B-B14F-4D97-AF65-F5344CB8AC3E}">
        <p14:creationId xmlns:p14="http://schemas.microsoft.com/office/powerpoint/2010/main" val="352637709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575D-3662-4A13-BACA-E7044AD3F40A}"/>
              </a:ext>
            </a:extLst>
          </p:cNvPr>
          <p:cNvSpPr>
            <a:spLocks noGrp="1"/>
          </p:cNvSpPr>
          <p:nvPr>
            <p:ph type="title"/>
          </p:nvPr>
        </p:nvSpPr>
        <p:spPr>
          <a:xfrm>
            <a:off x="530352" y="1006656"/>
            <a:ext cx="7772400" cy="1021842"/>
          </a:xfrm>
        </p:spPr>
        <p:txBody>
          <a:bodyPr/>
          <a:lstStyle/>
          <a:p>
            <a:r>
              <a:rPr lang="en-US" dirty="0"/>
              <a:t>Lesson Objective</a:t>
            </a:r>
          </a:p>
        </p:txBody>
      </p:sp>
      <p:sp>
        <p:nvSpPr>
          <p:cNvPr id="3" name="Text Placeholder 2">
            <a:extLst>
              <a:ext uri="{FF2B5EF4-FFF2-40B4-BE49-F238E27FC236}">
                <a16:creationId xmlns:a16="http://schemas.microsoft.com/office/drawing/2014/main" id="{4F574266-61E7-4912-8A51-C9B03DDB652F}"/>
              </a:ext>
            </a:extLst>
          </p:cNvPr>
          <p:cNvSpPr>
            <a:spLocks noGrp="1"/>
          </p:cNvSpPr>
          <p:nvPr>
            <p:ph type="body" idx="1"/>
          </p:nvPr>
        </p:nvSpPr>
        <p:spPr/>
        <p:txBody>
          <a:bodyPr>
            <a:normAutofit/>
          </a:bodyPr>
          <a:lstStyle/>
          <a:p>
            <a:pPr marL="55563" indent="0">
              <a:buNone/>
            </a:pPr>
            <a:r>
              <a:rPr lang="en-US" dirty="0"/>
              <a:t>Solve absolute value equations with one variable. </a:t>
            </a:r>
          </a:p>
          <a:p>
            <a:endParaRPr lang="en-US" dirty="0"/>
          </a:p>
        </p:txBody>
      </p:sp>
    </p:spTree>
    <p:extLst>
      <p:ext uri="{BB962C8B-B14F-4D97-AF65-F5344CB8AC3E}">
        <p14:creationId xmlns:p14="http://schemas.microsoft.com/office/powerpoint/2010/main" val="14950541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r>
              <a:rPr lang="en-US" dirty="0"/>
              <a:t>On the Engage handout, list everything you </a:t>
            </a:r>
            <a:br>
              <a:rPr lang="en-US" dirty="0"/>
            </a:br>
            <a:r>
              <a:rPr lang="en-US" dirty="0"/>
              <a:t>know about the terms “equations” and “absolute value.”</a:t>
            </a:r>
          </a:p>
          <a:p>
            <a:pPr lvl="1"/>
            <a:r>
              <a:rPr lang="en-US" dirty="0"/>
              <a:t>You may use words, drawings, examples, etc.</a:t>
            </a:r>
          </a:p>
          <a:p>
            <a:r>
              <a:rPr lang="en-US" dirty="0"/>
              <a:t>In a small group, compare your lists.</a:t>
            </a:r>
          </a:p>
          <a:p>
            <a:pPr lvl="1"/>
            <a:r>
              <a:rPr lang="en-US" dirty="0"/>
              <a:t>Add new information to your list as each group member shares.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Collective Brain Dump</a:t>
            </a:r>
          </a:p>
        </p:txBody>
      </p:sp>
      <p:pic>
        <p:nvPicPr>
          <p:cNvPr id="4" name="Picture 3" descr="A picture containing flower, plant&#10;&#10;Description automatically generated">
            <a:extLst>
              <a:ext uri="{FF2B5EF4-FFF2-40B4-BE49-F238E27FC236}">
                <a16:creationId xmlns:a16="http://schemas.microsoft.com/office/drawing/2014/main" id="{D17184A4-4498-8F5B-E03D-48C86D002094}"/>
              </a:ext>
            </a:extLst>
          </p:cNvPr>
          <p:cNvPicPr>
            <a:picLocks noChangeAspect="1"/>
          </p:cNvPicPr>
          <p:nvPr/>
        </p:nvPicPr>
        <p:blipFill>
          <a:blip r:embed="rId3"/>
          <a:stretch>
            <a:fillRect/>
          </a:stretch>
        </p:blipFill>
        <p:spPr>
          <a:xfrm>
            <a:off x="6526638" y="62119"/>
            <a:ext cx="1801754" cy="1801754"/>
          </a:xfrm>
          <a:prstGeom prst="rect">
            <a:avLst/>
          </a:prstGeom>
        </p:spPr>
      </p:pic>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Class List</a:t>
            </a:r>
          </a:p>
        </p:txBody>
      </p:sp>
      <p:graphicFrame>
        <p:nvGraphicFramePr>
          <p:cNvPr id="7" name="Google Shape;125;p28">
            <a:extLst>
              <a:ext uri="{FF2B5EF4-FFF2-40B4-BE49-F238E27FC236}">
                <a16:creationId xmlns:a16="http://schemas.microsoft.com/office/drawing/2014/main" id="{3AA5223D-B77C-54AD-0921-E0B234D782AB}"/>
              </a:ext>
            </a:extLst>
          </p:cNvPr>
          <p:cNvGraphicFramePr/>
          <p:nvPr>
            <p:extLst>
              <p:ext uri="{D42A27DB-BD31-4B8C-83A1-F6EECF244321}">
                <p14:modId xmlns:p14="http://schemas.microsoft.com/office/powerpoint/2010/main" val="720480240"/>
              </p:ext>
            </p:extLst>
          </p:nvPr>
        </p:nvGraphicFramePr>
        <p:xfrm>
          <a:off x="457199" y="1309687"/>
          <a:ext cx="7498080" cy="3559810"/>
        </p:xfrm>
        <a:graphic>
          <a:graphicData uri="http://schemas.openxmlformats.org/drawingml/2006/table">
            <a:tbl>
              <a:tblPr>
                <a:noFill/>
              </a:tblPr>
              <a:tblGrid>
                <a:gridCol w="3749040">
                  <a:extLst>
                    <a:ext uri="{9D8B030D-6E8A-4147-A177-3AD203B41FA5}">
                      <a16:colId xmlns:a16="http://schemas.microsoft.com/office/drawing/2014/main" val="20000"/>
                    </a:ext>
                  </a:extLst>
                </a:gridCol>
                <a:gridCol w="3749040">
                  <a:extLst>
                    <a:ext uri="{9D8B030D-6E8A-4147-A177-3AD203B41FA5}">
                      <a16:colId xmlns:a16="http://schemas.microsoft.com/office/drawing/2014/main" val="20001"/>
                    </a:ext>
                  </a:extLst>
                </a:gridCol>
              </a:tblGrid>
              <a:tr h="256349">
                <a:tc>
                  <a:txBody>
                    <a:bodyPr/>
                    <a:lstStyle/>
                    <a:p>
                      <a:pPr marL="0" marR="0" lvl="0" indent="0" algn="ctr" rtl="0">
                        <a:spcBef>
                          <a:spcPts val="0"/>
                        </a:spcBef>
                        <a:spcAft>
                          <a:spcPts val="0"/>
                        </a:spcAft>
                        <a:buNone/>
                      </a:pPr>
                      <a:r>
                        <a:rPr lang="en-US" sz="2000" b="1" u="none" strike="noStrike" cap="none" dirty="0">
                          <a:solidFill>
                            <a:srgbClr val="FFFFFF"/>
                          </a:solidFill>
                          <a:latin typeface="Calibri"/>
                          <a:ea typeface="Calibri"/>
                          <a:cs typeface="Calibri"/>
                          <a:sym typeface="Calibri"/>
                        </a:rPr>
                        <a:t>Equations</a:t>
                      </a:r>
                      <a:endParaRPr sz="200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spcBef>
                          <a:spcPts val="0"/>
                        </a:spcBef>
                        <a:spcAft>
                          <a:spcPts val="0"/>
                        </a:spcAft>
                        <a:buNone/>
                      </a:pPr>
                      <a:r>
                        <a:rPr lang="en-US" sz="2000" b="1" u="none" strike="noStrike" cap="none" dirty="0">
                          <a:solidFill>
                            <a:srgbClr val="FFFFFF"/>
                          </a:solidFill>
                          <a:latin typeface="Calibri"/>
                          <a:ea typeface="Calibri"/>
                          <a:cs typeface="Calibri"/>
                          <a:sym typeface="Calibri"/>
                        </a:rPr>
                        <a:t>Absolute Value</a:t>
                      </a:r>
                      <a:endParaRPr sz="200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310896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800" b="0" i="0" u="none" strike="noStrike" kern="0" cap="none" spc="0" normalizeH="0" baseline="0" noProof="0" dirty="0">
                        <a:ln>
                          <a:noFill/>
                        </a:ln>
                        <a:solidFill>
                          <a:srgbClr val="000000"/>
                        </a:solidFill>
                        <a:effectLst/>
                        <a:uLnTx/>
                        <a:uFillTx/>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spcBef>
                          <a:spcPts val="0"/>
                        </a:spcBef>
                        <a:spcAft>
                          <a:spcPts val="0"/>
                        </a:spcAft>
                        <a:buNone/>
                      </a:pPr>
                      <a:endParaRPr lang="en-US" sz="1800" u="none" strike="noStrike" cap="none" dirty="0">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130124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dirty="0"/>
              <a:t>Navigate to </a:t>
            </a:r>
            <a:r>
              <a:rPr lang="en-US" dirty="0">
                <a:solidFill>
                  <a:schemeClr val="accent2"/>
                </a:solidFill>
                <a:hlinkClick r:id="rId3">
                  <a:extLst>
                    <a:ext uri="{A12FA001-AC4F-418D-AE19-62706E023703}">
                      <ahyp:hlinkClr xmlns:ahyp="http://schemas.microsoft.com/office/drawing/2018/hyperlinkcolor" val="tx"/>
                    </a:ext>
                  </a:extLst>
                </a:hlinkClick>
              </a:rPr>
              <a:t>student.desmos.com</a:t>
            </a:r>
            <a:r>
              <a:rPr lang="en-US" dirty="0"/>
              <a:t>.</a:t>
            </a:r>
          </a:p>
          <a:p>
            <a:r>
              <a:rPr lang="en-US" dirty="0"/>
              <a:t>Enter the code: </a:t>
            </a:r>
            <a:r>
              <a:rPr lang="en-US" dirty="0">
                <a:highlight>
                  <a:srgbClr val="FFFF00"/>
                </a:highlight>
              </a:rPr>
              <a:t>INSERT DESMOS CODE</a:t>
            </a:r>
          </a:p>
          <a:p>
            <a:r>
              <a:rPr lang="en-US" dirty="0"/>
              <a:t>Read each screen and answer the questions.</a:t>
            </a:r>
          </a:p>
          <a:p>
            <a:r>
              <a:rPr lang="en-US" dirty="0"/>
              <a:t>On your Explore Activity handouts, explain your thought process and why you moved the sliders on screens 12–16. </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Desmos</a:t>
            </a:r>
          </a:p>
        </p:txBody>
      </p:sp>
    </p:spTree>
    <p:extLst>
      <p:ext uri="{BB962C8B-B14F-4D97-AF65-F5344CB8AC3E}">
        <p14:creationId xmlns:p14="http://schemas.microsoft.com/office/powerpoint/2010/main" val="118253518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r>
              <a:rPr lang="en-US" dirty="0"/>
              <a:t>What key details helped you determine where the sliders should be moved?</a:t>
            </a:r>
          </a:p>
          <a:p>
            <a:r>
              <a:rPr lang="en-US" dirty="0"/>
              <a:t>Why do you think those details are important?</a:t>
            </a:r>
          </a:p>
          <a:p>
            <a:r>
              <a:rPr lang="en-US" dirty="0"/>
              <a:t>How might one solve the problems in a different way?</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Class Discussion</a:t>
            </a:r>
          </a:p>
        </p:txBody>
      </p:sp>
    </p:spTree>
    <p:extLst>
      <p:ext uri="{BB962C8B-B14F-4D97-AF65-F5344CB8AC3E}">
        <p14:creationId xmlns:p14="http://schemas.microsoft.com/office/powerpoint/2010/main" val="371381592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lvl="0" indent="0">
                  <a:spcBef>
                    <a:spcPts val="0"/>
                  </a:spcBef>
                  <a:spcAft>
                    <a:spcPts val="1200"/>
                  </a:spcAft>
                  <a:buNone/>
                </a:pPr>
                <a14:m>
                  <m:oMathPara xmlns:m="http://schemas.openxmlformats.org/officeDocument/2006/math">
                    <m:oMathParaPr>
                      <m:jc m:val="center"/>
                    </m:oMathParaPr>
                    <m:oMath xmlns:m="http://schemas.openxmlformats.org/officeDocument/2006/math">
                      <m:d>
                        <m:dPr>
                          <m:begChr m:val="|"/>
                          <m:endChr m:val="|"/>
                          <m:ctrlP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ctrlPr>
                        </m:dPr>
                        <m:e>
                          <m:r>
                            <a:rPr lang="en-US" i="1" dirty="0">
                              <a:solidFill>
                                <a:srgbClr val="000000"/>
                              </a:solidFill>
                              <a:latin typeface="Cambria Math" panose="02040503050406030204" pitchFamily="18" charset="0"/>
                            </a:rPr>
                            <m:t>𝑥</m:t>
                          </m:r>
                          <m:r>
                            <a:rPr lang="en-US" i="1" dirty="0">
                              <a:solidFill>
                                <a:srgbClr val="000000"/>
                              </a:solidFill>
                              <a:latin typeface="Cambria Math" panose="02040503050406030204" pitchFamily="18" charset="0"/>
                              <a:ea typeface="Cambria Math" panose="02040503050406030204" pitchFamily="18" charset="0"/>
                            </a:rPr>
                            <m:t>−1</m:t>
                          </m:r>
                          <m:r>
                            <a:rPr lang="en-US" b="0" i="1" dirty="0" smtClean="0">
                              <a:solidFill>
                                <a:srgbClr val="000000"/>
                              </a:solidFill>
                              <a:latin typeface="Cambria Math" panose="02040503050406030204" pitchFamily="18" charset="0"/>
                              <a:ea typeface="Cambria Math" panose="02040503050406030204" pitchFamily="18" charset="0"/>
                            </a:rPr>
                            <m:t>7</m:t>
                          </m:r>
                        </m:e>
                      </m:d>
                      <m:r>
                        <a:rPr kumimoji="0" lang="en-US" sz="2600" b="0" i="1" u="none" strike="noStrike" kern="0" cap="none" spc="0" normalizeH="0" baseline="0" noProof="0" dirty="0" smtClean="0">
                          <a:ln>
                            <a:noFill/>
                          </a:ln>
                          <a:solidFill>
                            <a:srgbClr val="000000"/>
                          </a:solidFill>
                          <a:effectLst/>
                          <a:uLnTx/>
                          <a:uFillTx/>
                          <a:latin typeface="Cambria Math" panose="02040503050406030204" pitchFamily="18" charset="0"/>
                          <a:sym typeface="Calibri"/>
                        </a:rPr>
                        <m:t>=19</m:t>
                      </m:r>
                    </m:oMath>
                  </m:oMathPara>
                </a14:m>
                <a:endParaRPr lang="en-US" dirty="0"/>
              </a:p>
              <a:p>
                <a:pPr lvl="0">
                  <a:spcAft>
                    <a:spcPts val="1200"/>
                  </a:spcAft>
                </a:pPr>
                <a:r>
                  <a:rPr lang="en-US" dirty="0"/>
                  <a:t>Write the equation in the top box of the flowchart. </a:t>
                </a:r>
              </a:p>
              <a:p>
                <a:pPr lvl="0">
                  <a:spcAft>
                    <a:spcPts val="1200"/>
                  </a:spcAft>
                </a:pPr>
                <a:r>
                  <a:rPr lang="en-US" dirty="0"/>
                  <a:t>Answer the first question “yes” or “no.”</a:t>
                </a:r>
              </a:p>
              <a:p>
                <a:pPr lvl="0">
                  <a:spcAft>
                    <a:spcPts val="1200"/>
                  </a:spcAft>
                </a:pPr>
                <a:r>
                  <a:rPr lang="en-US" dirty="0"/>
                  <a:t>Follow the arrow based on your response. Repeat the process for each question until you reach the end. </a:t>
                </a:r>
              </a:p>
            </p:txBody>
          </p:sp>
        </mc:Choice>
        <mc:Fallback xmlns="">
          <p:sp>
            <p:nvSpPr>
              <p:cNvPr id="20" name="Content Placeholder 19">
                <a:extLst>
                  <a:ext uri="{FF2B5EF4-FFF2-40B4-BE49-F238E27FC236}">
                    <a16:creationId xmlns:a16="http://schemas.microsoft.com/office/drawing/2014/main" id="{F1228430-A5CD-4C5D-A779-1E4F20C15B02}"/>
                  </a:ext>
                </a:extLst>
              </p:cNvPr>
              <p:cNvSpPr>
                <a:spLocks noGrp="1" noRot="1" noChangeAspect="1" noMove="1" noResize="1" noEditPoints="1" noAdjustHandles="1" noChangeArrowheads="1" noChangeShapeType="1" noTextEdit="1"/>
              </p:cNvSpPr>
              <p:nvPr>
                <p:ph idx="1"/>
              </p:nvPr>
            </p:nvSpPr>
            <p:spPr>
              <a:blipFill>
                <a:blip r:embed="rId2"/>
                <a:stretch>
                  <a:fillRect l="-1235"/>
                </a:stretch>
              </a:blipFill>
            </p:spPr>
            <p:txBody>
              <a:bodyPr/>
              <a:lstStyle/>
              <a:p>
                <a:r>
                  <a:rPr lang="en-US">
                    <a:noFill/>
                  </a:rPr>
                  <a:t> </a:t>
                </a:r>
              </a:p>
            </p:txBody>
          </p:sp>
        </mc:Fallback>
      </mc:AlternateContent>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Absolute Value Equations: Flowchart</a:t>
            </a:r>
          </a:p>
        </p:txBody>
      </p:sp>
    </p:spTree>
    <p:extLst>
      <p:ext uri="{BB962C8B-B14F-4D97-AF65-F5344CB8AC3E}">
        <p14:creationId xmlns:p14="http://schemas.microsoft.com/office/powerpoint/2010/main" val="358434936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LEARN Slides Template" id="{418F4C7D-6FF6-4BC3-8FFB-630639050169}" vid="{6C158D59-EBB1-47A7-9CFF-6E4552F2CE4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LEARN Slides Template</Template>
  <TotalTime>391</TotalTime>
  <Words>518</Words>
  <Application>Microsoft Office PowerPoint</Application>
  <PresentationFormat>On-screen Show (16:9)</PresentationFormat>
  <Paragraphs>55</Paragraphs>
  <Slides>16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Cambria Math</vt:lpstr>
      <vt:lpstr>Open Sans</vt:lpstr>
      <vt:lpstr>Wingdings 2</vt:lpstr>
      <vt:lpstr>LEARN theme</vt:lpstr>
      <vt:lpstr>PowerPoint Presentation</vt:lpstr>
      <vt:lpstr>Journey of the Isolated Variable, Part 4</vt:lpstr>
      <vt:lpstr>Essential Question</vt:lpstr>
      <vt:lpstr>Lesson Objective</vt:lpstr>
      <vt:lpstr>Collective Brain Dump</vt:lpstr>
      <vt:lpstr>Class List</vt:lpstr>
      <vt:lpstr>Desmos</vt:lpstr>
      <vt:lpstr>Class Discussion</vt:lpstr>
      <vt:lpstr>Absolute Value Equations: Flowchart</vt:lpstr>
      <vt:lpstr>Absolute Value Equations: Example 2</vt:lpstr>
      <vt:lpstr>Absolute Value Equations: Example 3</vt:lpstr>
      <vt:lpstr>Absolute Value Equations: Example 4</vt:lpstr>
      <vt:lpstr>Absolute Value Equations: Example 5</vt:lpstr>
      <vt:lpstr>Find the Error</vt:lpstr>
      <vt:lpstr>Group Verification</vt:lpstr>
      <vt:lpstr>Exit Ticket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Eike, Michell L.</dc:creator>
  <cp:lastModifiedBy>camryn agnello</cp:lastModifiedBy>
  <cp:revision>7</cp:revision>
  <dcterms:created xsi:type="dcterms:W3CDTF">2022-07-11T20:48:05Z</dcterms:created>
  <dcterms:modified xsi:type="dcterms:W3CDTF">2024-11-07T20:50:20Z</dcterms:modified>
</cp:coreProperties>
</file>