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9"/>
  </p:notesMasterIdLst>
  <p:sldIdLst>
    <p:sldId id="256" r:id="rId3"/>
    <p:sldId id="257" r:id="rId4"/>
    <p:sldId id="258" r:id="rId5"/>
    <p:sldId id="259" r:id="rId6"/>
    <p:sldId id="260" r:id="rId7"/>
    <p:sldId id="262" r:id="rId8"/>
    <p:sldId id="266" r:id="rId9"/>
    <p:sldId id="267" r:id="rId10"/>
    <p:sldId id="268" r:id="rId11"/>
    <p:sldId id="271" r:id="rId12"/>
    <p:sldId id="272" r:id="rId13"/>
    <p:sldId id="273" r:id="rId14"/>
    <p:sldId id="274" r:id="rId15"/>
    <p:sldId id="269" r:id="rId16"/>
    <p:sldId id="270" r:id="rId17"/>
    <p:sldId id="275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F520A1-B82A-48DB-9208-E004D3CB625E}" v="116" dt="2021-03-24T19:17:05.872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84" autoAdjust="0"/>
    <p:restoredTop sz="87211" autoAdjust="0"/>
  </p:normalViewPr>
  <p:slideViewPr>
    <p:cSldViewPr snapToGrid="0">
      <p:cViewPr varScale="1">
        <p:scale>
          <a:sx n="148" d="100"/>
          <a:sy n="148" d="100"/>
        </p:scale>
        <p:origin x="118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6729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28072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182265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22601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05674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506003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/>
              </a:rPr>
              <a:t>K20 Center. (n.d.). Bell Ringers and Exit Tickets. Strategies. https://learn.k20center.ou.edu/strategy/125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25936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0" i="0" dirty="0">
                <a:solidFill>
                  <a:srgbClr val="292929"/>
                </a:solidFill>
                <a:effectLst/>
                <a:latin typeface="Open Sans"/>
              </a:rPr>
              <a:t>K20 Center. (n.d.). Collective Brain Dump. Strategies. https://learn.k20center.ou.edu/strategy/111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Teacher’s Note: Make sure to add the class code to this slide.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/>
              <a:t>Stokes, A. (n.d.). Absolute Value Equations Exploration [Interactive activity]. Desmos. </a:t>
            </a:r>
            <a:r>
              <a:rPr lang="en-US"/>
              <a:t>https://teacher.desmos.com/activitybuilder/custom/5ec2d10f4748f47be91b6681</a:t>
            </a:r>
            <a:endParaRPr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37651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581530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604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.desmos.com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+2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=5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1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837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−3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+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Calibri"/>
                            </a:rPr>
                            <m:t>1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Calibri"/>
                        </a:rPr>
                        <m:t>+12</m:t>
                      </m:r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=8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2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40340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2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3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−4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Calibri"/>
                        </a:rPr>
                        <m:t>−8</m:t>
                      </m:r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=6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3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75678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1200"/>
                  </a:spcAft>
                  <a:buClr>
                    <a:srgbClr val="991B1E"/>
                  </a:buClr>
                  <a:buSzPts val="2600"/>
                  <a:buFont typeface="Arial"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−3</m:t>
                      </m:r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2</m:t>
                          </m:r>
                          <m:r>
                            <a:rPr kumimoji="0" lang="en-US" sz="2600" b="0" i="1" u="none" strike="noStrike" kern="0" cap="none" spc="0" normalizeH="0" baseline="0" noProof="0" dirty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𝑥</m:t>
                          </m:r>
                          <m: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  <m:t>+1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Calibri"/>
                        </a:rPr>
                        <m:t>−3</m:t>
                      </m:r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=−9</m:t>
                      </m:r>
                    </m:oMath>
                  </m:oMathPara>
                </a14:m>
                <a:endParaRPr kumimoji="0" lang="en-US" sz="26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cs typeface="Calibri"/>
                  <a:sym typeface="Calibri"/>
                </a:endParaRP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SzPts val="2600"/>
                  <a:buNone/>
                </a:pPr>
                <a:endParaRPr dirty="0"/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Example 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2689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For the problems on the Extend handout, complete the following tasks: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Identify the error in solving the absolute value equation.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Correct the error. Show your steps.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Explain how one might have made that error.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Justify the correct answer and steps.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Find the Error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87226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In your group, each person will pick one of the problems and share what they did for each of the four steps: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Identifying the error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Finding the correct answer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Explaining how one might have made that error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Justifying the steps taken to solve the </a:t>
            </a:r>
            <a:br>
              <a:rPr lang="en-US" dirty="0"/>
            </a:br>
            <a:r>
              <a:rPr lang="en-US" dirty="0"/>
              <a:t>absolute value equation correctly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Group Verification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31558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SzPts val="2600"/>
              <a:buNone/>
            </a:pPr>
            <a:r>
              <a:rPr lang="en-US" dirty="0"/>
              <a:t>For the four types of equations: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Solve the example.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Justify how you solved it.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Explain what is unique about that type of equation.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Exit Ticket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50156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Journey of the Isolated Variable, Part 4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Absolute Value Equations</a:t>
            </a: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How do I solve one-variable absolute value equations?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-US" dirty="0"/>
              <a:t>We will be able to solve absolute value equations with one variable.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6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On the Engage handout, list everything you know about equations and absolute value.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You may use words, drawings, examples, etc. </a:t>
            </a:r>
          </a:p>
          <a:p>
            <a:pPr lvl="0" indent="-457200" algn="l" rtl="0">
              <a:spcBef>
                <a:spcPts val="0"/>
              </a:spcBef>
              <a:spcAft>
                <a:spcPts val="6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In a small group, compare what is written on your lists. </a:t>
            </a:r>
          </a:p>
          <a:p>
            <a:pPr lvl="1" indent="-45720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Add new information to your list as your group members share out. </a:t>
            </a:r>
          </a:p>
          <a:p>
            <a:pPr lvl="0" indent="-457200" algn="l" rtl="0">
              <a:spcBef>
                <a:spcPts val="0"/>
              </a:spcBef>
              <a:spcAft>
                <a:spcPts val="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As a whole class, we will create a collective list of our knowledge about equations and absolute value. 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Collective Brain Dump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Class List</a:t>
            </a:r>
            <a:endParaRPr dirty="0"/>
          </a:p>
        </p:txBody>
      </p:sp>
      <p:graphicFrame>
        <p:nvGraphicFramePr>
          <p:cNvPr id="125" name="Google Shape;125;p28"/>
          <p:cNvGraphicFramePr/>
          <p:nvPr>
            <p:extLst>
              <p:ext uri="{D42A27DB-BD31-4B8C-83A1-F6EECF244321}">
                <p14:modId xmlns:p14="http://schemas.microsoft.com/office/powerpoint/2010/main" val="3588792114"/>
              </p:ext>
            </p:extLst>
          </p:nvPr>
        </p:nvGraphicFramePr>
        <p:xfrm>
          <a:off x="457199" y="1309687"/>
          <a:ext cx="7498080" cy="3529330"/>
        </p:xfrm>
        <a:graphic>
          <a:graphicData uri="http://schemas.openxmlformats.org/drawingml/2006/table">
            <a:tbl>
              <a:tblPr>
                <a:noFill/>
                <a:tableStyleId>{4FE1FFAE-C277-41DE-B313-73A80C984298}</a:tableStyleId>
              </a:tblPr>
              <a:tblGrid>
                <a:gridCol w="3749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90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34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Equations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Absolute Value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089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800" u="none" strike="noStrike" cap="none" dirty="0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Go to </a:t>
            </a:r>
            <a:r>
              <a:rPr lang="en-US" dirty="0">
                <a:solidFill>
                  <a:schemeClr val="accent2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student.desmos.com</a:t>
            </a:r>
            <a:endParaRPr lang="en-US" dirty="0">
              <a:solidFill>
                <a:schemeClr val="accent2"/>
              </a:solidFill>
            </a:endParaRP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Enter the class code:  {Insert code}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Go through the slides and answer the questions.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On the Explore Activity handout</a:t>
            </a:r>
            <a:r>
              <a:rPr lang="en-US"/>
              <a:t>, write </a:t>
            </a:r>
            <a:r>
              <a:rPr lang="en-US" dirty="0"/>
              <a:t>why you moved the sliders and your thought process for slides 11–15.</a:t>
            </a: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Desmos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3761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What key parts helped you determine where the sliders should be moved?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Why do you think those parts are important? </a:t>
            </a:r>
          </a:p>
          <a:p>
            <a:pPr lvl="0" indent="-457200" algn="l" rtl="0">
              <a:spcBef>
                <a:spcPts val="0"/>
              </a:spcBef>
              <a:spcAft>
                <a:spcPts val="1200"/>
              </a:spcAft>
              <a:buSzPts val="2600"/>
              <a:buFont typeface="Arial" panose="020B0604020202020204" pitchFamily="34" charset="0"/>
              <a:buChar char="•"/>
            </a:pPr>
            <a:r>
              <a:rPr lang="en-US" dirty="0"/>
              <a:t>How might one solve the problems in a different way?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Class Discussion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72609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2" name="Google Shape;112;p26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kumimoji="0" lang="en-US" sz="2600" b="0" i="1" u="none" strike="noStrike" kern="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sym typeface="Calibri"/>
                            </a:rPr>
                          </m:ctrlPr>
                        </m:dPr>
                        <m:e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 dirty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b="0" i="1" dirty="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d>
                      <m:r>
                        <a:rPr kumimoji="0" lang="en-US" sz="2600" b="0" i="1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sym typeface="Calibri"/>
                        </a:rPr>
                        <m:t>=19</m:t>
                      </m:r>
                    </m:oMath>
                  </m:oMathPara>
                </a14:m>
                <a:endParaRPr lang="en-US" dirty="0"/>
              </a:p>
              <a:p>
                <a:pPr lvl="0" indent="-457200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dirty="0"/>
                  <a:t>Insert the equation in the top box of the flowchart. </a:t>
                </a:r>
              </a:p>
              <a:p>
                <a:pPr lvl="0" indent="-457200">
                  <a:spcBef>
                    <a:spcPts val="0"/>
                  </a:spcBef>
                  <a:spcAft>
                    <a:spcPts val="1200"/>
                  </a:spcAft>
                  <a:buFont typeface="Arial" panose="020B0604020202020204" pitchFamily="34" charset="0"/>
                  <a:buChar char="•"/>
                </a:pPr>
                <a:r>
                  <a:rPr lang="en-US" dirty="0"/>
                  <a:t>Go through the steps based on your “Yes” and “No” responses. </a:t>
                </a:r>
              </a:p>
            </p:txBody>
          </p:sp>
        </mc:Choice>
        <mc:Fallback xmlns="">
          <p:sp>
            <p:nvSpPr>
              <p:cNvPr id="112" name="Google Shape;112;p26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457200" y="1309352"/>
                <a:ext cx="8229600" cy="3434098"/>
              </a:xfrm>
              <a:prstGeom prst="rect">
                <a:avLst/>
              </a:prstGeom>
              <a:blipFill>
                <a:blip r:embed="rId3"/>
                <a:stretch>
                  <a:fillRect l="-11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Absolute Value Equations: Flowchart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8669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162</TotalTime>
  <Words>509</Words>
  <Application>Microsoft Macintosh PowerPoint</Application>
  <PresentationFormat>On-screen Show (16:9)</PresentationFormat>
  <Paragraphs>58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Noto Sans Symbols</vt:lpstr>
      <vt:lpstr>Open Sans</vt:lpstr>
      <vt:lpstr>LEARN theme</vt:lpstr>
      <vt:lpstr>LEARN theme</vt:lpstr>
      <vt:lpstr>PowerPoint Presentation</vt:lpstr>
      <vt:lpstr>Journey of the Isolated Variable, Part 4</vt:lpstr>
      <vt:lpstr>Essential Question</vt:lpstr>
      <vt:lpstr>Lesson Objective</vt:lpstr>
      <vt:lpstr>Collective Brain Dump</vt:lpstr>
      <vt:lpstr>Class List</vt:lpstr>
      <vt:lpstr>Desmos</vt:lpstr>
      <vt:lpstr>Class Discussion</vt:lpstr>
      <vt:lpstr>Absolute Value Equations: Flowchart</vt:lpstr>
      <vt:lpstr>Absolute Value Equations: Example 1</vt:lpstr>
      <vt:lpstr>Absolute Value Equations: Example 2</vt:lpstr>
      <vt:lpstr>Absolute Value Equations: Example 3</vt:lpstr>
      <vt:lpstr>Absolute Value Equations: Example 4</vt:lpstr>
      <vt:lpstr>Find the Error</vt:lpstr>
      <vt:lpstr>Group Verification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Journey of the Isolated Variable, Part 4</dc:title>
  <dc:creator>k20center@ou.edu</dc:creator>
  <cp:lastModifiedBy>Hoang, Ada C.</cp:lastModifiedBy>
  <cp:revision>4</cp:revision>
  <dcterms:created xsi:type="dcterms:W3CDTF">2021-03-24T17:39:32Z</dcterms:created>
  <dcterms:modified xsi:type="dcterms:W3CDTF">2021-03-30T21:35:40Z</dcterms:modified>
</cp:coreProperties>
</file>