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4"/>
  </p:notesMasterIdLst>
  <p:sldIdLst>
    <p:sldId id="276" r:id="rId2"/>
    <p:sldId id="257" r:id="rId3"/>
    <p:sldId id="274" r:id="rId4"/>
    <p:sldId id="275" r:id="rId5"/>
    <p:sldId id="273" r:id="rId6"/>
    <p:sldId id="288" r:id="rId7"/>
    <p:sldId id="282" r:id="rId8"/>
    <p:sldId id="283" r:id="rId9"/>
    <p:sldId id="296" r:id="rId10"/>
    <p:sldId id="295" r:id="rId11"/>
    <p:sldId id="297" r:id="rId12"/>
    <p:sldId id="298" r:id="rId13"/>
    <p:sldId id="299" r:id="rId14"/>
    <p:sldId id="284" r:id="rId15"/>
    <p:sldId id="285" r:id="rId16"/>
    <p:sldId id="290" r:id="rId17"/>
    <p:sldId id="291" r:id="rId18"/>
    <p:sldId id="292" r:id="rId19"/>
    <p:sldId id="289" r:id="rId20"/>
    <p:sldId id="286" r:id="rId21"/>
    <p:sldId id="287" r:id="rId22"/>
    <p:sldId id="293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0" autoAdjust="0"/>
    <p:restoredTop sz="94558"/>
  </p:normalViewPr>
  <p:slideViewPr>
    <p:cSldViewPr snapToGrid="0" snapToObjects="1">
      <p:cViewPr varScale="1">
        <p:scale>
          <a:sx n="155" d="100"/>
          <a:sy n="155" d="100"/>
        </p:scale>
        <p:origin x="1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/>
              </a:rPr>
              <a:t>K20 Center. (n.d.). GUS Method. Strategies. https://learn.k20center.ou.edu/strategy/76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99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/>
              </a:rPr>
              <a:t>K20 Center. (n.d.). GUS Method. Strategies. https://learn.k20center.ou.edu/strategy/76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72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/>
              </a:rPr>
              <a:t>K20 Center. (n.d.). GUS Method. Strategies. https://learn.k20center.ou.edu/strategy/76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58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K20 Center. (n.d.). Picture Notes. Strategies. https://learn.k20center.ou.edu/strategy/104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58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NBC News. (2020, May 5). Drive-in movie theaters make comeback during COVID-19 crisis [Video]. YouTube. https://www.youtube.com/watch?v=Czzt9l9qnZ4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90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 (n.d.). Bell Ringers and Exit Ticket. Strategies. </a:t>
            </a:r>
            <a:r>
              <a:rPr lang="en-US" sz="1800" dirty="0"/>
              <a:t>https://learn.k20center.ou.edu/strategy/125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070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K20 Center. (n.d.). Picture Notes. Strategies. https://learn.k20center.ou.edu/strategy/104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K20 Center. (n.d.). Think-Pair-Share. Strategies. https://learn.k20center.ou.edu/strategy/139</a:t>
            </a:r>
          </a:p>
        </p:txBody>
      </p:sp>
    </p:spTree>
    <p:extLst>
      <p:ext uri="{BB962C8B-B14F-4D97-AF65-F5344CB8AC3E}">
        <p14:creationId xmlns:p14="http://schemas.microsoft.com/office/powerpoint/2010/main" val="176694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K20 Center. (n.d.). Pass the Problem. Strategies. https://learn.k20center.ou.edu/strategy/151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69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K20 Center. (n.d.). Pass the Problem. Strategies. https://learn.k20center.ou.edu/strategy/151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K20 Center. (n.d.). Pass the Problem. Strategies. https://learn.k20center.ou.edu/strategy/151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68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K20 Center. (n.d.). Pass the Problem. Strategies. https://learn.k20center.ou.edu/strategy/151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7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K20 Center. (n.d.). Pass the Problem. Strategies. https://learn.k20center.ou.edu/strategy/151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2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K20 Center. (n.d.). Pass the Problem. Strategies. https://learn.k20center.ou.edu/strategy/151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5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zzt9l9qnZ4?feature=oembed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.desmos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 problems.</a:t>
            </a:r>
          </a:p>
          <a:p>
            <a:r>
              <a:rPr lang="en-US" dirty="0"/>
              <a:t>Check your partner’s work and reasoning.</a:t>
            </a:r>
          </a:p>
          <a:p>
            <a:r>
              <a:rPr lang="en-US" dirty="0"/>
              <a:t>Complete the next step and write your reasoning.</a:t>
            </a:r>
          </a:p>
          <a:p>
            <a:pPr lvl="1"/>
            <a:r>
              <a:rPr lang="en-US" dirty="0"/>
              <a:t>Show your work.</a:t>
            </a:r>
          </a:p>
          <a:p>
            <a:r>
              <a:rPr lang="en-US" dirty="0"/>
              <a:t>Repeat until the problem is solved.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Give Me a Reason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B0EF7A-F9DC-29E1-3899-57C47DC7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545" y="307247"/>
            <a:ext cx="1549255" cy="154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4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Response: Steps 1-2</a:t>
            </a:r>
          </a:p>
        </p:txBody>
      </p:sp>
      <p:graphicFrame>
        <p:nvGraphicFramePr>
          <p:cNvPr id="7" name="Table Placeholder 10">
            <a:extLst>
              <a:ext uri="{FF2B5EF4-FFF2-40B4-BE49-F238E27FC236}">
                <a16:creationId xmlns:a16="http://schemas.microsoft.com/office/drawing/2014/main" id="{0FA43FF7-3101-56B5-C0F3-88693EF3E2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173010"/>
              </p:ext>
            </p:extLst>
          </p:nvPr>
        </p:nvGraphicFramePr>
        <p:xfrm>
          <a:off x="457200" y="1243321"/>
          <a:ext cx="8229599" cy="3601720"/>
        </p:xfrm>
        <a:graphic>
          <a:graphicData uri="http://schemas.openxmlformats.org/drawingml/2006/table">
            <a:tbl>
              <a:tblPr firstRow="1" firstCol="1" bandRow="1"/>
              <a:tblGrid>
                <a:gridCol w="792699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371845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371845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179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207318"/>
                  </a:ext>
                </a:extLst>
              </a:tr>
              <a:tr h="4179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6809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modeling the equation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530214"/>
                  </a:ext>
                </a:extLst>
              </a:tr>
              <a:tr h="6809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 property of equality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787016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2C3E7B-DF6F-1F9B-2EF4-6B0CF7A18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61115"/>
              </p:ext>
            </p:extLst>
          </p:nvPr>
        </p:nvGraphicFramePr>
        <p:xfrm>
          <a:off x="1975908" y="2119653"/>
          <a:ext cx="2387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520" imgH="812520" progId="Equation.DSMT4">
                  <p:embed/>
                </p:oleObj>
              </mc:Choice>
              <mc:Fallback>
                <p:oleObj name="Equation" r:id="rId3" imgW="2387520" imgH="8125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2C3E7B-DF6F-1F9B-2EF4-6B0CF7A185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5908" y="2119653"/>
                        <a:ext cx="23876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33D8FE5-3CB4-F512-BF5D-B994C3E6E8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775477"/>
              </p:ext>
            </p:extLst>
          </p:nvPr>
        </p:nvGraphicFramePr>
        <p:xfrm>
          <a:off x="3371849" y="1289585"/>
          <a:ext cx="2400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00120" imgH="291960" progId="Equation.DSMT4">
                  <p:embed/>
                </p:oleObj>
              </mc:Choice>
              <mc:Fallback>
                <p:oleObj name="Equation" r:id="rId5" imgW="2400120" imgH="2919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33D8FE5-3CB4-F512-BF5D-B994C3E6E8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1849" y="1289585"/>
                        <a:ext cx="2400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DC1FF72-2FE1-C3A4-E67A-0A055A5A4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311530"/>
              </p:ext>
            </p:extLst>
          </p:nvPr>
        </p:nvGraphicFramePr>
        <p:xfrm>
          <a:off x="1975908" y="3474729"/>
          <a:ext cx="24130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682" imgH="1245223" progId="Equation.DSMT4">
                  <p:embed/>
                </p:oleObj>
              </mc:Choice>
              <mc:Fallback>
                <p:oleObj name="Equation" r:id="rId7" imgW="2412682" imgH="12452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5908" y="3474729"/>
                        <a:ext cx="24130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35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Response: Steps 3, 4, …</a:t>
            </a:r>
          </a:p>
        </p:txBody>
      </p:sp>
      <p:graphicFrame>
        <p:nvGraphicFramePr>
          <p:cNvPr id="7" name="Table Placeholder 10">
            <a:extLst>
              <a:ext uri="{FF2B5EF4-FFF2-40B4-BE49-F238E27FC236}">
                <a16:creationId xmlns:a16="http://schemas.microsoft.com/office/drawing/2014/main" id="{0FA43FF7-3101-56B5-C0F3-88693EF3E2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25212"/>
              </p:ext>
            </p:extLst>
          </p:nvPr>
        </p:nvGraphicFramePr>
        <p:xfrm>
          <a:off x="457200" y="1243321"/>
          <a:ext cx="8229599" cy="3455670"/>
        </p:xfrm>
        <a:graphic>
          <a:graphicData uri="http://schemas.openxmlformats.org/drawingml/2006/table">
            <a:tbl>
              <a:tblPr firstRow="1" firstCol="1" bandRow="1"/>
              <a:tblGrid>
                <a:gridCol w="792699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371845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371845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179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6809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3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simplify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105601"/>
                  </a:ext>
                </a:extLst>
              </a:tr>
              <a:tr h="6809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Finish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 property of equality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division property of equality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362998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2C3E7B-DF6F-1F9B-2EF4-6B0CF7A18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562168"/>
              </p:ext>
            </p:extLst>
          </p:nvPr>
        </p:nvGraphicFramePr>
        <p:xfrm>
          <a:off x="1975908" y="1758950"/>
          <a:ext cx="2311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200" imgH="812520" progId="Equation.DSMT4">
                  <p:embed/>
                </p:oleObj>
              </mc:Choice>
              <mc:Fallback>
                <p:oleObj name="Equation" r:id="rId3" imgW="2311200" imgH="8125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2C3E7B-DF6F-1F9B-2EF4-6B0CF7A185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5908" y="1758950"/>
                        <a:ext cx="23114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DC1FF72-2FE1-C3A4-E67A-0A055A5A4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21357"/>
              </p:ext>
            </p:extLst>
          </p:nvPr>
        </p:nvGraphicFramePr>
        <p:xfrm>
          <a:off x="2483908" y="2827095"/>
          <a:ext cx="12954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280" imgH="1777680" progId="Equation.DSMT4">
                  <p:embed/>
                </p:oleObj>
              </mc:Choice>
              <mc:Fallback>
                <p:oleObj name="Equation" r:id="rId5" imgW="1295280" imgH="17776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DC1FF72-2FE1-C3A4-E67A-0A055A5A43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3908" y="2827095"/>
                        <a:ext cx="1295400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7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with your partner to solve Problem 3.</a:t>
            </a:r>
          </a:p>
          <a:p>
            <a:r>
              <a:rPr lang="en-US" dirty="0"/>
              <a:t>Show your work for each step and write your reasoning.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What is different about Problem 3?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Give Me a Reason: Problem 3</a:t>
            </a:r>
          </a:p>
        </p:txBody>
      </p:sp>
    </p:spTree>
    <p:extLst>
      <p:ext uri="{BB962C8B-B14F-4D97-AF65-F5344CB8AC3E}">
        <p14:creationId xmlns:p14="http://schemas.microsoft.com/office/powerpoint/2010/main" val="5608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F1228430-A5CD-4C5D-A779-1E4F20C15B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dirty="0"/>
                  <a:t>Solve for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(32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+56) </m:t>
                    </m:r>
                  </m:oMath>
                </a14:m>
                <a:endParaRPr lang="en-US" dirty="0"/>
              </a:p>
              <a:p>
                <a:pPr lvl="0">
                  <a:spcAft>
                    <a:spcPts val="1200"/>
                  </a:spcAft>
                </a:pPr>
                <a:r>
                  <a:rPr lang="en-US" dirty="0"/>
                  <a:t>Write the equation in the top box of the flowchart. </a:t>
                </a:r>
              </a:p>
              <a:p>
                <a:pPr lvl="0">
                  <a:spcAft>
                    <a:spcPts val="0"/>
                  </a:spcAft>
                </a:pPr>
                <a:r>
                  <a:rPr lang="en-US" dirty="0"/>
                  <a:t>Go through the steps based on your “Yes” and “No” responses.</a:t>
                </a:r>
              </a:p>
            </p:txBody>
          </p:sp>
        </mc:Choice>
        <mc:Fallback xmlns="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F1228430-A5CD-4C5D-A779-1E4F20C15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Multi-Step Equations: Flowchart</a:t>
            </a: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BC601D8-4FF0-5C84-28A0-C49454E11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16" r="11657" b="24781"/>
          <a:stretch/>
        </p:blipFill>
        <p:spPr>
          <a:xfrm>
            <a:off x="2173659" y="3318508"/>
            <a:ext cx="4796681" cy="1517745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82D728B-5551-2149-4FBF-F9081930A0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247450"/>
              </p:ext>
            </p:extLst>
          </p:nvPr>
        </p:nvGraphicFramePr>
        <p:xfrm>
          <a:off x="3721100" y="3657600"/>
          <a:ext cx="175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444240" progId="Equation.DSMT4">
                  <p:embed/>
                </p:oleObj>
              </mc:Choice>
              <mc:Fallback>
                <p:oleObj name="Equation" r:id="rId4" imgW="1752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1100" y="3657600"/>
                        <a:ext cx="1752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7722EE-B95F-0E84-364B-FEB99EB3A155}"/>
              </a:ext>
            </a:extLst>
          </p:cNvPr>
          <p:cNvSpPr/>
          <p:nvPr/>
        </p:nvSpPr>
        <p:spPr>
          <a:xfrm>
            <a:off x="6045490" y="3918857"/>
            <a:ext cx="867374" cy="4445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adge Cross with solid fill">
            <a:extLst>
              <a:ext uri="{FF2B5EF4-FFF2-40B4-BE49-F238E27FC236}">
                <a16:creationId xmlns:a16="http://schemas.microsoft.com/office/drawing/2014/main" id="{F304B367-A1C1-BD73-F884-DFE877386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2924" y="4476705"/>
            <a:ext cx="710620" cy="7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F1228430-A5CD-4C5D-A779-1E4F20C15B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for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−4=10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F1228430-A5CD-4C5D-A779-1E4F20C15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Multi-Step Equations: Example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B16B0C-38EE-FFA8-D32F-BB970EA5E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665230"/>
              </p:ext>
            </p:extLst>
          </p:nvPr>
        </p:nvGraphicFramePr>
        <p:xfrm>
          <a:off x="6043691" y="2273134"/>
          <a:ext cx="2643109" cy="19331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43109">
                  <a:extLst>
                    <a:ext uri="{9D8B030D-6E8A-4147-A177-3AD203B41FA5}">
                      <a16:colId xmlns:a16="http://schemas.microsoft.com/office/drawing/2014/main" val="2518565276"/>
                    </a:ext>
                  </a:extLst>
                </a:gridCol>
              </a:tblGrid>
              <a:tr h="4564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 Method</a:t>
                      </a:r>
                      <a:endParaRPr sz="1800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206647"/>
                  </a:ext>
                </a:extLst>
              </a:tr>
              <a:tr h="14213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991B1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G—Guessed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991B1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U—Unsure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S—Sure</a:t>
                      </a:r>
                    </a:p>
                  </a:txBody>
                  <a:tcPr marL="73025" marR="73025" marT="73025" marB="73025" anchorCtr="1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67932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C6B0382-1149-3ECF-847E-77933DD3C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691" y="1309352"/>
            <a:ext cx="2643109" cy="7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F1228430-A5CD-4C5D-A779-1E4F20C15B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for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3(5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+2)=15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F1228430-A5CD-4C5D-A779-1E4F20C15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Multi-Step Equations: Example 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B16B0C-38EE-FFA8-D32F-BB970EA5EE17}"/>
              </a:ext>
            </a:extLst>
          </p:cNvPr>
          <p:cNvGraphicFramePr>
            <a:graphicFrameLocks noGrp="1"/>
          </p:cNvGraphicFramePr>
          <p:nvPr/>
        </p:nvGraphicFramePr>
        <p:xfrm>
          <a:off x="6043691" y="2273134"/>
          <a:ext cx="2643109" cy="19331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43109">
                  <a:extLst>
                    <a:ext uri="{9D8B030D-6E8A-4147-A177-3AD203B41FA5}">
                      <a16:colId xmlns:a16="http://schemas.microsoft.com/office/drawing/2014/main" val="2518565276"/>
                    </a:ext>
                  </a:extLst>
                </a:gridCol>
              </a:tblGrid>
              <a:tr h="4564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 Method</a:t>
                      </a:r>
                      <a:endParaRPr sz="1800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206647"/>
                  </a:ext>
                </a:extLst>
              </a:tr>
              <a:tr h="14213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991B1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G—Guessed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991B1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U—Unsure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S—Sure</a:t>
                      </a:r>
                    </a:p>
                  </a:txBody>
                  <a:tcPr marL="73025" marR="73025" marT="73025" marB="73025" anchorCtr="1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67932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C6B0382-1149-3ECF-847E-77933DD3C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691" y="1309352"/>
            <a:ext cx="2643109" cy="7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4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F1228430-A5CD-4C5D-A779-1E4F20C15B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for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s-ES" i="1" dirty="0">
                        <a:latin typeface="Cambria Math" panose="02040503050406030204" pitchFamily="18" charset="0"/>
                      </a:rPr>
                      <m:t>−2(4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+1)=−8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F1228430-A5CD-4C5D-A779-1E4F20C15B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Multi-Step Equations: Example 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B16B0C-38EE-FFA8-D32F-BB970EA5EE17}"/>
              </a:ext>
            </a:extLst>
          </p:cNvPr>
          <p:cNvGraphicFramePr>
            <a:graphicFrameLocks noGrp="1"/>
          </p:cNvGraphicFramePr>
          <p:nvPr/>
        </p:nvGraphicFramePr>
        <p:xfrm>
          <a:off x="6043691" y="2273134"/>
          <a:ext cx="2643109" cy="19331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43109">
                  <a:extLst>
                    <a:ext uri="{9D8B030D-6E8A-4147-A177-3AD203B41FA5}">
                      <a16:colId xmlns:a16="http://schemas.microsoft.com/office/drawing/2014/main" val="2518565276"/>
                    </a:ext>
                  </a:extLst>
                </a:gridCol>
              </a:tblGrid>
              <a:tr h="4564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GUS Method</a:t>
                      </a:r>
                      <a:endParaRPr sz="1800" dirty="0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206647"/>
                  </a:ext>
                </a:extLst>
              </a:tr>
              <a:tr h="14213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991B1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G—Guessed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991B1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U—Unsure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S—Sure</a:t>
                      </a:r>
                    </a:p>
                  </a:txBody>
                  <a:tcPr marL="73025" marR="73025" marT="73025" marB="73025" anchorCtr="1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67932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C6B0382-1149-3ECF-847E-77933DD3C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691" y="1309352"/>
            <a:ext cx="2643109" cy="7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Is there anything you need to add to your </a:t>
            </a:r>
            <a:br>
              <a:rPr lang="en-US" dirty="0"/>
            </a:br>
            <a:r>
              <a:rPr lang="en-US" dirty="0"/>
              <a:t>Picture Notes or change based on what you </a:t>
            </a:r>
            <a:br>
              <a:rPr lang="en-US" dirty="0"/>
            </a:br>
            <a:r>
              <a:rPr lang="en-US" dirty="0"/>
              <a:t>have learned so far?</a:t>
            </a:r>
          </a:p>
          <a:p>
            <a:pPr lvl="0"/>
            <a:r>
              <a:rPr lang="en-US" dirty="0"/>
              <a:t>Consult with your classmates regarding any boxes where you are missing a definition.</a:t>
            </a:r>
          </a:p>
          <a:p>
            <a:pPr lvl="0"/>
            <a:r>
              <a:rPr lang="en-US" dirty="0"/>
              <a:t>Are there any words that you are still not sure about?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Notes: Revisit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22172BE-5076-1EF1-06A0-F43782246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7795" y="307247"/>
            <a:ext cx="2568811" cy="256881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765DD94-AFF9-6C3E-0C9B-D892D93C6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6475" y="298221"/>
            <a:ext cx="2568811" cy="25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4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rive-In Movie Theaters Make Comeback During COVID-19 Crisis | NBC News Now">
            <a:hlinkClick r:id="" action="ppaction://media"/>
            <a:extLst>
              <a:ext uri="{FF2B5EF4-FFF2-40B4-BE49-F238E27FC236}">
                <a16:creationId xmlns:a16="http://schemas.microsoft.com/office/drawing/2014/main" id="{0CC63AD2-90FB-2B3F-B384-8A68E543D3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308370"/>
            <a:ext cx="6079787" cy="3435080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294" y="1309352"/>
            <a:ext cx="2065505" cy="3434098"/>
          </a:xfrm>
        </p:spPr>
        <p:txBody>
          <a:bodyPr/>
          <a:lstStyle/>
          <a:p>
            <a:r>
              <a:rPr lang="en-US" dirty="0"/>
              <a:t>If you were the owner, what would you spend money on?</a:t>
            </a:r>
          </a:p>
          <a:p>
            <a:r>
              <a:rPr lang="en-US" dirty="0"/>
              <a:t>What if you were the customer?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Drive-in Movie Theater</a:t>
            </a:r>
          </a:p>
        </p:txBody>
      </p:sp>
    </p:spTree>
    <p:extLst>
      <p:ext uri="{BB962C8B-B14F-4D97-AF65-F5344CB8AC3E}">
        <p14:creationId xmlns:p14="http://schemas.microsoft.com/office/powerpoint/2010/main" val="20559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1604" y="120015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Journey of the Isolated Variable, Part 2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1604" y="257175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Solving Multi-Step Equations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state fair offers a discount for group admission. A group of 25 kids purchased 25 passes and 25 concert tickets. Each concert ticket costs $15. The total cost of the group’s admission is $512.50. Find the cost of each pass.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Problem Example</a:t>
            </a:r>
          </a:p>
        </p:txBody>
      </p:sp>
    </p:spTree>
    <p:extLst>
      <p:ext uri="{BB962C8B-B14F-4D97-AF65-F5344CB8AC3E}">
        <p14:creationId xmlns:p14="http://schemas.microsoft.com/office/powerpoint/2010/main" val="88708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After </a:t>
            </a:r>
            <a:r>
              <a:rPr lang="en-US" b="1" dirty="0"/>
              <a:t>each</a:t>
            </a:r>
            <a:r>
              <a:rPr lang="en-US" dirty="0"/>
              <a:t> round, you move stations, your paper does not.</a:t>
            </a:r>
          </a:p>
          <a:p>
            <a:r>
              <a:rPr lang="en-US" b="1" dirty="0"/>
              <a:t>Round 1:</a:t>
            </a:r>
            <a:r>
              <a:rPr lang="en-US" dirty="0"/>
              <a:t> Write 2 story problems.</a:t>
            </a:r>
          </a:p>
          <a:p>
            <a:r>
              <a:rPr lang="en-US" b="1" dirty="0"/>
              <a:t>Round 2:</a:t>
            </a:r>
            <a:r>
              <a:rPr lang="en-US" dirty="0"/>
              <a:t> Write the algebraic equation for each of </a:t>
            </a:r>
            <a:br>
              <a:rPr lang="en-US" dirty="0"/>
            </a:br>
            <a:r>
              <a:rPr lang="en-US" dirty="0"/>
              <a:t>the 2 story problems.</a:t>
            </a:r>
          </a:p>
          <a:p>
            <a:r>
              <a:rPr lang="en-US" b="1" dirty="0"/>
              <a:t>Round 3:</a:t>
            </a:r>
            <a:r>
              <a:rPr lang="en-US" dirty="0"/>
              <a:t> Check then solve the equations.</a:t>
            </a:r>
          </a:p>
          <a:p>
            <a:r>
              <a:rPr lang="en-US" b="1" dirty="0"/>
              <a:t>Round 4:</a:t>
            </a:r>
            <a:r>
              <a:rPr lang="en-US" dirty="0"/>
              <a:t> Check the solution using substitution.</a:t>
            </a:r>
          </a:p>
          <a:p>
            <a:r>
              <a:rPr lang="en-US" b="1" dirty="0"/>
              <a:t>Round 5:</a:t>
            </a:r>
            <a:r>
              <a:rPr lang="en-US" dirty="0"/>
              <a:t> Review the work of your peers.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 Problem</a:t>
            </a:r>
          </a:p>
        </p:txBody>
      </p:sp>
    </p:spTree>
    <p:extLst>
      <p:ext uri="{BB962C8B-B14F-4D97-AF65-F5344CB8AC3E}">
        <p14:creationId xmlns:p14="http://schemas.microsoft.com/office/powerpoint/2010/main" val="28545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what you have learned in this lesson to</a:t>
            </a:r>
            <a:br>
              <a:rPr lang="en-US" dirty="0"/>
            </a:br>
            <a:r>
              <a:rPr lang="en-US" dirty="0"/>
              <a:t>answer the So Many Slushies question on your handout.</a:t>
            </a:r>
          </a:p>
          <a:p>
            <a:r>
              <a:rPr lang="en-US" dirty="0"/>
              <a:t>How many </a:t>
            </a:r>
            <a:r>
              <a:rPr lang="en-US" b="1" dirty="0">
                <a:solidFill>
                  <a:srgbClr val="7030A0"/>
                </a:solidFill>
              </a:rPr>
              <a:t>grape</a:t>
            </a:r>
            <a:r>
              <a:rPr lang="en-US" dirty="0"/>
              <a:t> slushies did they sell?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7F242-CABD-B839-9792-7A1A7037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857" y="307247"/>
            <a:ext cx="2180943" cy="14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0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do I isolate a variable in a multi-step equation?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874684"/>
          </a:xfrm>
        </p:spPr>
        <p:txBody>
          <a:bodyPr>
            <a:normAutofit/>
          </a:bodyPr>
          <a:lstStyle/>
          <a:p>
            <a:pPr marL="55563" indent="0">
              <a:buNone/>
            </a:pPr>
            <a:r>
              <a:rPr lang="en-US" dirty="0"/>
              <a:t>Solve multi-step equations by applying algebraic properties and properties of rational numbers.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Independently, generate your own </a:t>
            </a:r>
            <a:br>
              <a:rPr lang="en-US" dirty="0"/>
            </a:br>
            <a:r>
              <a:rPr lang="en-US" dirty="0"/>
              <a:t>definitions of each term by creating</a:t>
            </a:r>
            <a:br>
              <a:rPr lang="en-US" dirty="0"/>
            </a:br>
            <a:r>
              <a:rPr lang="en-US" dirty="0"/>
              <a:t>a sketch, a statement, or an example.</a:t>
            </a:r>
          </a:p>
          <a:p>
            <a:pPr lvl="1"/>
            <a:r>
              <a:rPr lang="en-US" dirty="0"/>
              <a:t>Do the best you can. Even if you do not know the </a:t>
            </a:r>
          </a:p>
          <a:p>
            <a:pPr marL="515938" lvl="1" indent="0">
              <a:buNone/>
            </a:pPr>
            <a:r>
              <a:rPr lang="en-US" dirty="0"/>
              <a:t>meaning of a term, do not look at your neighbor’s work.</a:t>
            </a:r>
          </a:p>
          <a:p>
            <a:pPr lvl="0">
              <a:spcAft>
                <a:spcPts val="0"/>
              </a:spcAft>
            </a:pPr>
            <a:r>
              <a:rPr lang="en-US" dirty="0"/>
              <a:t>We will come back to this activity later.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Notes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3925994-8262-09B7-62D6-2CBBE05F8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4807" y="307247"/>
            <a:ext cx="2971800" cy="29718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6A3751D-7E69-DFD4-55B8-19ED3EE07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3487" y="298221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Navigate to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student.desmos.com</a:t>
            </a:r>
            <a:r>
              <a:rPr lang="en-US" dirty="0"/>
              <a:t>.</a:t>
            </a:r>
          </a:p>
          <a:p>
            <a:r>
              <a:rPr lang="en-US" dirty="0"/>
              <a:t>Enter code.</a:t>
            </a:r>
          </a:p>
          <a:p>
            <a:r>
              <a:rPr lang="en-US" dirty="0"/>
              <a:t>Complete each screen and practice solving equations with variables on both sides.</a:t>
            </a:r>
          </a:p>
          <a:p>
            <a:r>
              <a:rPr lang="en-US" dirty="0"/>
              <a:t>Your mission is to create an equation that has the smallest possible solution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.</a:t>
            </a:r>
          </a:p>
          <a:p>
            <a:r>
              <a:rPr lang="en-US" dirty="0"/>
              <a:t>Write your equations on the Note Catcher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Desmos: Smallest Solution</a:t>
            </a:r>
          </a:p>
        </p:txBody>
      </p:sp>
    </p:spTree>
    <p:extLst>
      <p:ext uri="{BB962C8B-B14F-4D97-AF65-F5344CB8AC3E}">
        <p14:creationId xmlns:p14="http://schemas.microsoft.com/office/powerpoint/2010/main" val="11825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Individually, start to think about why </a:t>
            </a:r>
            <a:br>
              <a:rPr lang="en-US" dirty="0"/>
            </a:br>
            <a:r>
              <a:rPr lang="en-US" dirty="0"/>
              <a:t>you believe your equation has the smallest solution.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a partner. Share your equations, and then discuss which equation you want to present to the whole 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Share your chosen equation with the class. We will vote for the best equation!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 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71034-6ABD-8A77-8E94-3CBD59E8B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347" y="400050"/>
            <a:ext cx="2682453" cy="124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4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 together to solve each equation.</a:t>
            </a:r>
          </a:p>
          <a:p>
            <a:r>
              <a:rPr lang="en-US" dirty="0"/>
              <a:t>Write the first step for solving the problem in the Process column and explain what you did in the Reason column.</a:t>
            </a:r>
          </a:p>
          <a:p>
            <a:r>
              <a:rPr lang="en-US" dirty="0"/>
              <a:t>One person starts Problem 1 while the other starts Problem 2.</a:t>
            </a:r>
          </a:p>
          <a:p>
            <a:r>
              <a:rPr lang="en-US" dirty="0"/>
              <a:t>Once you complete the first step, trade papers, and complete the second step.</a:t>
            </a:r>
          </a:p>
          <a:p>
            <a:r>
              <a:rPr lang="en-US" dirty="0"/>
              <a:t>Continue until the problem is solved.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Give Me a Reason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B0EF7A-F9DC-29E1-3899-57C47DC7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545" y="307247"/>
            <a:ext cx="1549255" cy="154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Show all of your work for each solving step. </a:t>
            </a:r>
            <a:br>
              <a:rPr lang="en-US" dirty="0"/>
            </a:br>
            <a:r>
              <a:rPr lang="en-US" dirty="0"/>
              <a:t>Then write your reasoning.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Step 1.</a:t>
            </a:r>
            <a:r>
              <a:rPr lang="en-US" dirty="0"/>
              <a:t> Draw the number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’s you have on each side.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Give Me a Reason: Step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B0EF7A-F9DC-29E1-3899-57C47DC7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545" y="307247"/>
            <a:ext cx="1549255" cy="1549255"/>
          </a:xfrm>
          <a:prstGeom prst="rect">
            <a:avLst/>
          </a:prstGeom>
        </p:spPr>
      </p:pic>
      <p:graphicFrame>
        <p:nvGraphicFramePr>
          <p:cNvPr id="7" name="Table Placeholder 10">
            <a:extLst>
              <a:ext uri="{FF2B5EF4-FFF2-40B4-BE49-F238E27FC236}">
                <a16:creationId xmlns:a16="http://schemas.microsoft.com/office/drawing/2014/main" id="{0FA43FF7-3101-56B5-C0F3-88693EF3E2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379342"/>
              </p:ext>
            </p:extLst>
          </p:nvPr>
        </p:nvGraphicFramePr>
        <p:xfrm>
          <a:off x="457200" y="2753672"/>
          <a:ext cx="8229599" cy="2084070"/>
        </p:xfrm>
        <a:graphic>
          <a:graphicData uri="http://schemas.openxmlformats.org/drawingml/2006/table">
            <a:tbl>
              <a:tblPr firstRow="1" firstCol="1" bandRow="1"/>
              <a:tblGrid>
                <a:gridCol w="792699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371845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371845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207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</a:p>
                  </a:txBody>
                  <a:tcPr marL="73025" marR="73025" marT="73025" marB="730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modeling the equation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2C3E7B-DF6F-1F9B-2EF4-6B0CF7A18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055821"/>
              </p:ext>
            </p:extLst>
          </p:nvPr>
        </p:nvGraphicFramePr>
        <p:xfrm>
          <a:off x="1592263" y="3668470"/>
          <a:ext cx="30988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98520" imgH="1028520" progId="Equation.DSMT4">
                  <p:embed/>
                </p:oleObj>
              </mc:Choice>
              <mc:Fallback>
                <p:oleObj name="Equation" r:id="rId4" imgW="3098520" imgH="10285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2C3E7B-DF6F-1F9B-2EF4-6B0CF7A185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2263" y="3668470"/>
                        <a:ext cx="30988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33D8FE5-3CB4-F512-BF5D-B994C3E6E8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010191"/>
              </p:ext>
            </p:extLst>
          </p:nvPr>
        </p:nvGraphicFramePr>
        <p:xfrm>
          <a:off x="3141663" y="2838588"/>
          <a:ext cx="2400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00120" imgH="291960" progId="Equation.DSMT4">
                  <p:embed/>
                </p:oleObj>
              </mc:Choice>
              <mc:Fallback>
                <p:oleObj name="Equation" r:id="rId6" imgW="24001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41663" y="2838588"/>
                        <a:ext cx="2400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7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1301</TotalTime>
  <Words>1179</Words>
  <Application>Microsoft Macintosh PowerPoint</Application>
  <PresentationFormat>On-screen Show (16:9)</PresentationFormat>
  <Paragraphs>134</Paragraphs>
  <Slides>22</Slides>
  <Notes>15</Notes>
  <HiddenSlides>2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Open Sans</vt:lpstr>
      <vt:lpstr>Times New Roman</vt:lpstr>
      <vt:lpstr>Wingdings 2</vt:lpstr>
      <vt:lpstr>LEARN theme</vt:lpstr>
      <vt:lpstr>Equation</vt:lpstr>
      <vt:lpstr>PowerPoint Presentation</vt:lpstr>
      <vt:lpstr>Journey of the Isolated Variable, Part 2</vt:lpstr>
      <vt:lpstr>Essential Question</vt:lpstr>
      <vt:lpstr>Lesson Objective</vt:lpstr>
      <vt:lpstr>Picture Notes</vt:lpstr>
      <vt:lpstr>Desmos: Smallest Solution</vt:lpstr>
      <vt:lpstr>Think-Pair-Share Discussion</vt:lpstr>
      <vt:lpstr>Just Give Me a Reason</vt:lpstr>
      <vt:lpstr>Just Give Me a Reason: Step 1</vt:lpstr>
      <vt:lpstr>Just Give Me a Reason</vt:lpstr>
      <vt:lpstr>Sample Response: Steps 1-2</vt:lpstr>
      <vt:lpstr>Sample Response: Steps 3, 4, …</vt:lpstr>
      <vt:lpstr>Just Give Me a Reason: Problem 3</vt:lpstr>
      <vt:lpstr>Solving Multi-Step Equations: Flowchart</vt:lpstr>
      <vt:lpstr>Solving Multi-Step Equations: Example 2</vt:lpstr>
      <vt:lpstr>Solving Multi-Step Equations: Example 3</vt:lpstr>
      <vt:lpstr>Solving Multi-Step Equations: Example 4</vt:lpstr>
      <vt:lpstr>Picture Notes: Revisit</vt:lpstr>
      <vt:lpstr>Drive-in Movie Theater</vt:lpstr>
      <vt:lpstr>Word Problem Example</vt:lpstr>
      <vt:lpstr>Create Your Own Problem</vt:lpstr>
      <vt:lpstr>Exit Ticket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of the Isolated Variable, Part 2</dc:title>
  <dc:subject/>
  <dc:creator>K20 Center</dc:creator>
  <cp:keywords/>
  <dc:description/>
  <cp:lastModifiedBy>Hayden, Jordan K.</cp:lastModifiedBy>
  <cp:revision>13</cp:revision>
  <dcterms:created xsi:type="dcterms:W3CDTF">2022-07-12T21:49:51Z</dcterms:created>
  <dcterms:modified xsi:type="dcterms:W3CDTF">2022-09-14T17:22:01Z</dcterms:modified>
  <cp:category/>
</cp:coreProperties>
</file>