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6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YYtUmrOR/SXnOtarQElsb8FJp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C223D4B-E1A2-4DAB-9063-469B7F397B5D}">
  <a:tblStyle styleId="{EC223D4B-E1A2-4DAB-9063-469B7F397B5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2" y="1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1.fntdata"/><Relationship Id="rId39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4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2.fntdata"/><Relationship Id="rId43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100"/>
              <a:buFont typeface="Open Sans"/>
              <a:buNone/>
            </a:pPr>
            <a:r>
              <a:rPr lang="en-US" b="0" i="0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K20 Center. (n.d.). GUS Method. Strategies. https://learn.k20center.ou.edu/strategy/76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100"/>
              <a:buFont typeface="Open Sans"/>
              <a:buNone/>
            </a:pPr>
            <a:r>
              <a:rPr lang="en-US" b="0" i="0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K20 Center. (n.d.). GUS Method. Strategies. https://learn.k20center.ou.edu/strategy/76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6" name="Google Shape;20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100"/>
              <a:buFont typeface="Open Sans"/>
              <a:buNone/>
            </a:pPr>
            <a:r>
              <a:rPr lang="en-US" b="0" i="0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K20 Center. (n.d.). GUS Method. Strategies. https://learn.k20center.ou.edu/strategy/76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Picture Notes. Strategies. https://learn.k20center.ou.edu/strategy/104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Spielventure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(2020). Winchester drive-in theatre [Oklahoma City]. [Video]. YouTube. https://youtu.be/S5FP28yDChI?si=k5zajTEF9VSKE8zT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ts val="1800"/>
              <a:buFont typeface="Arial"/>
              <a:buNone/>
            </a:pPr>
            <a:r>
              <a:rPr lang="en-US" sz="1800" b="0" i="0" u="none" strike="noStrike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K20 Center (n.d.). Bell Ringers and Exit Ticket. Strategies. </a:t>
            </a:r>
            <a:r>
              <a:rPr lang="en-US" sz="1800"/>
              <a:t>https://learn.k20center.ou.edu/strategy/125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Picture Notes. Strategies. https://learn.k20center.ou.edu/strategy/104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Think-Pair-Share. Strategies. https://learn.k20center.ou.edu/strategy/139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Pass the Problem. Strategies. https://learn.k20center.ou.edu/strategy/151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1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41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2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2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3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4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44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4.xml"/><Relationship Id="rId1" Type="http://schemas.openxmlformats.org/officeDocument/2006/relationships/video" Target="https://www.youtube.com/embed/S5FP28yDChI?feature=oembed" TargetMode="Externa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desmo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Trade problems.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Check your partner’s work and reasoning.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Complete the next step and write your reasoning.</a:t>
            </a:r>
            <a:endParaRPr/>
          </a:p>
          <a:p>
            <a:pPr marL="480035" lvl="1" indent="-185156" algn="l" rtl="0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Show your work.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Repeat until the problem is solved.</a:t>
            </a:r>
            <a:endParaRPr/>
          </a:p>
        </p:txBody>
      </p:sp>
      <p:sp>
        <p:nvSpPr>
          <p:cNvPr id="151" name="Google Shape;151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Just Give Me a Reason</a:t>
            </a:r>
            <a:endParaRPr/>
          </a:p>
        </p:txBody>
      </p:sp>
      <p:pic>
        <p:nvPicPr>
          <p:cNvPr id="152" name="Google Shape;152;p10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7545" y="307247"/>
            <a:ext cx="1549255" cy="1549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Sample Response: Steps 1–2</a:t>
            </a:r>
            <a:endParaRPr/>
          </a:p>
        </p:txBody>
      </p:sp>
      <p:graphicFrame>
        <p:nvGraphicFramePr>
          <p:cNvPr id="158" name="Google Shape;158;p11"/>
          <p:cNvGraphicFramePr/>
          <p:nvPr/>
        </p:nvGraphicFramePr>
        <p:xfrm>
          <a:off x="457200" y="12433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79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</a:t>
                      </a:r>
                      <a:endParaRPr/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 1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modeling the equation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 2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 property of equality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9" name="Google Shape;15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5908" y="2119653"/>
            <a:ext cx="23876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15899" y="1303489"/>
            <a:ext cx="2400300" cy="29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1" descr="Icon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37545" y="307247"/>
            <a:ext cx="1549255" cy="154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75908" y="3474729"/>
            <a:ext cx="2413000" cy="124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Sample Response: Steps 3, 4, …</a:t>
            </a:r>
            <a:endParaRPr/>
          </a:p>
        </p:txBody>
      </p:sp>
      <p:graphicFrame>
        <p:nvGraphicFramePr>
          <p:cNvPr id="168" name="Google Shape;168;p12"/>
          <p:cNvGraphicFramePr/>
          <p:nvPr/>
        </p:nvGraphicFramePr>
        <p:xfrm>
          <a:off x="457200" y="12433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79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7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</a:t>
                      </a:r>
                      <a:endParaRPr/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 3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simplify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 4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10D28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Finish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 property of equality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division property of equality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9" name="Google Shape;1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5908" y="1758950"/>
            <a:ext cx="2311400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2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37545" y="307247"/>
            <a:ext cx="1549255" cy="1549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3908" y="2827095"/>
            <a:ext cx="1295400" cy="177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Work with your partner to solve Problem 3.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Show your work for each step and write your reasoning.</a:t>
            </a: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b="1" i="1"/>
              <a:t>What is different about Problem 3?</a:t>
            </a:r>
            <a:endParaRPr/>
          </a:p>
        </p:txBody>
      </p:sp>
      <p:sp>
        <p:nvSpPr>
          <p:cNvPr id="177" name="Google Shape;177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Just Give Me a Reason: Problem 3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3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183" name="Google Shape;183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Solving Multi-Step Equations: Flowchart</a:t>
            </a:r>
            <a:endParaRPr/>
          </a:p>
        </p:txBody>
      </p:sp>
      <p:pic>
        <p:nvPicPr>
          <p:cNvPr id="184" name="Google Shape;184;p14" descr="Graphical user interface, text, application, chat or text messag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 l="15315" r="11657" b="24780"/>
          <a:stretch/>
        </p:blipFill>
        <p:spPr>
          <a:xfrm>
            <a:off x="2173659" y="3318508"/>
            <a:ext cx="4796681" cy="1517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21100" y="3657600"/>
            <a:ext cx="1752600" cy="44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4"/>
          <p:cNvSpPr/>
          <p:nvPr/>
        </p:nvSpPr>
        <p:spPr>
          <a:xfrm>
            <a:off x="6045490" y="3918857"/>
            <a:ext cx="867374" cy="444500"/>
          </a:xfrm>
          <a:prstGeom prst="roundRect">
            <a:avLst>
              <a:gd name="adj" fmla="val 50000"/>
            </a:avLst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7" name="Google Shape;187;p14" descr="Badge Cross with solid fill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12924" y="4476705"/>
            <a:ext cx="710620" cy="710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32" t="-177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193" name="Google Shape;193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Solving Multi-Step Equations: Example 2</a:t>
            </a:r>
            <a:endParaRPr/>
          </a:p>
        </p:txBody>
      </p:sp>
      <p:graphicFrame>
        <p:nvGraphicFramePr>
          <p:cNvPr id="194" name="Google Shape;194;p15"/>
          <p:cNvGraphicFramePr/>
          <p:nvPr/>
        </p:nvGraphicFramePr>
        <p:xfrm>
          <a:off x="6043691" y="227313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26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GUS Method</a:t>
                      </a:r>
                      <a:endParaRPr sz="18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325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G—Guessed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U—Unsure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S—Sure</a:t>
                      </a:r>
                      <a:endParaRPr/>
                    </a:p>
                  </a:txBody>
                  <a:tcPr marL="73025" marR="73025" marT="73025" marB="73025" anchorCtr="1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95" name="Google Shape;195;p15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43691" y="1309352"/>
            <a:ext cx="2643109" cy="765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32" t="-177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Solving Multi-Step Equations: Example 3</a:t>
            </a:r>
            <a:endParaRPr/>
          </a:p>
        </p:txBody>
      </p:sp>
      <p:graphicFrame>
        <p:nvGraphicFramePr>
          <p:cNvPr id="202" name="Google Shape;202;p16"/>
          <p:cNvGraphicFramePr/>
          <p:nvPr/>
        </p:nvGraphicFramePr>
        <p:xfrm>
          <a:off x="6043691" y="227313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26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GUS Method</a:t>
                      </a:r>
                      <a:endParaRPr sz="18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325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G—Guessed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U—Unsure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S—Sure</a:t>
                      </a:r>
                      <a:endParaRPr/>
                    </a:p>
                  </a:txBody>
                  <a:tcPr marL="73025" marR="73025" marT="73025" marB="73025" anchorCtr="1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3" name="Google Shape;203;p16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43691" y="1309352"/>
            <a:ext cx="2643109" cy="765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32" t="-177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 </a:t>
            </a:r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Solving Multi-Step Equations: Example 4</a:t>
            </a:r>
            <a:endParaRPr/>
          </a:p>
        </p:txBody>
      </p:sp>
      <p:graphicFrame>
        <p:nvGraphicFramePr>
          <p:cNvPr id="210" name="Google Shape;210;p17"/>
          <p:cNvGraphicFramePr/>
          <p:nvPr/>
        </p:nvGraphicFramePr>
        <p:xfrm>
          <a:off x="6043691" y="227313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26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6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400"/>
                        <a:buFont typeface="Calibri"/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GUS Method</a:t>
                      </a:r>
                      <a:endParaRPr sz="18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325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G—Guessed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U—Unsure</a:t>
                      </a:r>
                      <a:endParaRPr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991B1E"/>
                        </a:buClr>
                        <a:buSzPts val="2400"/>
                        <a:buFont typeface="Arial"/>
                        <a:buChar char="•"/>
                      </a:pPr>
                      <a:r>
                        <a:rPr lang="en-US" sz="2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S—Sure</a:t>
                      </a:r>
                      <a:endParaRPr/>
                    </a:p>
                  </a:txBody>
                  <a:tcPr marL="73025" marR="73025" marT="73025" marB="73025" anchorCtr="1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11" name="Google Shape;211;p17" descr="Icon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43691" y="1309352"/>
            <a:ext cx="2643109" cy="765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Is there anything you need to add to your </a:t>
            </a:r>
            <a:br>
              <a:rPr lang="en-US"/>
            </a:br>
            <a:r>
              <a:rPr lang="en-US"/>
              <a:t>Picture Notes or change based on what you </a:t>
            </a:r>
            <a:br>
              <a:rPr lang="en-US"/>
            </a:br>
            <a:r>
              <a:rPr lang="en-US"/>
              <a:t>have learned so far?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Consult with your classmates regarding any boxes where you are missing a definition.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Are there any words that you are still not sure about?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Picture Notes: Revisit</a:t>
            </a:r>
            <a:endParaRPr/>
          </a:p>
        </p:txBody>
      </p:sp>
      <p:pic>
        <p:nvPicPr>
          <p:cNvPr id="218" name="Google Shape;218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27795" y="307247"/>
            <a:ext cx="2568811" cy="2568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16475" y="298221"/>
            <a:ext cx="2568811" cy="2568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"/>
          <p:cNvSpPr txBox="1">
            <a:spLocks noGrp="1"/>
          </p:cNvSpPr>
          <p:nvPr>
            <p:ph type="body" idx="4294967295"/>
          </p:nvPr>
        </p:nvSpPr>
        <p:spPr>
          <a:xfrm>
            <a:off x="6621294" y="1309352"/>
            <a:ext cx="2065505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If you were the owner, what would you spend money on?</a:t>
            </a:r>
            <a:endParaRPr/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if you were a customer?</a:t>
            </a:r>
            <a:endParaRPr/>
          </a:p>
        </p:txBody>
      </p:sp>
      <p:sp>
        <p:nvSpPr>
          <p:cNvPr id="225" name="Google Shape;225;p19"/>
          <p:cNvSpPr txBox="1">
            <a:spLocks noGrp="1"/>
          </p:cNvSpPr>
          <p:nvPr>
            <p:ph type="title" idx="4294967295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Drive-in Movie Theater</a:t>
            </a:r>
            <a:endParaRPr/>
          </a:p>
        </p:txBody>
      </p:sp>
      <p:pic>
        <p:nvPicPr>
          <p:cNvPr id="2" name="Online Media 1" title="Winchester Drive-In Theatre [Oklahoma City]">
            <a:hlinkClick r:id="" action="ppaction://media"/>
            <a:extLst>
              <a:ext uri="{FF2B5EF4-FFF2-40B4-BE49-F238E27FC236}">
                <a16:creationId xmlns:a16="http://schemas.microsoft.com/office/drawing/2014/main" id="{FF0B0809-E312-EFD1-3A6B-3CD98317C18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1309352"/>
            <a:ext cx="6038276" cy="3411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Journey of the Isolated Variable, Part 2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Solving Multi-Step Equations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The state fair offers a discount for group admission. A group of 25 kids purchased 25 passes and 25 concert tickets. Each concert ticket costs $15. The total cost of the group’s admission is $512.50. Find the cost of each pass.</a:t>
            </a:r>
            <a:endParaRPr/>
          </a:p>
        </p:txBody>
      </p:sp>
      <p:sp>
        <p:nvSpPr>
          <p:cNvPr id="231" name="Google Shape;23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Word Problem Example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After </a:t>
            </a:r>
            <a:r>
              <a:rPr lang="en-US" b="1" dirty="0"/>
              <a:t>each</a:t>
            </a:r>
            <a:r>
              <a:rPr lang="en-US" dirty="0"/>
              <a:t> round, you move stations, your paper does not.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1:</a:t>
            </a:r>
            <a:r>
              <a:rPr lang="en-US" dirty="0"/>
              <a:t> Write 1 story problem with the template.</a:t>
            </a:r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2</a:t>
            </a:r>
            <a:r>
              <a:rPr lang="en-US" dirty="0"/>
              <a:t>: Write 1 story problem on your own. </a:t>
            </a:r>
            <a:endParaRPr b="1"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3:</a:t>
            </a:r>
            <a:r>
              <a:rPr lang="en-US" dirty="0"/>
              <a:t> Write the algebraic equation for each of </a:t>
            </a:r>
            <a:br>
              <a:rPr lang="en-US" dirty="0"/>
            </a:br>
            <a:r>
              <a:rPr lang="en-US" dirty="0"/>
              <a:t>the 2 story problems.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4:</a:t>
            </a:r>
            <a:r>
              <a:rPr lang="en-US" dirty="0"/>
              <a:t> Check then solve the equations.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5:</a:t>
            </a:r>
            <a:r>
              <a:rPr lang="en-US" dirty="0"/>
              <a:t> Check the solution using substitution.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b="1" dirty="0"/>
              <a:t>Round 6:</a:t>
            </a:r>
            <a:r>
              <a:rPr lang="en-US" dirty="0"/>
              <a:t> Review the work of your peers.</a:t>
            </a:r>
            <a:endParaRPr dirty="0"/>
          </a:p>
        </p:txBody>
      </p:sp>
      <p:sp>
        <p:nvSpPr>
          <p:cNvPr id="237" name="Google Shape;23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Create Your Own Problem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Use what you have learned in this lesson to</a:t>
            </a:r>
            <a:br>
              <a:rPr lang="en-US" dirty="0"/>
            </a:br>
            <a:r>
              <a:rPr lang="en-US" dirty="0"/>
              <a:t>answer the So Many Snacks question on your handout.</a:t>
            </a:r>
            <a:endParaRPr dirty="0"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How many </a:t>
            </a:r>
            <a:r>
              <a:rPr lang="en-US" b="1" dirty="0">
                <a:solidFill>
                  <a:srgbClr val="7030A0"/>
                </a:solidFill>
              </a:rPr>
              <a:t>Gatorades</a:t>
            </a:r>
            <a:r>
              <a:rPr lang="en-US" dirty="0"/>
              <a:t> did they sell?</a:t>
            </a:r>
            <a:endParaRPr dirty="0"/>
          </a:p>
        </p:txBody>
      </p:sp>
      <p:sp>
        <p:nvSpPr>
          <p:cNvPr id="243" name="Google Shape;243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pic>
        <p:nvPicPr>
          <p:cNvPr id="244" name="Google Shape;244;p22" descr="A picture containing text, sign, picture fram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05857" y="307247"/>
            <a:ext cx="2180943" cy="1474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do I isolate a variable in a multi-step equation?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874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We will be able to solve multi-step equations by applying algebraic properties and properties of rational numbers.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Independently, generate your own </a:t>
            </a:r>
            <a:br>
              <a:rPr lang="en-US"/>
            </a:br>
            <a:r>
              <a:rPr lang="en-US"/>
              <a:t>definitions of each term by creating</a:t>
            </a:r>
            <a:br>
              <a:rPr lang="en-US"/>
            </a:br>
            <a:r>
              <a:rPr lang="en-US"/>
              <a:t>a sketch, a statement, or an example.</a:t>
            </a: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i="1"/>
              <a:t>Do the best you can. If you do not know the meaning of </a:t>
            </a:r>
            <a:br>
              <a:rPr lang="en-US" i="1"/>
            </a:br>
            <a:r>
              <a:rPr lang="en-US" i="1"/>
              <a:t>a term, do not look at your neighbor’s work. 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We will come back to this activity later.</a:t>
            </a: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Picture Notes</a:t>
            </a:r>
            <a:endParaRPr/>
          </a:p>
        </p:txBody>
      </p:sp>
      <p:pic>
        <p:nvPicPr>
          <p:cNvPr id="114" name="Google Shape;11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4807" y="307247"/>
            <a:ext cx="2971800" cy="297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487" y="298221"/>
            <a:ext cx="29718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Navigate to </a:t>
            </a:r>
            <a:r>
              <a:rPr lang="en-US" u="sng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student.desmos.com</a:t>
            </a:r>
            <a:r>
              <a:rPr lang="en-US"/>
              <a:t>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Enter code.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Complete each screen and practice solving equations with variables on both sides.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Your mission is to create an equation that has the smallest possible solution for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en-US"/>
              <a:t>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Write your equations on the Note Catcher handout.</a:t>
            </a:r>
            <a:endParaRPr/>
          </a:p>
        </p:txBody>
      </p:sp>
      <p:sp>
        <p:nvSpPr>
          <p:cNvPr id="121" name="Google Shape;121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Desmos: Smallest Solution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AutoNum type="arabicParenR"/>
            </a:pPr>
            <a:r>
              <a:rPr lang="en-US"/>
              <a:t>Individually, start to think about why </a:t>
            </a:r>
            <a:br>
              <a:rPr lang="en-US"/>
            </a:br>
            <a:r>
              <a:rPr lang="en-US"/>
              <a:t>you believe your equation has the smallest solution.</a:t>
            </a:r>
            <a:endParaRPr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arenR"/>
            </a:pPr>
            <a:r>
              <a:rPr lang="en-US"/>
              <a:t>Find a partner. Share your equations, and then discuss which equation you want to present to the whole class.</a:t>
            </a:r>
            <a:endParaRPr/>
          </a:p>
          <a:p>
            <a:pPr marL="514350" lvl="0" indent="-514350" algn="l" rtl="0">
              <a:spcBef>
                <a:spcPts val="520"/>
              </a:spcBef>
              <a:spcAft>
                <a:spcPts val="0"/>
              </a:spcAft>
              <a:buSzPts val="2600"/>
              <a:buFont typeface="Calibri"/>
              <a:buAutoNum type="arabicParenR"/>
            </a:pPr>
            <a:r>
              <a:rPr lang="en-US"/>
              <a:t>Share your chosen equation with the class. We will vote for the best equation!</a:t>
            </a:r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Think-Pair-Share Discussion</a:t>
            </a:r>
            <a:endParaRPr/>
          </a:p>
        </p:txBody>
      </p:sp>
      <p:pic>
        <p:nvPicPr>
          <p:cNvPr id="128" name="Google Shape;128;p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4347" y="400050"/>
            <a:ext cx="2682453" cy="12459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Work together to solve each equation.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Write the first step for solving the problem in the Process column and explain what you did in the Reason column.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One person starts Problem 1 while the other starts Problem 2.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Once you complete the first step, trade papers, and complete the second step.</a:t>
            </a:r>
            <a:endParaRPr/>
          </a:p>
          <a:p>
            <a:pPr marL="227013" lvl="0" indent="-2270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Continue until the problem is solved.</a:t>
            </a:r>
            <a:endParaRPr/>
          </a:p>
          <a:p>
            <a:pPr marL="227013" lvl="0" indent="-61913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Just Give Me a Reason</a:t>
            </a:r>
            <a:endParaRPr/>
          </a:p>
        </p:txBody>
      </p:sp>
      <p:pic>
        <p:nvPicPr>
          <p:cNvPr id="135" name="Google Shape;135;p8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7545" y="307247"/>
            <a:ext cx="1549255" cy="1549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Show all of your work for each solving step. </a:t>
            </a:r>
            <a:br>
              <a:rPr lang="en-US"/>
            </a:br>
            <a:r>
              <a:rPr lang="en-US"/>
              <a:t>Then write your reasoning.</a:t>
            </a:r>
            <a:endParaRPr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b="1">
                <a:solidFill>
                  <a:schemeClr val="accent4"/>
                </a:solidFill>
              </a:rPr>
              <a:t>Step 1)</a:t>
            </a:r>
            <a:r>
              <a:rPr lang="en-US"/>
              <a:t> Draw the number of </a:t>
            </a:r>
            <a:r>
              <a:rPr lang="en-US" i="1"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r>
              <a:rPr lang="en-US"/>
              <a:t>’s you have on each side.</a:t>
            </a:r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Just Give Me a Reason: Step 1</a:t>
            </a:r>
            <a:endParaRPr/>
          </a:p>
        </p:txBody>
      </p:sp>
      <p:pic>
        <p:nvPicPr>
          <p:cNvPr id="142" name="Google Shape;142;p9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37545" y="307247"/>
            <a:ext cx="1549255" cy="15492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3" name="Google Shape;143;p9"/>
          <p:cNvGraphicFramePr/>
          <p:nvPr/>
        </p:nvGraphicFramePr>
        <p:xfrm>
          <a:off x="457200" y="275367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{EC223D4B-E1A2-4DAB-9063-469B7F397B5D}</a:tableStyleId>
              </a:tblPr>
              <a:tblGrid>
                <a:gridCol w="79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8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u="none" strike="noStrike" cap="non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Process</a:t>
                      </a:r>
                      <a:endParaRPr/>
                    </a:p>
                  </a:txBody>
                  <a:tcPr marL="73025" marR="73025" marT="73025" marB="730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Reason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Step 1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modeling the equation</a:t>
                      </a:r>
                      <a:endParaRPr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44" name="Google Shape;144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92263" y="3668470"/>
            <a:ext cx="30988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15899" y="2820084"/>
            <a:ext cx="2400300" cy="2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1116</Words>
  <Application>Microsoft Office PowerPoint</Application>
  <PresentationFormat>On-screen Show (16:9)</PresentationFormat>
  <Paragraphs>134</Paragraphs>
  <Slides>22</Slides>
  <Notes>22</Notes>
  <HiddenSlides>2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 New Roman</vt:lpstr>
      <vt:lpstr>Noto Sans Symbols</vt:lpstr>
      <vt:lpstr>Arial</vt:lpstr>
      <vt:lpstr>Open Sans</vt:lpstr>
      <vt:lpstr>Calibri</vt:lpstr>
      <vt:lpstr>LEARN theme</vt:lpstr>
      <vt:lpstr>LEARN theme</vt:lpstr>
      <vt:lpstr>PowerPoint Presentation</vt:lpstr>
      <vt:lpstr>Journey of the Isolated Variable, Part 2</vt:lpstr>
      <vt:lpstr>Essential Question</vt:lpstr>
      <vt:lpstr>Lesson Objective</vt:lpstr>
      <vt:lpstr>Picture Notes</vt:lpstr>
      <vt:lpstr>Desmos: Smallest Solution</vt:lpstr>
      <vt:lpstr>Think-Pair-Share Discussion</vt:lpstr>
      <vt:lpstr>Just Give Me a Reason</vt:lpstr>
      <vt:lpstr>Just Give Me a Reason: Step 1</vt:lpstr>
      <vt:lpstr>Just Give Me a Reason</vt:lpstr>
      <vt:lpstr>Sample Response: Steps 1–2</vt:lpstr>
      <vt:lpstr>Sample Response: Steps 3, 4, …</vt:lpstr>
      <vt:lpstr>Just Give Me a Reason: Problem 3</vt:lpstr>
      <vt:lpstr>Solving Multi-Step Equations: Flowchart</vt:lpstr>
      <vt:lpstr>Solving Multi-Step Equations: Example 2</vt:lpstr>
      <vt:lpstr>Solving Multi-Step Equations: Example 3</vt:lpstr>
      <vt:lpstr>Solving Multi-Step Equations: Example 4</vt:lpstr>
      <vt:lpstr>Picture Notes: Revisit</vt:lpstr>
      <vt:lpstr>Drive-in Movie Theater</vt:lpstr>
      <vt:lpstr>Word Problem Example</vt:lpstr>
      <vt:lpstr>Create Your Own Problem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Eike, Michell L.</dc:creator>
  <cp:lastModifiedBy>McDonald, Matt R.</cp:lastModifiedBy>
  <cp:revision>2</cp:revision>
  <dcterms:created xsi:type="dcterms:W3CDTF">2022-07-12T21:49:51Z</dcterms:created>
  <dcterms:modified xsi:type="dcterms:W3CDTF">2024-10-18T14:46:42Z</dcterms:modified>
</cp:coreProperties>
</file>