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6"/>
  </p:notesMasterIdLst>
  <p:sldIdLst>
    <p:sldId id="276" r:id="rId2"/>
    <p:sldId id="256" r:id="rId3"/>
    <p:sldId id="274" r:id="rId4"/>
    <p:sldId id="275" r:id="rId5"/>
    <p:sldId id="273" r:id="rId6"/>
    <p:sldId id="289" r:id="rId7"/>
    <p:sldId id="290" r:id="rId8"/>
    <p:sldId id="282" r:id="rId9"/>
    <p:sldId id="284" r:id="rId10"/>
    <p:sldId id="285" r:id="rId11"/>
    <p:sldId id="294" r:id="rId12"/>
    <p:sldId id="295" r:id="rId13"/>
    <p:sldId id="291" r:id="rId14"/>
    <p:sldId id="292" r:id="rId15"/>
    <p:sldId id="296" r:id="rId16"/>
    <p:sldId id="297" r:id="rId17"/>
    <p:sldId id="320" r:id="rId18"/>
    <p:sldId id="298" r:id="rId19"/>
    <p:sldId id="299" r:id="rId20"/>
    <p:sldId id="312" r:id="rId21"/>
    <p:sldId id="287" r:id="rId22"/>
    <p:sldId id="302" r:id="rId23"/>
    <p:sldId id="310" r:id="rId24"/>
    <p:sldId id="304" r:id="rId25"/>
    <p:sldId id="307" r:id="rId26"/>
    <p:sldId id="313" r:id="rId27"/>
    <p:sldId id="317" r:id="rId28"/>
    <p:sldId id="314" r:id="rId29"/>
    <p:sldId id="318" r:id="rId30"/>
    <p:sldId id="319" r:id="rId31"/>
    <p:sldId id="306" r:id="rId32"/>
    <p:sldId id="300" r:id="rId33"/>
    <p:sldId id="301" r:id="rId34"/>
    <p:sldId id="311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5" autoAdjust="0"/>
    <p:restoredTop sz="93305"/>
  </p:normalViewPr>
  <p:slideViewPr>
    <p:cSldViewPr snapToGrid="0" snapToObjects="1">
      <p:cViewPr varScale="1">
        <p:scale>
          <a:sx n="104" d="100"/>
          <a:sy n="104" d="100"/>
        </p:scale>
        <p:origin x="208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6436810/png-sticker-plane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6436810/png-sticker-plane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6436810/png-sticker-plane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6436810/png-sticker-plane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the-world-factbook/countries/japa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the-world-factbook/countries/japa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awpixel.com/image/6436810/png-sticker-plane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awpixel.com/image/6436810/png-sticker-plane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Globe </a:t>
            </a:r>
            <a:r>
              <a:rPr lang="en-US" sz="1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png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sticker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[Clip art]. (n.d.).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Rawpixel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https://www.rawpixel.com/image/6436810/png-sticker-planet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2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Globe </a:t>
            </a:r>
            <a:r>
              <a:rPr lang="en-US" sz="1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png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sticker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[Clip art]. (n.d.).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Rawpixel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https://www.rawpixel.com/image/6436810/png-sticker-planet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5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Globe </a:t>
            </a:r>
            <a:r>
              <a:rPr lang="en-US" sz="1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png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sticker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[Clip art]. (n.d.).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Rawpixel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https://www.rawpixel.com/image/6436810/png-sticker-planet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7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20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Globe </a:t>
            </a:r>
            <a:r>
              <a:rPr lang="en-US" sz="11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png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sticker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[Clip art]. (n.d.).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Rawpixel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https://www.rawpixel.com/image/6436810/png-sticker-planet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8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Canva. Tech Tools. https://learn.k20center.ou.edu/tech-tool/612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09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30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Canva. Tech Tools. https://learn.k20center.ou.edu/tech-tool/612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3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Central Intelligence Agency. (n.d.).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Explore All Countries — Japan. The World Factbook.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https://www.cia.gov/the-world-factbook/countries/japan/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4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Central Intelligence Agency. (n.d.).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Explore All Countries — Japan. The World Factbook.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https://www.cia.gov/the-world-factbook/countries/japan/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8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Sticky bars.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3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4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effectLst/>
              </a:rPr>
              <a:t>Central Intelligence Agency. (2024, October 29). </a:t>
            </a:r>
            <a:r>
              <a:rPr lang="en-US" i="1" dirty="0">
                <a:effectLst/>
              </a:rPr>
              <a:t>Explore all countries—Japan</a:t>
            </a:r>
            <a:r>
              <a:rPr lang="en-US" dirty="0">
                <a:effectLst/>
              </a:rPr>
              <a:t>. The World Factbook. https://</a:t>
            </a:r>
            <a:r>
              <a:rPr lang="en-US" dirty="0" err="1">
                <a:effectLst/>
              </a:rPr>
              <a:t>www.cia.gov</a:t>
            </a:r>
            <a:r>
              <a:rPr lang="en-US" dirty="0">
                <a:effectLst/>
              </a:rPr>
              <a:t>/the-world-factbook/countries/</a:t>
            </a:r>
            <a:r>
              <a:rPr lang="en-US" dirty="0" err="1">
                <a:effectLst/>
              </a:rPr>
              <a:t>japan</a:t>
            </a:r>
            <a:r>
              <a:rPr lang="en-US" dirty="0">
                <a:effectLst/>
              </a:rPr>
              <a:t>/ 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1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I used to think…but now I know. Strategies. https://learn.k20center.ou.edu/strategy/137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2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Sticky bars.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5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Sticky bars.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Smith, D. (2019).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If the world were a village: A book about the world’s people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(2nd ed.). Kids Can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5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Sticky bars.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71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67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Globe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png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sticker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[Clip art].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Rawpixel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https://www.rawpixel.com/image/6436810/png-sticker-planet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9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Globe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png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sticker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[Clip art].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Rawpixel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https://www.rawpixel.com/image/6436810/png-sticker-planet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61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ountryBoo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Understanding concepts like …</a:t>
            </a:r>
          </a:p>
          <a:p>
            <a:r>
              <a:rPr lang="en-US" dirty="0"/>
              <a:t>fractions,</a:t>
            </a:r>
          </a:p>
          <a:p>
            <a:r>
              <a:rPr lang="en-US" dirty="0"/>
              <a:t>percentages, and</a:t>
            </a:r>
          </a:p>
          <a:p>
            <a:r>
              <a:rPr lang="en-US" dirty="0"/>
              <a:t>proportions</a:t>
            </a:r>
          </a:p>
          <a:p>
            <a:pPr marL="0" indent="0">
              <a:buNone/>
            </a:pPr>
            <a:r>
              <a:rPr lang="en-US" dirty="0"/>
              <a:t>…can help you understand the world!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Concepts</a:t>
            </a:r>
          </a:p>
        </p:txBody>
      </p:sp>
    </p:spTree>
    <p:extLst>
      <p:ext uri="{BB962C8B-B14F-4D97-AF65-F5344CB8AC3E}">
        <p14:creationId xmlns:p14="http://schemas.microsoft.com/office/powerpoint/2010/main" val="33625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494" y="1309352"/>
            <a:ext cx="4808305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our class look like and sound like if it represented the whole world?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pic>
        <p:nvPicPr>
          <p:cNvPr id="3" name="Picture 2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75637115-E0F9-0560-BB23-940F5573B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20" y="307248"/>
            <a:ext cx="1845579" cy="857250"/>
          </a:xfrm>
          <a:prstGeom prst="rect">
            <a:avLst/>
          </a:prstGeom>
        </p:spPr>
      </p:pic>
      <p:pic>
        <p:nvPicPr>
          <p:cNvPr id="2" name="Picture 1" descr="A globe with lines and continents&#10;&#10;Description automatically generated">
            <a:extLst>
              <a:ext uri="{FF2B5EF4-FFF2-40B4-BE49-F238E27FC236}">
                <a16:creationId xmlns:a16="http://schemas.microsoft.com/office/drawing/2014/main" id="{088C0E90-A009-1D90-8EE5-C0FA27874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9351"/>
            <a:ext cx="3288333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494" y="1309352"/>
            <a:ext cx="4808305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would our class look like and sound like if it </a:t>
            </a:r>
            <a:r>
              <a:rPr lang="en-US" b="1" dirty="0">
                <a:solidFill>
                  <a:schemeClr val="accent6"/>
                </a:solidFill>
              </a:rPr>
              <a:t>represented</a:t>
            </a:r>
            <a:r>
              <a:rPr lang="en-US" dirty="0"/>
              <a:t> the whole world?</a:t>
            </a:r>
          </a:p>
          <a:p>
            <a:r>
              <a:rPr lang="en-US" dirty="0"/>
              <a:t>What does it mean to “represent” the world?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pic>
        <p:nvPicPr>
          <p:cNvPr id="3" name="Picture 2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75637115-E0F9-0560-BB23-940F5573B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20" y="307248"/>
            <a:ext cx="1845579" cy="857250"/>
          </a:xfrm>
          <a:prstGeom prst="rect">
            <a:avLst/>
          </a:prstGeom>
        </p:spPr>
      </p:pic>
      <p:pic>
        <p:nvPicPr>
          <p:cNvPr id="2" name="Picture 1" descr="A globe with lines and continents&#10;&#10;Description automatically generated">
            <a:extLst>
              <a:ext uri="{FF2B5EF4-FFF2-40B4-BE49-F238E27FC236}">
                <a16:creationId xmlns:a16="http://schemas.microsoft.com/office/drawing/2014/main" id="{088C0E90-A009-1D90-8EE5-C0FA27874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309351"/>
            <a:ext cx="3288333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Ratio:</a:t>
            </a:r>
            <a:r>
              <a:rPr lang="en-US" dirty="0"/>
              <a:t> fraction of people with a specific characteristic compared to the world (total) population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Proportion:</a:t>
            </a:r>
            <a:r>
              <a:rPr lang="en-US" dirty="0"/>
              <a:t> two ratios set equal to each other.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Ways to Represent the World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487362-F229-B7D5-79E8-60DBCE95E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54599"/>
              </p:ext>
            </p:extLst>
          </p:nvPr>
        </p:nvGraphicFramePr>
        <p:xfrm>
          <a:off x="2552700" y="3536616"/>
          <a:ext cx="4038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480" imgH="952200" progId="Equation.DSMT4">
                  <p:embed/>
                </p:oleObj>
              </mc:Choice>
              <mc:Fallback>
                <p:oleObj name="Equation" r:id="rId2" imgW="40384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2700" y="3536616"/>
                        <a:ext cx="40386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3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556587" cy="3434098"/>
          </a:xfrm>
        </p:spPr>
        <p:txBody>
          <a:bodyPr/>
          <a:lstStyle/>
          <a:p>
            <a:r>
              <a:rPr lang="en-US" dirty="0"/>
              <a:t>How could we use a proportion to decide what our class might look like or sound like if our class represented the whole world?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Proportion</a:t>
            </a:r>
          </a:p>
        </p:txBody>
      </p:sp>
      <p:pic>
        <p:nvPicPr>
          <p:cNvPr id="2" name="Picture 1" descr="A globe with lines and continents&#10;&#10;Description automatically generated">
            <a:extLst>
              <a:ext uri="{FF2B5EF4-FFF2-40B4-BE49-F238E27FC236}">
                <a16:creationId xmlns:a16="http://schemas.microsoft.com/office/drawing/2014/main" id="{F0C5883D-5C56-68D3-C76A-B6A5CD57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87" y="1309351"/>
            <a:ext cx="3288333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638782" cy="3434098"/>
          </a:xfrm>
        </p:spPr>
        <p:txBody>
          <a:bodyPr/>
          <a:lstStyle/>
          <a:p>
            <a:r>
              <a:rPr lang="en-US" dirty="0"/>
              <a:t>In your group, think of a way to figure out the unknown value.</a:t>
            </a:r>
          </a:p>
          <a:p>
            <a:r>
              <a:rPr lang="en-US" dirty="0"/>
              <a:t>If our class were representative of the whole world, how many of us would be from Asia?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Proportion</a:t>
            </a:r>
          </a:p>
        </p:txBody>
      </p:sp>
      <p:pic>
        <p:nvPicPr>
          <p:cNvPr id="2" name="Picture 1" descr="A globe with lines and continents&#10;&#10;Description automatically generated">
            <a:extLst>
              <a:ext uri="{FF2B5EF4-FFF2-40B4-BE49-F238E27FC236}">
                <a16:creationId xmlns:a16="http://schemas.microsoft.com/office/drawing/2014/main" id="{F0C5883D-5C56-68D3-C76A-B6A5CD572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87" y="1309351"/>
            <a:ext cx="3288333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494" y="1309352"/>
            <a:ext cx="4808305" cy="3434098"/>
          </a:xfrm>
        </p:spPr>
        <p:txBody>
          <a:bodyPr/>
          <a:lstStyle/>
          <a:p>
            <a:r>
              <a:rPr lang="en-US" dirty="0"/>
              <a:t>Share what your group thinks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should be.</a:t>
            </a:r>
          </a:p>
          <a:p>
            <a:r>
              <a:rPr lang="en-US" dirty="0"/>
              <a:t>Share your thought process.</a:t>
            </a:r>
          </a:p>
          <a:p>
            <a:pPr lvl="1"/>
            <a:r>
              <a:rPr lang="en-US" dirty="0"/>
              <a:t>How did you decide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Proportion: Share</a:t>
            </a:r>
          </a:p>
        </p:txBody>
      </p:sp>
      <p:pic>
        <p:nvPicPr>
          <p:cNvPr id="2" name="Picture 1" descr="A globe with lines and continents&#10;&#10;Description automatically generated">
            <a:extLst>
              <a:ext uri="{FF2B5EF4-FFF2-40B4-BE49-F238E27FC236}">
                <a16:creationId xmlns:a16="http://schemas.microsoft.com/office/drawing/2014/main" id="{088C0E90-A009-1D90-8EE5-C0FA2787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9351"/>
            <a:ext cx="3288333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Proportion: Different Approaches</a:t>
            </a:r>
          </a:p>
        </p:txBody>
      </p:sp>
    </p:spTree>
    <p:extLst>
      <p:ext uri="{BB962C8B-B14F-4D97-AF65-F5344CB8AC3E}">
        <p14:creationId xmlns:p14="http://schemas.microsoft.com/office/powerpoint/2010/main" val="6413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8494" y="1309352"/>
            <a:ext cx="4808305" cy="3434098"/>
          </a:xfrm>
        </p:spPr>
        <p:txBody>
          <a:bodyPr>
            <a:normAutofit/>
          </a:bodyPr>
          <a:lstStyle/>
          <a:p>
            <a:r>
              <a:rPr lang="en-US" dirty="0"/>
              <a:t>Consider all the ways you can solve a proportion. </a:t>
            </a:r>
          </a:p>
          <a:p>
            <a:r>
              <a:rPr lang="en-US" dirty="0"/>
              <a:t>Choose your favorite process. </a:t>
            </a:r>
          </a:p>
          <a:p>
            <a:r>
              <a:rPr lang="en-US" dirty="0"/>
              <a:t>Use that process to solve for the number of people in our class that would speak Chinese.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Proportion: Pick Your Favorite</a:t>
            </a:r>
          </a:p>
        </p:txBody>
      </p:sp>
      <p:pic>
        <p:nvPicPr>
          <p:cNvPr id="2" name="Picture 1" descr="A globe with lines and continents&#10;&#10;Description automatically generated">
            <a:extLst>
              <a:ext uri="{FF2B5EF4-FFF2-40B4-BE49-F238E27FC236}">
                <a16:creationId xmlns:a16="http://schemas.microsoft.com/office/drawing/2014/main" id="{088C0E90-A009-1D90-8EE5-C0FA2787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9351"/>
            <a:ext cx="3288333" cy="3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your own children’s book that includes data from your chosen country. </a:t>
            </a:r>
          </a:p>
          <a:p>
            <a:pPr marL="0" indent="0">
              <a:buNone/>
            </a:pPr>
            <a:r>
              <a:rPr lang="en-US" dirty="0"/>
              <a:t>You must design the following parts of your book:</a:t>
            </a:r>
          </a:p>
          <a:p>
            <a:r>
              <a:rPr lang="en-US" dirty="0"/>
              <a:t>Front cover</a:t>
            </a:r>
          </a:p>
          <a:p>
            <a:r>
              <a:rPr lang="en-US" dirty="0"/>
              <a:t>6 inside pages with data</a:t>
            </a:r>
          </a:p>
          <a:p>
            <a:r>
              <a:rPr lang="en-US" dirty="0"/>
              <a:t>Back cover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___ Were a Classroom</a:t>
            </a:r>
          </a:p>
        </p:txBody>
      </p:sp>
    </p:spTree>
    <p:extLst>
      <p:ext uri="{BB962C8B-B14F-4D97-AF65-F5344CB8AC3E}">
        <p14:creationId xmlns:p14="http://schemas.microsoft.com/office/powerpoint/2010/main" val="21025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If Our Classroom Were the World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Proportions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EB2ED-FCA2-273E-B8AC-4FB44688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114800" cy="34340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Fold 2 pieces of copy paper in half. </a:t>
            </a:r>
          </a:p>
          <a:p>
            <a:pPr marL="514350" indent="-514350">
              <a:buAutoNum type="arabicPeriod"/>
            </a:pPr>
            <a:r>
              <a:rPr lang="en-US" dirty="0"/>
              <a:t>Place one folded paper inside the other. </a:t>
            </a:r>
          </a:p>
          <a:p>
            <a:pPr marL="514350" indent="-514350">
              <a:buAutoNum type="arabicPeriod"/>
            </a:pPr>
            <a:r>
              <a:rPr lang="en-US" dirty="0"/>
              <a:t>Staple the folded edge to create the binding of your book.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9E9CA-F985-8703-C854-AA218E60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Your Book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6BC8D-0CB3-85CC-C0EC-AB131845BE41}"/>
              </a:ext>
            </a:extLst>
          </p:cNvPr>
          <p:cNvGrpSpPr/>
          <p:nvPr/>
        </p:nvGrpSpPr>
        <p:grpSpPr>
          <a:xfrm rot="16200000">
            <a:off x="4449891" y="1086271"/>
            <a:ext cx="1775012" cy="1371600"/>
            <a:chOff x="5589430" y="1038896"/>
            <a:chExt cx="1775012" cy="1371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9EA512-C25E-960A-A6AA-E72B10F88E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9430" y="1038896"/>
              <a:ext cx="1775012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5B2181-811A-5536-8F24-9066015343F0}"/>
                </a:ext>
              </a:extLst>
            </p:cNvPr>
            <p:cNvCxnSpPr>
              <a:stCxn id="4" idx="0"/>
              <a:endCxn id="4" idx="2"/>
            </p:cNvCxnSpPr>
            <p:nvPr/>
          </p:nvCxnSpPr>
          <p:spPr>
            <a:xfrm>
              <a:off x="6476936" y="1038896"/>
              <a:ext cx="0" cy="13716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219AD2-93BE-E1B6-A601-EF32DA33F9A9}"/>
              </a:ext>
            </a:extLst>
          </p:cNvPr>
          <p:cNvGrpSpPr/>
          <p:nvPr/>
        </p:nvGrpSpPr>
        <p:grpSpPr>
          <a:xfrm rot="16200000">
            <a:off x="7606823" y="1140503"/>
            <a:ext cx="749810" cy="1371600"/>
            <a:chOff x="7006526" y="1096053"/>
            <a:chExt cx="749810" cy="137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A276DA-9064-E47E-8838-83E8D62B6CDD}"/>
                </a:ext>
              </a:extLst>
            </p:cNvPr>
            <p:cNvSpPr>
              <a:spLocks/>
            </p:cNvSpPr>
            <p:nvPr/>
          </p:nvSpPr>
          <p:spPr>
            <a:xfrm>
              <a:off x="7006528" y="1096053"/>
              <a:ext cx="749808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8E7798C-A525-EF8A-EA8A-8B4AAAC86190}"/>
                </a:ext>
              </a:extLst>
            </p:cNvPr>
            <p:cNvSpPr/>
            <p:nvPr/>
          </p:nvSpPr>
          <p:spPr>
            <a:xfrm rot="5400000">
              <a:off x="7010189" y="1092392"/>
              <a:ext cx="281012" cy="288335"/>
            </a:xfrm>
            <a:prstGeom prst="rt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F2CD53E6-4045-BF94-ED2D-7B4057E40A36}"/>
                </a:ext>
              </a:extLst>
            </p:cNvPr>
            <p:cNvSpPr/>
            <p:nvPr/>
          </p:nvSpPr>
          <p:spPr>
            <a:xfrm rot="5400000" flipH="1" flipV="1">
              <a:off x="7010188" y="1092392"/>
              <a:ext cx="281012" cy="288335"/>
            </a:xfrm>
            <a:prstGeom prst="rtTriangle">
              <a:avLst/>
            </a:prstGeom>
            <a:solidFill>
              <a:srgbClr val="E0EBF5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069164-B631-E0BD-21AB-E8D133280DC0}"/>
              </a:ext>
            </a:extLst>
          </p:cNvPr>
          <p:cNvCxnSpPr/>
          <p:nvPr/>
        </p:nvCxnSpPr>
        <p:spPr>
          <a:xfrm>
            <a:off x="6194425" y="1770138"/>
            <a:ext cx="9302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4C707A-B444-36CB-6AB9-A08ADF7C3BB0}"/>
              </a:ext>
            </a:extLst>
          </p:cNvPr>
          <p:cNvGrpSpPr/>
          <p:nvPr/>
        </p:nvGrpSpPr>
        <p:grpSpPr>
          <a:xfrm rot="16200000">
            <a:off x="5009451" y="3546475"/>
            <a:ext cx="749810" cy="1371600"/>
            <a:chOff x="5031676" y="2937553"/>
            <a:chExt cx="749810" cy="1371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62FFCA-7C2B-D64B-5A74-8B86EBC6D64A}"/>
                </a:ext>
              </a:extLst>
            </p:cNvPr>
            <p:cNvGrpSpPr/>
            <p:nvPr/>
          </p:nvGrpSpPr>
          <p:grpSpPr>
            <a:xfrm>
              <a:off x="5031676" y="2937553"/>
              <a:ext cx="749810" cy="1371600"/>
              <a:chOff x="7006526" y="1096053"/>
              <a:chExt cx="749810" cy="13716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200D028-1907-8494-C422-B5C5818E44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06528" y="1096053"/>
                <a:ext cx="749808" cy="1371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BF5528F-D783-13D7-7B1D-EE5CE49C59F9}"/>
                  </a:ext>
                </a:extLst>
              </p:cNvPr>
              <p:cNvSpPr/>
              <p:nvPr/>
            </p:nvSpPr>
            <p:spPr>
              <a:xfrm rot="5400000">
                <a:off x="7010189" y="1092392"/>
                <a:ext cx="281012" cy="288335"/>
              </a:xfrm>
              <a:prstGeom prst="rt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74B7BB2B-D9C5-3B3D-9399-EEE6FF5B9F93}"/>
                  </a:ext>
                </a:extLst>
              </p:cNvPr>
              <p:cNvSpPr/>
              <p:nvPr/>
            </p:nvSpPr>
            <p:spPr>
              <a:xfrm rot="5400000" flipH="1" flipV="1">
                <a:off x="7010188" y="1092392"/>
                <a:ext cx="281012" cy="288335"/>
              </a:xfrm>
              <a:prstGeom prst="rtTriangle">
                <a:avLst/>
              </a:prstGeom>
              <a:solidFill>
                <a:srgbClr val="E0EBF5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DFDD545-DADC-A4C2-1552-AF92B99F3221}"/>
                </a:ext>
              </a:extLst>
            </p:cNvPr>
            <p:cNvCxnSpPr/>
            <p:nvPr/>
          </p:nvCxnSpPr>
          <p:spPr>
            <a:xfrm>
              <a:off x="5723676" y="3272833"/>
              <a:ext cx="0" cy="18288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9D1B5A-95B0-6F4C-9D27-40435E3F165C}"/>
                </a:ext>
              </a:extLst>
            </p:cNvPr>
            <p:cNvCxnSpPr/>
            <p:nvPr/>
          </p:nvCxnSpPr>
          <p:spPr>
            <a:xfrm>
              <a:off x="5729177" y="3790993"/>
              <a:ext cx="0" cy="18288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02EFAC89-723E-5760-56E9-B4E94FCC0D3C}"/>
              </a:ext>
            </a:extLst>
          </p:cNvPr>
          <p:cNvSpPr txBox="1">
            <a:spLocks/>
          </p:cNvSpPr>
          <p:nvPr/>
        </p:nvSpPr>
        <p:spPr>
          <a:xfrm>
            <a:off x="6883400" y="3014379"/>
            <a:ext cx="1444625" cy="73207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Staple close to the fold.</a:t>
            </a:r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65CAEC0B-7FCE-DC22-3D2F-BBBEC638CCCA}"/>
              </a:ext>
            </a:extLst>
          </p:cNvPr>
          <p:cNvSpPr/>
          <p:nvPr/>
        </p:nvSpPr>
        <p:spPr>
          <a:xfrm rot="5400000">
            <a:off x="7429998" y="597297"/>
            <a:ext cx="404740" cy="672881"/>
          </a:xfrm>
          <a:prstGeom prst="curvedRightArrow">
            <a:avLst>
              <a:gd name="adj1" fmla="val 25000"/>
              <a:gd name="adj2" fmla="val 61862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Right 34">
            <a:extLst>
              <a:ext uri="{FF2B5EF4-FFF2-40B4-BE49-F238E27FC236}">
                <a16:creationId xmlns:a16="http://schemas.microsoft.com/office/drawing/2014/main" id="{991748F6-F94D-7CDC-F20F-1E5ABD2C89A0}"/>
              </a:ext>
            </a:extLst>
          </p:cNvPr>
          <p:cNvSpPr/>
          <p:nvPr/>
        </p:nvSpPr>
        <p:spPr>
          <a:xfrm rot="5400000">
            <a:off x="5064623" y="541166"/>
            <a:ext cx="404740" cy="672881"/>
          </a:xfrm>
          <a:prstGeom prst="curvedRightArrow">
            <a:avLst>
              <a:gd name="adj1" fmla="val 25000"/>
              <a:gd name="adj2" fmla="val 61862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AB88571-A37B-C196-CDA0-0513A15DFA85}"/>
              </a:ext>
            </a:extLst>
          </p:cNvPr>
          <p:cNvSpPr>
            <a:spLocks noChangeAspect="1"/>
          </p:cNvSpPr>
          <p:nvPr/>
        </p:nvSpPr>
        <p:spPr>
          <a:xfrm rot="16200000">
            <a:off x="5335182" y="870796"/>
            <a:ext cx="496559" cy="524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8B564B-C116-CD4B-FF17-424B34D60F94}"/>
              </a:ext>
            </a:extLst>
          </p:cNvPr>
          <p:cNvSpPr>
            <a:spLocks noChangeAspect="1"/>
          </p:cNvSpPr>
          <p:nvPr/>
        </p:nvSpPr>
        <p:spPr>
          <a:xfrm rot="16200000">
            <a:off x="5346882" y="885759"/>
            <a:ext cx="473162" cy="524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FE31745-2EFA-B866-3C85-DE0AD7BF42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25277" y="3212178"/>
            <a:ext cx="1691449" cy="575567"/>
          </a:xfrm>
          <a:prstGeom prst="curvedConnector3">
            <a:avLst>
              <a:gd name="adj1" fmla="val 10011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5D023D1F-F7E9-2321-83F2-373A06BCC6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51788" y="3212176"/>
            <a:ext cx="1199862" cy="575567"/>
          </a:xfrm>
          <a:prstGeom prst="curvedConnector3">
            <a:avLst>
              <a:gd name="adj1" fmla="val 10001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data from your given country to create your book.</a:t>
            </a:r>
          </a:p>
          <a:p>
            <a:pPr marL="514350" indent="-514350">
              <a:buAutoNum type="arabicPeriod"/>
            </a:pPr>
            <a:r>
              <a:rPr lang="en-US" dirty="0"/>
              <a:t>Go to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bit.ly/CountryBook</a:t>
            </a:r>
            <a:r>
              <a:rPr lang="en-US" dirty="0"/>
              <a:t>.</a:t>
            </a:r>
            <a:endParaRPr lang="en-US" dirty="0">
              <a:solidFill>
                <a:schemeClr val="accent4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Click the “Use template for new design” button. </a:t>
            </a:r>
          </a:p>
          <a:p>
            <a:pPr marL="514350" indent="-514350">
              <a:buAutoNum type="arabicPeriod"/>
            </a:pPr>
            <a:r>
              <a:rPr lang="en-US" dirty="0"/>
              <a:t>Log in to Canva.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 Minded</a:t>
            </a:r>
          </a:p>
        </p:txBody>
      </p:sp>
      <p:pic>
        <p:nvPicPr>
          <p:cNvPr id="2" name="Picture 1" descr="A yellow and blue paint brush stroke&#10;&#10;Description automatically generated">
            <a:extLst>
              <a:ext uri="{FF2B5EF4-FFF2-40B4-BE49-F238E27FC236}">
                <a16:creationId xmlns:a16="http://schemas.microsoft.com/office/drawing/2014/main" id="{381E76BB-1A91-1F00-86B5-821F9A11D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39" y="307247"/>
            <a:ext cx="1907962" cy="8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DCF9F-033F-08E2-DE64-43D1413734E7}"/>
              </a:ext>
            </a:extLst>
          </p:cNvPr>
          <p:cNvSpPr/>
          <p:nvPr/>
        </p:nvSpPr>
        <p:spPr>
          <a:xfrm>
            <a:off x="3931918" y="1309352"/>
            <a:ext cx="3474720" cy="343409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5B07E0-FC12-D65B-B8B2-5FCE3F1E08B5}"/>
              </a:ext>
            </a:extLst>
          </p:cNvPr>
          <p:cNvSpPr/>
          <p:nvPr/>
        </p:nvSpPr>
        <p:spPr>
          <a:xfrm>
            <a:off x="457198" y="1309352"/>
            <a:ext cx="3474720" cy="343409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9352"/>
            <a:ext cx="3463327" cy="343409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Fill in the blank with your chosen country to create the title of your book.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Add at least one image that represents your country.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bg1"/>
                </a:solidFill>
              </a:rPr>
              <a:t>Include the author’s name (your name).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Cover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86C7A5F1-0783-ACCD-C0B4-E3A58BBB45D5}"/>
              </a:ext>
            </a:extLst>
          </p:cNvPr>
          <p:cNvSpPr txBox="1">
            <a:spLocks/>
          </p:cNvSpPr>
          <p:nvPr/>
        </p:nvSpPr>
        <p:spPr>
          <a:xfrm>
            <a:off x="3931918" y="1628471"/>
            <a:ext cx="3463328" cy="313025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If Japan Were a Classroom</a:t>
            </a:r>
          </a:p>
          <a:p>
            <a:pPr marL="0" indent="0" algn="ctr">
              <a:buNone/>
            </a:pPr>
            <a:endParaRPr lang="en-US" sz="700" i="1" dirty="0"/>
          </a:p>
          <a:p>
            <a:pPr marL="0" indent="0" algn="ctr">
              <a:buNone/>
            </a:pPr>
            <a:r>
              <a:rPr lang="en-US" sz="2000" i="1" dirty="0"/>
              <a:t>By: Me</a:t>
            </a:r>
          </a:p>
        </p:txBody>
      </p:sp>
      <p:pic>
        <p:nvPicPr>
          <p:cNvPr id="12" name="Graphic 11" descr="Asian Temple outline">
            <a:extLst>
              <a:ext uri="{FF2B5EF4-FFF2-40B4-BE49-F238E27FC236}">
                <a16:creationId xmlns:a16="http://schemas.microsoft.com/office/drawing/2014/main" id="{F1D51FC0-CA8F-6E97-05A5-ABA8C66A6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175" y="1613393"/>
            <a:ext cx="1580205" cy="1580205"/>
          </a:xfrm>
          <a:prstGeom prst="rect">
            <a:avLst/>
          </a:prstGeom>
        </p:spPr>
      </p:pic>
      <p:pic>
        <p:nvPicPr>
          <p:cNvPr id="17" name="Graphic 16" descr="Cherry Blossom outline">
            <a:extLst>
              <a:ext uri="{FF2B5EF4-FFF2-40B4-BE49-F238E27FC236}">
                <a16:creationId xmlns:a16="http://schemas.microsoft.com/office/drawing/2014/main" id="{8BF53DB6-8586-C088-6655-6CEC0D0C3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620" y="3306826"/>
            <a:ext cx="914400" cy="914400"/>
          </a:xfrm>
          <a:prstGeom prst="rect">
            <a:avLst/>
          </a:prstGeom>
        </p:spPr>
      </p:pic>
      <p:pic>
        <p:nvPicPr>
          <p:cNvPr id="18" name="Graphic 17" descr="Cherry Blossom outline">
            <a:extLst>
              <a:ext uri="{FF2B5EF4-FFF2-40B4-BE49-F238E27FC236}">
                <a16:creationId xmlns:a16="http://schemas.microsoft.com/office/drawing/2014/main" id="{3612B0B3-6CF0-C664-B9C9-0847A9951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92647" flipH="1">
            <a:off x="6643476" y="2265091"/>
            <a:ext cx="914400" cy="914400"/>
          </a:xfrm>
          <a:prstGeom prst="rect">
            <a:avLst/>
          </a:prstGeom>
        </p:spPr>
      </p:pic>
      <p:pic>
        <p:nvPicPr>
          <p:cNvPr id="21" name="Graphic 20" descr="Cherry Blossom outline">
            <a:extLst>
              <a:ext uri="{FF2B5EF4-FFF2-40B4-BE49-F238E27FC236}">
                <a16:creationId xmlns:a16="http://schemas.microsoft.com/office/drawing/2014/main" id="{B8A5CAB9-B2BF-62B3-D772-F9F5A7248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051356" flipH="1">
            <a:off x="6480928" y="1203698"/>
            <a:ext cx="914400" cy="914400"/>
          </a:xfrm>
          <a:prstGeom prst="rect">
            <a:avLst/>
          </a:prstGeom>
        </p:spPr>
      </p:pic>
      <p:pic>
        <p:nvPicPr>
          <p:cNvPr id="22" name="Graphic 21" descr="Cherry Blossom outline">
            <a:extLst>
              <a:ext uri="{FF2B5EF4-FFF2-40B4-BE49-F238E27FC236}">
                <a16:creationId xmlns:a16="http://schemas.microsoft.com/office/drawing/2014/main" id="{86BAA079-EC97-2FB1-8BEC-02C11198A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07353">
            <a:off x="3780678" y="2256904"/>
            <a:ext cx="914400" cy="914400"/>
          </a:xfrm>
          <a:prstGeom prst="rect">
            <a:avLst/>
          </a:prstGeom>
        </p:spPr>
      </p:pic>
      <p:pic>
        <p:nvPicPr>
          <p:cNvPr id="23" name="Graphic 22" descr="Cherry Blossom outline">
            <a:extLst>
              <a:ext uri="{FF2B5EF4-FFF2-40B4-BE49-F238E27FC236}">
                <a16:creationId xmlns:a16="http://schemas.microsoft.com/office/drawing/2014/main" id="{5BBE21BD-BF82-2E99-FE3E-02B2A5F77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548644">
            <a:off x="3943228" y="1203698"/>
            <a:ext cx="914400" cy="914400"/>
          </a:xfrm>
          <a:prstGeom prst="rect">
            <a:avLst/>
          </a:prstGeom>
        </p:spPr>
      </p:pic>
      <p:pic>
        <p:nvPicPr>
          <p:cNvPr id="24" name="Graphic 23" descr="Cherry Blossom outline">
            <a:extLst>
              <a:ext uri="{FF2B5EF4-FFF2-40B4-BE49-F238E27FC236}">
                <a16:creationId xmlns:a16="http://schemas.microsoft.com/office/drawing/2014/main" id="{30CF4701-BBE7-5D20-2CA2-A57EF8B13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952259" y="32995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DCF9F-033F-08E2-DE64-43D1413734E7}"/>
              </a:ext>
            </a:extLst>
          </p:cNvPr>
          <p:cNvSpPr/>
          <p:nvPr/>
        </p:nvSpPr>
        <p:spPr>
          <a:xfrm>
            <a:off x="3931918" y="1309352"/>
            <a:ext cx="3474720" cy="343409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5B07E0-FC12-D65B-B8B2-5FCE3F1E08B5}"/>
              </a:ext>
            </a:extLst>
          </p:cNvPr>
          <p:cNvSpPr/>
          <p:nvPr/>
        </p:nvSpPr>
        <p:spPr>
          <a:xfrm>
            <a:off x="457198" y="1309352"/>
            <a:ext cx="3474720" cy="343409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9352"/>
            <a:ext cx="3463327" cy="3434098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Be creative!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Click the “Elements” tab in the left column to find backgrounds, shapes, graphics, and more.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Click the “Text” tab to add text boxes.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Canva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86C7A5F1-0783-ACCD-C0B4-E3A58BBB45D5}"/>
              </a:ext>
            </a:extLst>
          </p:cNvPr>
          <p:cNvSpPr txBox="1">
            <a:spLocks/>
          </p:cNvSpPr>
          <p:nvPr/>
        </p:nvSpPr>
        <p:spPr>
          <a:xfrm>
            <a:off x="3931918" y="1628471"/>
            <a:ext cx="3463328" cy="313025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If Japan Were a Classroom</a:t>
            </a:r>
          </a:p>
          <a:p>
            <a:pPr marL="0" indent="0" algn="ctr">
              <a:buNone/>
            </a:pPr>
            <a:endParaRPr lang="en-US" sz="700" i="1" dirty="0"/>
          </a:p>
          <a:p>
            <a:pPr marL="0" indent="0" algn="ctr">
              <a:buNone/>
            </a:pPr>
            <a:r>
              <a:rPr lang="en-US" sz="2000" i="1" dirty="0"/>
              <a:t>By: Me</a:t>
            </a:r>
          </a:p>
        </p:txBody>
      </p:sp>
      <p:pic>
        <p:nvPicPr>
          <p:cNvPr id="12" name="Graphic 11" descr="Asian Temple outline">
            <a:extLst>
              <a:ext uri="{FF2B5EF4-FFF2-40B4-BE49-F238E27FC236}">
                <a16:creationId xmlns:a16="http://schemas.microsoft.com/office/drawing/2014/main" id="{F1D51FC0-CA8F-6E97-05A5-ABA8C66A6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175" y="1613393"/>
            <a:ext cx="1580205" cy="1580205"/>
          </a:xfrm>
          <a:prstGeom prst="rect">
            <a:avLst/>
          </a:prstGeom>
        </p:spPr>
      </p:pic>
      <p:pic>
        <p:nvPicPr>
          <p:cNvPr id="17" name="Graphic 16" descr="Cherry Blossom outline">
            <a:extLst>
              <a:ext uri="{FF2B5EF4-FFF2-40B4-BE49-F238E27FC236}">
                <a16:creationId xmlns:a16="http://schemas.microsoft.com/office/drawing/2014/main" id="{8BF53DB6-8586-C088-6655-6CEC0D0C3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3620" y="3306826"/>
            <a:ext cx="914400" cy="914400"/>
          </a:xfrm>
          <a:prstGeom prst="rect">
            <a:avLst/>
          </a:prstGeom>
        </p:spPr>
      </p:pic>
      <p:pic>
        <p:nvPicPr>
          <p:cNvPr id="18" name="Graphic 17" descr="Cherry Blossom outline">
            <a:extLst>
              <a:ext uri="{FF2B5EF4-FFF2-40B4-BE49-F238E27FC236}">
                <a16:creationId xmlns:a16="http://schemas.microsoft.com/office/drawing/2014/main" id="{3612B0B3-6CF0-C664-B9C9-0847A9951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92647" flipH="1">
            <a:off x="6643476" y="2265091"/>
            <a:ext cx="914400" cy="914400"/>
          </a:xfrm>
          <a:prstGeom prst="rect">
            <a:avLst/>
          </a:prstGeom>
        </p:spPr>
      </p:pic>
      <p:pic>
        <p:nvPicPr>
          <p:cNvPr id="21" name="Graphic 20" descr="Cherry Blossom outline">
            <a:extLst>
              <a:ext uri="{FF2B5EF4-FFF2-40B4-BE49-F238E27FC236}">
                <a16:creationId xmlns:a16="http://schemas.microsoft.com/office/drawing/2014/main" id="{B8A5CAB9-B2BF-62B3-D772-F9F5A7248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051356" flipH="1">
            <a:off x="6480928" y="1203698"/>
            <a:ext cx="914400" cy="914400"/>
          </a:xfrm>
          <a:prstGeom prst="rect">
            <a:avLst/>
          </a:prstGeom>
        </p:spPr>
      </p:pic>
      <p:pic>
        <p:nvPicPr>
          <p:cNvPr id="22" name="Graphic 21" descr="Cherry Blossom outline">
            <a:extLst>
              <a:ext uri="{FF2B5EF4-FFF2-40B4-BE49-F238E27FC236}">
                <a16:creationId xmlns:a16="http://schemas.microsoft.com/office/drawing/2014/main" id="{86BAA079-EC97-2FB1-8BEC-02C11198A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07353">
            <a:off x="3780678" y="2256904"/>
            <a:ext cx="914400" cy="914400"/>
          </a:xfrm>
          <a:prstGeom prst="rect">
            <a:avLst/>
          </a:prstGeom>
        </p:spPr>
      </p:pic>
      <p:pic>
        <p:nvPicPr>
          <p:cNvPr id="23" name="Graphic 22" descr="Cherry Blossom outline">
            <a:extLst>
              <a:ext uri="{FF2B5EF4-FFF2-40B4-BE49-F238E27FC236}">
                <a16:creationId xmlns:a16="http://schemas.microsoft.com/office/drawing/2014/main" id="{5BBE21BD-BF82-2E99-FE3E-02B2A5F77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548644">
            <a:off x="3943228" y="1203698"/>
            <a:ext cx="914400" cy="914400"/>
          </a:xfrm>
          <a:prstGeom prst="rect">
            <a:avLst/>
          </a:prstGeom>
        </p:spPr>
      </p:pic>
      <p:pic>
        <p:nvPicPr>
          <p:cNvPr id="24" name="Graphic 23" descr="Cherry Blossom outline">
            <a:extLst>
              <a:ext uri="{FF2B5EF4-FFF2-40B4-BE49-F238E27FC236}">
                <a16:creationId xmlns:a16="http://schemas.microsoft.com/office/drawing/2014/main" id="{30CF4701-BBE7-5D20-2CA2-A57EF8B13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952259" y="3299518"/>
            <a:ext cx="914400" cy="914400"/>
          </a:xfrm>
          <a:prstGeom prst="rect">
            <a:avLst/>
          </a:prstGeom>
        </p:spPr>
      </p:pic>
      <p:pic>
        <p:nvPicPr>
          <p:cNvPr id="8" name="Picture 7" descr="A yellow and blue paint brush stroke&#10;&#10;Description automatically generated">
            <a:extLst>
              <a:ext uri="{FF2B5EF4-FFF2-40B4-BE49-F238E27FC236}">
                <a16:creationId xmlns:a16="http://schemas.microsoft.com/office/drawing/2014/main" id="{3BDD2AAB-3D1C-DF3E-5A27-47BF69724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839" y="307247"/>
            <a:ext cx="1907962" cy="86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FA12B-AC72-A3ED-4007-000A9808B3CD}"/>
              </a:ext>
            </a:extLst>
          </p:cNvPr>
          <p:cNvSpPr/>
          <p:nvPr/>
        </p:nvSpPr>
        <p:spPr>
          <a:xfrm>
            <a:off x="45720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A519-E7BF-730C-9C6B-EC60FD2C1C1F}"/>
              </a:ext>
            </a:extLst>
          </p:cNvPr>
          <p:cNvSpPr/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47472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page 1:</a:t>
            </a:r>
          </a:p>
          <a:p>
            <a:r>
              <a:rPr lang="en-US" dirty="0"/>
              <a:t>Fill in the blank with the population of your given country.</a:t>
            </a:r>
          </a:p>
          <a:p>
            <a:r>
              <a:rPr lang="en-US" dirty="0"/>
              <a:t>Add the data about your country.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1–2: Religion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B7F0D9D-109A-45BA-7157-8632EFD7AC30}"/>
              </a:ext>
            </a:extLst>
          </p:cNvPr>
          <p:cNvSpPr txBox="1">
            <a:spLocks/>
          </p:cNvSpPr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On page 2:</a:t>
            </a:r>
          </a:p>
          <a:p>
            <a:r>
              <a:rPr lang="en-US" dirty="0"/>
              <a:t>Fill in the blank with the number of students in your class.</a:t>
            </a:r>
          </a:p>
          <a:p>
            <a:r>
              <a:rPr lang="en-US" dirty="0"/>
              <a:t>Calculate then add the classroom ratios.</a:t>
            </a:r>
          </a:p>
          <a:p>
            <a:pPr lvl="1"/>
            <a:r>
              <a:rPr lang="en-US" dirty="0"/>
              <a:t>Show your work on a separate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29259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B4EF051-81E3-A2F5-449E-CCB04F1AD4D3}"/>
              </a:ext>
            </a:extLst>
          </p:cNvPr>
          <p:cNvGrpSpPr/>
          <p:nvPr/>
        </p:nvGrpSpPr>
        <p:grpSpPr>
          <a:xfrm>
            <a:off x="7644153" y="2218327"/>
            <a:ext cx="1197626" cy="1738515"/>
            <a:chOff x="7644153" y="2218327"/>
            <a:chExt cx="1197626" cy="1738515"/>
          </a:xfrm>
          <a:solidFill>
            <a:srgbClr val="E0EBF5">
              <a:alpha val="50196"/>
            </a:srgbClr>
          </a:solidFill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DFC304F6-4045-0814-9A2D-AAC50F079E1E}"/>
                </a:ext>
              </a:extLst>
            </p:cNvPr>
            <p:cNvSpPr/>
            <p:nvPr/>
          </p:nvSpPr>
          <p:spPr>
            <a:xfrm>
              <a:off x="7644153" y="2218327"/>
              <a:ext cx="1197626" cy="1738515"/>
            </a:xfrm>
            <a:prstGeom prst="snip1Rect">
              <a:avLst>
                <a:gd name="adj" fmla="val 23162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308C097-B693-E29F-F8AB-DFDDDEE7558D}"/>
                </a:ext>
              </a:extLst>
            </p:cNvPr>
            <p:cNvSpPr/>
            <p:nvPr/>
          </p:nvSpPr>
          <p:spPr>
            <a:xfrm>
              <a:off x="8560766" y="2218328"/>
              <a:ext cx="281012" cy="288335"/>
            </a:xfrm>
            <a:prstGeom prst="rtTriangl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DFA12B-AC72-A3ED-4007-000A9808B3CD}"/>
              </a:ext>
            </a:extLst>
          </p:cNvPr>
          <p:cNvSpPr/>
          <p:nvPr/>
        </p:nvSpPr>
        <p:spPr>
          <a:xfrm>
            <a:off x="45720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A519-E7BF-730C-9C6B-EC60FD2C1C1F}"/>
              </a:ext>
            </a:extLst>
          </p:cNvPr>
          <p:cNvSpPr/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474720" cy="3434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Country</a:t>
            </a:r>
            <a:br>
              <a:rPr lang="en-US" b="1" dirty="0"/>
            </a:br>
            <a:r>
              <a:rPr lang="en-US" b="1" dirty="0"/>
              <a:t>Pop.: </a:t>
            </a:r>
            <a:r>
              <a:rPr lang="en-US" b="1" u="sng" dirty="0">
                <a:solidFill>
                  <a:schemeClr val="accent6"/>
                </a:solidFill>
              </a:rPr>
              <a:t>123,201,945</a:t>
            </a:r>
          </a:p>
          <a:p>
            <a:r>
              <a:rPr lang="en-US" dirty="0"/>
              <a:t>Religions:</a:t>
            </a:r>
          </a:p>
          <a:p>
            <a:pPr lvl="1"/>
            <a:r>
              <a:rPr lang="en-US" dirty="0"/>
              <a:t>23 of 50 people practice Buddhism.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Pages 1–2 (Example: Japan)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B7F0D9D-109A-45BA-7157-8632EFD7AC30}"/>
              </a:ext>
            </a:extLst>
          </p:cNvPr>
          <p:cNvSpPr txBox="1">
            <a:spLocks/>
          </p:cNvSpPr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Classroom</a:t>
            </a:r>
            <a:br>
              <a:rPr lang="en-US" b="1" dirty="0"/>
            </a:br>
            <a:r>
              <a:rPr lang="en-US" b="1" dirty="0"/>
              <a:t>Pop.: </a:t>
            </a:r>
            <a:r>
              <a:rPr lang="en-US" b="1" u="sng" dirty="0">
                <a:solidFill>
                  <a:schemeClr val="accent6"/>
                </a:solidFill>
              </a:rPr>
              <a:t>37</a:t>
            </a:r>
          </a:p>
          <a:p>
            <a:r>
              <a:rPr lang="en-US" dirty="0"/>
              <a:t>Religions:</a:t>
            </a:r>
          </a:p>
          <a:p>
            <a:pPr lvl="1"/>
            <a:r>
              <a:rPr lang="en-US" dirty="0"/>
              <a:t>17 of 37 students practice Buddhism.</a:t>
            </a:r>
          </a:p>
          <a:p>
            <a:pPr lvl="1"/>
            <a:r>
              <a:rPr lang="en-US" dirty="0"/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E3107D-4B27-F2FA-3826-0CBD8BB325FF}"/>
              </a:ext>
            </a:extLst>
          </p:cNvPr>
          <p:cNvGrpSpPr/>
          <p:nvPr/>
        </p:nvGrpSpPr>
        <p:grpSpPr>
          <a:xfrm>
            <a:off x="6814112" y="434659"/>
            <a:ext cx="1582060" cy="1390229"/>
            <a:chOff x="6814112" y="434659"/>
            <a:chExt cx="1582060" cy="1390229"/>
          </a:xfrm>
        </p:grpSpPr>
        <p:pic>
          <p:nvPicPr>
            <p:cNvPr id="5" name="Graphic 4" descr="Cherry Blossom outline">
              <a:extLst>
                <a:ext uri="{FF2B5EF4-FFF2-40B4-BE49-F238E27FC236}">
                  <a16:creationId xmlns:a16="http://schemas.microsoft.com/office/drawing/2014/main" id="{15C8C9EB-39F5-45AF-CB9A-0F57142A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07353">
              <a:off x="7262590" y="52826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herry Blossom outline">
              <a:extLst>
                <a:ext uri="{FF2B5EF4-FFF2-40B4-BE49-F238E27FC236}">
                  <a16:creationId xmlns:a16="http://schemas.microsoft.com/office/drawing/2014/main" id="{0C8E07DE-FDB0-95DA-5EFD-F9BBF307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45083">
              <a:off x="7481772" y="910488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herry Blossom outline">
              <a:extLst>
                <a:ext uri="{FF2B5EF4-FFF2-40B4-BE49-F238E27FC236}">
                  <a16:creationId xmlns:a16="http://schemas.microsoft.com/office/drawing/2014/main" id="{B2AC1B99-7DF2-CFA8-317D-985E901B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382627">
              <a:off x="6814112" y="434659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232E2DE-3054-7258-D684-B8447AF60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19719"/>
              </p:ext>
            </p:extLst>
          </p:nvPr>
        </p:nvGraphicFramePr>
        <p:xfrm>
          <a:off x="7729538" y="2373313"/>
          <a:ext cx="977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1473120" progId="Equation.DSMT4">
                  <p:embed/>
                </p:oleObj>
              </mc:Choice>
              <mc:Fallback>
                <p:oleObj name="Equation" r:id="rId5" imgW="97776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9538" y="2373313"/>
                        <a:ext cx="9779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44916860-B749-1C2B-0D8C-5FFEC30C1F31}"/>
              </a:ext>
            </a:extLst>
          </p:cNvPr>
          <p:cNvSpPr txBox="1">
            <a:spLocks/>
          </p:cNvSpPr>
          <p:nvPr/>
        </p:nvSpPr>
        <p:spPr>
          <a:xfrm>
            <a:off x="457200" y="4421981"/>
            <a:ext cx="3474720" cy="321470"/>
          </a:xfrm>
          <a:prstGeom prst="rect">
            <a:avLst/>
          </a:prstGeom>
        </p:spPr>
        <p:txBody>
          <a:bodyPr vert="horz" lIns="91435" tIns="45718" rIns="91435" bIns="45718" anchor="b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Page 1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484F5317-EAA0-60A0-C11A-FAB52A390070}"/>
              </a:ext>
            </a:extLst>
          </p:cNvPr>
          <p:cNvSpPr txBox="1">
            <a:spLocks/>
          </p:cNvSpPr>
          <p:nvPr/>
        </p:nvSpPr>
        <p:spPr>
          <a:xfrm>
            <a:off x="3931920" y="4397606"/>
            <a:ext cx="3474720" cy="321470"/>
          </a:xfrm>
          <a:prstGeom prst="rect">
            <a:avLst/>
          </a:prstGeom>
        </p:spPr>
        <p:txBody>
          <a:bodyPr vert="horz" lIns="91435" tIns="45718" rIns="91435" bIns="45718" anchor="b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b="1" dirty="0"/>
              <a:t>Page 2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99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FA12B-AC72-A3ED-4007-000A9808B3CD}"/>
              </a:ext>
            </a:extLst>
          </p:cNvPr>
          <p:cNvSpPr/>
          <p:nvPr/>
        </p:nvSpPr>
        <p:spPr>
          <a:xfrm>
            <a:off x="45720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A519-E7BF-730C-9C6B-EC60FD2C1C1F}"/>
              </a:ext>
            </a:extLst>
          </p:cNvPr>
          <p:cNvSpPr/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47472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page 3:</a:t>
            </a:r>
          </a:p>
          <a:p>
            <a:r>
              <a:rPr lang="en-US" dirty="0"/>
              <a:t>Fill in the blank with the population of your country.</a:t>
            </a:r>
          </a:p>
          <a:p>
            <a:r>
              <a:rPr lang="en-US" dirty="0"/>
              <a:t>Add the data about your country.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3–4: Language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B7F0D9D-109A-45BA-7157-8632EFD7AC30}"/>
              </a:ext>
            </a:extLst>
          </p:cNvPr>
          <p:cNvSpPr txBox="1">
            <a:spLocks/>
          </p:cNvSpPr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txBody>
          <a:bodyPr vert="horz" lIns="91435" tIns="45718" rIns="91435" bIns="45718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On page 4:</a:t>
            </a:r>
          </a:p>
          <a:p>
            <a:r>
              <a:rPr lang="en-US" dirty="0"/>
              <a:t>Fill in the blank with the number of students in your given class.</a:t>
            </a:r>
          </a:p>
          <a:p>
            <a:r>
              <a:rPr lang="en-US" dirty="0"/>
              <a:t>Calculate then add the classroom ratios.</a:t>
            </a:r>
          </a:p>
          <a:p>
            <a:pPr lvl="1"/>
            <a:r>
              <a:rPr lang="en-US" dirty="0"/>
              <a:t>Show your work on a separate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34819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FA12B-AC72-A3ED-4007-000A9808B3CD}"/>
              </a:ext>
            </a:extLst>
          </p:cNvPr>
          <p:cNvSpPr/>
          <p:nvPr/>
        </p:nvSpPr>
        <p:spPr>
          <a:xfrm>
            <a:off x="45720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A519-E7BF-730C-9C6B-EC60FD2C1C1F}"/>
              </a:ext>
            </a:extLst>
          </p:cNvPr>
          <p:cNvSpPr/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474720" cy="3434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Country</a:t>
            </a:r>
            <a:br>
              <a:rPr lang="en-US" b="1" dirty="0"/>
            </a:br>
            <a:r>
              <a:rPr lang="en-US" b="1" dirty="0"/>
              <a:t>Pop.: </a:t>
            </a:r>
            <a:r>
              <a:rPr lang="en-US" b="1" u="sng" dirty="0">
                <a:solidFill>
                  <a:schemeClr val="accent6"/>
                </a:solidFill>
              </a:rPr>
              <a:t>123,201,945</a:t>
            </a:r>
          </a:p>
          <a:p>
            <a:r>
              <a:rPr lang="en-US" dirty="0"/>
              <a:t>Languages:</a:t>
            </a:r>
          </a:p>
          <a:p>
            <a:pPr lvl="1"/>
            <a:r>
              <a:rPr lang="en-US" dirty="0"/>
              <a:t>10 of 10 people speak Japanese.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Pages 3–4 (Example: Japan)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B7F0D9D-109A-45BA-7157-8632EFD7AC30}"/>
              </a:ext>
            </a:extLst>
          </p:cNvPr>
          <p:cNvSpPr txBox="1">
            <a:spLocks/>
          </p:cNvSpPr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Classroom</a:t>
            </a:r>
            <a:br>
              <a:rPr lang="en-US" b="1" dirty="0"/>
            </a:br>
            <a:r>
              <a:rPr lang="en-US" b="1" dirty="0"/>
              <a:t>Pop.: </a:t>
            </a:r>
            <a:r>
              <a:rPr lang="en-US" b="1" u="sng" dirty="0">
                <a:solidFill>
                  <a:schemeClr val="accent6"/>
                </a:solidFill>
              </a:rPr>
              <a:t>37</a:t>
            </a:r>
          </a:p>
          <a:p>
            <a:r>
              <a:rPr lang="en-US" dirty="0"/>
              <a:t>Languages:</a:t>
            </a:r>
          </a:p>
          <a:p>
            <a:pPr lvl="1"/>
            <a:r>
              <a:rPr lang="en-US" dirty="0"/>
              <a:t>37 of 37 students speak Japanese.</a:t>
            </a:r>
          </a:p>
          <a:p>
            <a:pPr lvl="1"/>
            <a:r>
              <a:rPr lang="en-US" dirty="0"/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E3107D-4B27-F2FA-3826-0CBD8BB325FF}"/>
              </a:ext>
            </a:extLst>
          </p:cNvPr>
          <p:cNvGrpSpPr/>
          <p:nvPr/>
        </p:nvGrpSpPr>
        <p:grpSpPr>
          <a:xfrm>
            <a:off x="6814112" y="434659"/>
            <a:ext cx="1582060" cy="1390229"/>
            <a:chOff x="6814112" y="434659"/>
            <a:chExt cx="1582060" cy="1390229"/>
          </a:xfrm>
        </p:grpSpPr>
        <p:pic>
          <p:nvPicPr>
            <p:cNvPr id="5" name="Graphic 4" descr="Cherry Blossom outline">
              <a:extLst>
                <a:ext uri="{FF2B5EF4-FFF2-40B4-BE49-F238E27FC236}">
                  <a16:creationId xmlns:a16="http://schemas.microsoft.com/office/drawing/2014/main" id="{15C8C9EB-39F5-45AF-CB9A-0F57142A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07353">
              <a:off x="7262590" y="52826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herry Blossom outline">
              <a:extLst>
                <a:ext uri="{FF2B5EF4-FFF2-40B4-BE49-F238E27FC236}">
                  <a16:creationId xmlns:a16="http://schemas.microsoft.com/office/drawing/2014/main" id="{0C8E07DE-FDB0-95DA-5EFD-F9BBF307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45083">
              <a:off x="7481772" y="910488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herry Blossom outline">
              <a:extLst>
                <a:ext uri="{FF2B5EF4-FFF2-40B4-BE49-F238E27FC236}">
                  <a16:creationId xmlns:a16="http://schemas.microsoft.com/office/drawing/2014/main" id="{B2AC1B99-7DF2-CFA8-317D-985E901B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382627">
              <a:off x="6814112" y="434659"/>
              <a:ext cx="914400" cy="914400"/>
            </a:xfrm>
            <a:prstGeom prst="rect">
              <a:avLst/>
            </a:prstGeom>
          </p:spPr>
        </p:pic>
      </p:grp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44916860-B749-1C2B-0D8C-5FFEC30C1F31}"/>
              </a:ext>
            </a:extLst>
          </p:cNvPr>
          <p:cNvSpPr txBox="1">
            <a:spLocks/>
          </p:cNvSpPr>
          <p:nvPr/>
        </p:nvSpPr>
        <p:spPr>
          <a:xfrm>
            <a:off x="457200" y="4421981"/>
            <a:ext cx="3474720" cy="321470"/>
          </a:xfrm>
          <a:prstGeom prst="rect">
            <a:avLst/>
          </a:prstGeom>
        </p:spPr>
        <p:txBody>
          <a:bodyPr vert="horz" lIns="91435" tIns="45718" rIns="91435" bIns="45718" anchor="b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Page 3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484F5317-EAA0-60A0-C11A-FAB52A390070}"/>
              </a:ext>
            </a:extLst>
          </p:cNvPr>
          <p:cNvSpPr txBox="1">
            <a:spLocks/>
          </p:cNvSpPr>
          <p:nvPr/>
        </p:nvSpPr>
        <p:spPr>
          <a:xfrm>
            <a:off x="3931920" y="4397606"/>
            <a:ext cx="3474720" cy="321470"/>
          </a:xfrm>
          <a:prstGeom prst="rect">
            <a:avLst/>
          </a:prstGeom>
        </p:spPr>
        <p:txBody>
          <a:bodyPr vert="horz" lIns="91435" tIns="45718" rIns="91435" bIns="45718" anchor="b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b="1" dirty="0"/>
              <a:t>Page 4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621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FA12B-AC72-A3ED-4007-000A9808B3CD}"/>
              </a:ext>
            </a:extLst>
          </p:cNvPr>
          <p:cNvSpPr/>
          <p:nvPr/>
        </p:nvSpPr>
        <p:spPr>
          <a:xfrm>
            <a:off x="45720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A519-E7BF-730C-9C6B-EC60FD2C1C1F}"/>
              </a:ext>
            </a:extLst>
          </p:cNvPr>
          <p:cNvSpPr/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47472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page 5:</a:t>
            </a:r>
          </a:p>
          <a:p>
            <a:r>
              <a:rPr lang="en-US" dirty="0"/>
              <a:t>Fill in the blank with the population of your country.</a:t>
            </a:r>
          </a:p>
          <a:p>
            <a:r>
              <a:rPr lang="en-US" dirty="0"/>
              <a:t>Add the data about your country.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5–6: Other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B7F0D9D-109A-45BA-7157-8632EFD7AC30}"/>
              </a:ext>
            </a:extLst>
          </p:cNvPr>
          <p:cNvSpPr txBox="1">
            <a:spLocks/>
          </p:cNvSpPr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On page 6:</a:t>
            </a:r>
          </a:p>
          <a:p>
            <a:r>
              <a:rPr lang="en-US" dirty="0"/>
              <a:t>Fill in the blank with the number of students in your class.</a:t>
            </a:r>
          </a:p>
          <a:p>
            <a:r>
              <a:rPr lang="en-US" dirty="0"/>
              <a:t>Calculate then add the classroom ratios.</a:t>
            </a:r>
          </a:p>
          <a:p>
            <a:pPr lvl="1"/>
            <a:r>
              <a:rPr lang="en-US" dirty="0"/>
              <a:t>Show your work on a separate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29498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B4EF051-81E3-A2F5-449E-CCB04F1AD4D3}"/>
              </a:ext>
            </a:extLst>
          </p:cNvPr>
          <p:cNvGrpSpPr/>
          <p:nvPr/>
        </p:nvGrpSpPr>
        <p:grpSpPr>
          <a:xfrm>
            <a:off x="7644153" y="2218327"/>
            <a:ext cx="1197626" cy="1738515"/>
            <a:chOff x="7644153" y="2218327"/>
            <a:chExt cx="1197626" cy="1738515"/>
          </a:xfrm>
          <a:solidFill>
            <a:srgbClr val="E0EBF5">
              <a:alpha val="50196"/>
            </a:srgbClr>
          </a:solidFill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DFC304F6-4045-0814-9A2D-AAC50F079E1E}"/>
                </a:ext>
              </a:extLst>
            </p:cNvPr>
            <p:cNvSpPr/>
            <p:nvPr/>
          </p:nvSpPr>
          <p:spPr>
            <a:xfrm>
              <a:off x="7644153" y="2218327"/>
              <a:ext cx="1197626" cy="1738515"/>
            </a:xfrm>
            <a:prstGeom prst="snip1Rect">
              <a:avLst>
                <a:gd name="adj" fmla="val 23162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308C097-B693-E29F-F8AB-DFDDDEE7558D}"/>
                </a:ext>
              </a:extLst>
            </p:cNvPr>
            <p:cNvSpPr/>
            <p:nvPr/>
          </p:nvSpPr>
          <p:spPr>
            <a:xfrm>
              <a:off x="8560766" y="2218328"/>
              <a:ext cx="281012" cy="288335"/>
            </a:xfrm>
            <a:prstGeom prst="rtTriangl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DFA12B-AC72-A3ED-4007-000A9808B3CD}"/>
              </a:ext>
            </a:extLst>
          </p:cNvPr>
          <p:cNvSpPr/>
          <p:nvPr/>
        </p:nvSpPr>
        <p:spPr>
          <a:xfrm>
            <a:off x="45720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18A519-E7BF-730C-9C6B-EC60FD2C1C1F}"/>
              </a:ext>
            </a:extLst>
          </p:cNvPr>
          <p:cNvSpPr/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3474720" cy="3434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Country</a:t>
            </a:r>
            <a:br>
              <a:rPr lang="en-US" b="1" dirty="0"/>
            </a:br>
            <a:r>
              <a:rPr lang="en-US" b="1" dirty="0"/>
              <a:t>Pop.: </a:t>
            </a:r>
            <a:r>
              <a:rPr lang="en-US" b="1" u="sng" dirty="0">
                <a:solidFill>
                  <a:schemeClr val="accent6"/>
                </a:solidFill>
              </a:rPr>
              <a:t>123,201,945</a:t>
            </a:r>
          </a:p>
          <a:p>
            <a:r>
              <a:rPr lang="en-US" dirty="0"/>
              <a:t>Other:</a:t>
            </a:r>
          </a:p>
          <a:p>
            <a:pPr lvl="1"/>
            <a:r>
              <a:rPr lang="en-US" dirty="0"/>
              <a:t>3 of 10 people are ≥ 65 years old.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Pages 5–6 (Example: Japan)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B7F0D9D-109A-45BA-7157-8632EFD7AC30}"/>
              </a:ext>
            </a:extLst>
          </p:cNvPr>
          <p:cNvSpPr txBox="1">
            <a:spLocks/>
          </p:cNvSpPr>
          <p:nvPr/>
        </p:nvSpPr>
        <p:spPr>
          <a:xfrm>
            <a:off x="3931920" y="1309352"/>
            <a:ext cx="347472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Classroom</a:t>
            </a:r>
            <a:br>
              <a:rPr lang="en-US" b="1" dirty="0"/>
            </a:br>
            <a:r>
              <a:rPr lang="en-US" b="1" dirty="0"/>
              <a:t>Pop.: </a:t>
            </a:r>
            <a:r>
              <a:rPr lang="en-US" b="1" u="sng" dirty="0">
                <a:solidFill>
                  <a:schemeClr val="accent6"/>
                </a:solidFill>
              </a:rPr>
              <a:t>37</a:t>
            </a:r>
          </a:p>
          <a:p>
            <a:r>
              <a:rPr lang="en-US" dirty="0"/>
              <a:t>Other:</a:t>
            </a:r>
          </a:p>
          <a:p>
            <a:pPr lvl="1"/>
            <a:r>
              <a:rPr lang="en-US" dirty="0"/>
              <a:t>11 of 37 students are ≥ 65 years old.</a:t>
            </a:r>
          </a:p>
          <a:p>
            <a:pPr lvl="1"/>
            <a:r>
              <a:rPr lang="en-US" dirty="0"/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E3107D-4B27-F2FA-3826-0CBD8BB325FF}"/>
              </a:ext>
            </a:extLst>
          </p:cNvPr>
          <p:cNvGrpSpPr/>
          <p:nvPr/>
        </p:nvGrpSpPr>
        <p:grpSpPr>
          <a:xfrm>
            <a:off x="6814112" y="434659"/>
            <a:ext cx="1582060" cy="1390229"/>
            <a:chOff x="6814112" y="434659"/>
            <a:chExt cx="1582060" cy="1390229"/>
          </a:xfrm>
        </p:grpSpPr>
        <p:pic>
          <p:nvPicPr>
            <p:cNvPr id="5" name="Graphic 4" descr="Cherry Blossom outline">
              <a:extLst>
                <a:ext uri="{FF2B5EF4-FFF2-40B4-BE49-F238E27FC236}">
                  <a16:creationId xmlns:a16="http://schemas.microsoft.com/office/drawing/2014/main" id="{15C8C9EB-39F5-45AF-CB9A-0F57142A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07353">
              <a:off x="7262590" y="528263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herry Blossom outline">
              <a:extLst>
                <a:ext uri="{FF2B5EF4-FFF2-40B4-BE49-F238E27FC236}">
                  <a16:creationId xmlns:a16="http://schemas.microsoft.com/office/drawing/2014/main" id="{0C8E07DE-FDB0-95DA-5EFD-F9BBF307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45083">
              <a:off x="7481772" y="910488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herry Blossom outline">
              <a:extLst>
                <a:ext uri="{FF2B5EF4-FFF2-40B4-BE49-F238E27FC236}">
                  <a16:creationId xmlns:a16="http://schemas.microsoft.com/office/drawing/2014/main" id="{B2AC1B99-7DF2-CFA8-317D-985E901B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382627">
              <a:off x="6814112" y="434659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232E2DE-3054-7258-D684-B8447AF60F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6072" y="2373360"/>
          <a:ext cx="9652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1473120" progId="Equation.DSMT4">
                  <p:embed/>
                </p:oleObj>
              </mc:Choice>
              <mc:Fallback>
                <p:oleObj name="Equation" r:id="rId5" imgW="965160" imgH="14731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232E2DE-3054-7258-D684-B8447AF60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6072" y="2373360"/>
                        <a:ext cx="9652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44916860-B749-1C2B-0D8C-5FFEC30C1F31}"/>
              </a:ext>
            </a:extLst>
          </p:cNvPr>
          <p:cNvSpPr txBox="1">
            <a:spLocks/>
          </p:cNvSpPr>
          <p:nvPr/>
        </p:nvSpPr>
        <p:spPr>
          <a:xfrm>
            <a:off x="457200" y="4421981"/>
            <a:ext cx="3474720" cy="321470"/>
          </a:xfrm>
          <a:prstGeom prst="rect">
            <a:avLst/>
          </a:prstGeom>
        </p:spPr>
        <p:txBody>
          <a:bodyPr vert="horz" lIns="91435" tIns="45718" rIns="91435" bIns="45718" anchor="b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Page 5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484F5317-EAA0-60A0-C11A-FAB52A390070}"/>
              </a:ext>
            </a:extLst>
          </p:cNvPr>
          <p:cNvSpPr txBox="1">
            <a:spLocks/>
          </p:cNvSpPr>
          <p:nvPr/>
        </p:nvSpPr>
        <p:spPr>
          <a:xfrm>
            <a:off x="3931920" y="4397606"/>
            <a:ext cx="3474720" cy="321470"/>
          </a:xfrm>
          <a:prstGeom prst="rect">
            <a:avLst/>
          </a:prstGeom>
        </p:spPr>
        <p:txBody>
          <a:bodyPr vert="horz" lIns="91435" tIns="45718" rIns="91435" bIns="45718" anchor="b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b="1" dirty="0"/>
              <a:t>Page 6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282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use proportions to understand our world?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Front cover: Title</a:t>
            </a:r>
          </a:p>
          <a:p>
            <a:r>
              <a:rPr lang="en-US" dirty="0"/>
              <a:t>Inside pages (1–2): Religions</a:t>
            </a:r>
          </a:p>
          <a:p>
            <a:r>
              <a:rPr lang="en-US" dirty="0"/>
              <a:t>Inside pages (3–4): Languages</a:t>
            </a:r>
          </a:p>
          <a:p>
            <a:r>
              <a:rPr lang="en-US" dirty="0"/>
              <a:t>Inside pages (5–6): Other</a:t>
            </a:r>
          </a:p>
          <a:p>
            <a:pPr lvl="1"/>
            <a:r>
              <a:rPr lang="en-US" dirty="0"/>
              <a:t>The left page is your given statements.</a:t>
            </a:r>
          </a:p>
          <a:p>
            <a:pPr lvl="1"/>
            <a:r>
              <a:rPr lang="en-US" dirty="0"/>
              <a:t>The right page is your calculated statements.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___ Were a Classroom: Summary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98DE7F-D459-04D3-A313-7632AD255AF2}"/>
              </a:ext>
            </a:extLst>
          </p:cNvPr>
          <p:cNvGrpSpPr/>
          <p:nvPr/>
        </p:nvGrpSpPr>
        <p:grpSpPr>
          <a:xfrm>
            <a:off x="6081867" y="1416944"/>
            <a:ext cx="1839941" cy="2670920"/>
            <a:chOff x="7644153" y="2218327"/>
            <a:chExt cx="1197626" cy="1738515"/>
          </a:xfrm>
          <a:solidFill>
            <a:srgbClr val="E0EBF5">
              <a:alpha val="50196"/>
            </a:srgbClr>
          </a:solidFill>
        </p:grpSpPr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D57F0165-EF72-6B0E-3F18-6D3E336F8E87}"/>
                </a:ext>
              </a:extLst>
            </p:cNvPr>
            <p:cNvSpPr/>
            <p:nvPr/>
          </p:nvSpPr>
          <p:spPr>
            <a:xfrm>
              <a:off x="7644153" y="2218327"/>
              <a:ext cx="1197626" cy="1738515"/>
            </a:xfrm>
            <a:prstGeom prst="snip1Rect">
              <a:avLst>
                <a:gd name="adj" fmla="val 23162"/>
              </a:avLst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57F28DF-8B1B-45E3-5C8B-DA30006F0AF4}"/>
                </a:ext>
              </a:extLst>
            </p:cNvPr>
            <p:cNvSpPr/>
            <p:nvPr/>
          </p:nvSpPr>
          <p:spPr>
            <a:xfrm>
              <a:off x="8560766" y="2218328"/>
              <a:ext cx="281012" cy="288335"/>
            </a:xfrm>
            <a:prstGeom prst="rtTriangl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AC7DA729-D8ED-7D75-11C3-F6A9CEC5C8B2}"/>
              </a:ext>
            </a:extLst>
          </p:cNvPr>
          <p:cNvSpPr txBox="1">
            <a:spLocks/>
          </p:cNvSpPr>
          <p:nvPr/>
        </p:nvSpPr>
        <p:spPr>
          <a:xfrm>
            <a:off x="6081867" y="1859920"/>
            <a:ext cx="1839942" cy="2227943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/>
              <a:t>Show your work on a separate piece of paper.</a:t>
            </a:r>
          </a:p>
        </p:txBody>
      </p:sp>
    </p:spTree>
    <p:extLst>
      <p:ext uri="{BB962C8B-B14F-4D97-AF65-F5344CB8AC3E}">
        <p14:creationId xmlns:p14="http://schemas.microsoft.com/office/powerpoint/2010/main" val="23594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DCF9F-033F-08E2-DE64-43D1413734E7}"/>
              </a:ext>
            </a:extLst>
          </p:cNvPr>
          <p:cNvSpPr/>
          <p:nvPr/>
        </p:nvSpPr>
        <p:spPr>
          <a:xfrm>
            <a:off x="3931918" y="1309352"/>
            <a:ext cx="3474720" cy="343409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5B07E0-FC12-D65B-B8B2-5FCE3F1E08B5}"/>
              </a:ext>
            </a:extLst>
          </p:cNvPr>
          <p:cNvSpPr/>
          <p:nvPr/>
        </p:nvSpPr>
        <p:spPr>
          <a:xfrm>
            <a:off x="457198" y="1309352"/>
            <a:ext cx="3474720" cy="34340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18" y="1309353"/>
            <a:ext cx="3463327" cy="3076911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bg1"/>
                </a:solidFill>
              </a:rPr>
              <a:t>Think about what you have learned and respond to the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2 </a:t>
            </a:r>
            <a:r>
              <a:rPr lang="en-US" sz="2800" dirty="0">
                <a:solidFill>
                  <a:schemeClr val="bg1"/>
                </a:solidFill>
              </a:rPr>
              <a:t>prompts.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Cover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86C7A5F1-0783-ACCD-C0B4-E3A58BBB45D5}"/>
              </a:ext>
            </a:extLst>
          </p:cNvPr>
          <p:cNvSpPr txBox="1">
            <a:spLocks/>
          </p:cNvSpPr>
          <p:nvPr/>
        </p:nvSpPr>
        <p:spPr>
          <a:xfrm>
            <a:off x="462894" y="1309352"/>
            <a:ext cx="3463328" cy="3076912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I used to think…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But now I know…</a:t>
            </a:r>
          </a:p>
        </p:txBody>
      </p:sp>
      <p:pic>
        <p:nvPicPr>
          <p:cNvPr id="10" name="Picture 9" descr="A purple spirals and a red line&#10;&#10;Description automatically generated">
            <a:extLst>
              <a:ext uri="{FF2B5EF4-FFF2-40B4-BE49-F238E27FC236}">
                <a16:creationId xmlns:a16="http://schemas.microsoft.com/office/drawing/2014/main" id="{F6587A71-6774-09D3-51F6-808CA298B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58" y="307247"/>
            <a:ext cx="209096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fact-checker is responsible for finding out if a statement is true or not.</a:t>
            </a:r>
          </a:p>
          <a:p>
            <a:pPr lvl="1"/>
            <a:r>
              <a:rPr lang="en-US" i="1" dirty="0"/>
              <a:t>Would 11 out of 37 students be an accurate representation of the 123,201,945 people living in Japan?</a:t>
            </a:r>
          </a:p>
          <a:p>
            <a:pPr lvl="1"/>
            <a:r>
              <a:rPr lang="en-US" dirty="0"/>
              <a:t>A fact-checker would investigate the truth of that claim.</a:t>
            </a:r>
          </a:p>
          <a:p>
            <a:r>
              <a:rPr lang="en-US" dirty="0"/>
              <a:t>Publishing companies often employ a fact-checker to ensure that they do not accidentally print false claims.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Fact-Checker</a:t>
            </a:r>
          </a:p>
        </p:txBody>
      </p:sp>
      <p:pic>
        <p:nvPicPr>
          <p:cNvPr id="5" name="Picture 4" descr="A check mark in a box&#10;&#10;Description automatically generated">
            <a:extLst>
              <a:ext uri="{FF2B5EF4-FFF2-40B4-BE49-F238E27FC236}">
                <a16:creationId xmlns:a16="http://schemas.microsoft.com/office/drawing/2014/main" id="{2F276E2D-1345-DCD0-F445-797453E8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463" y="307247"/>
            <a:ext cx="1094338" cy="10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book must now be investigated by a fact-checker to confirm that every claim in the book is true.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 partner and trade books.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Fact-Checker</a:t>
            </a:r>
          </a:p>
        </p:txBody>
      </p:sp>
      <p:pic>
        <p:nvPicPr>
          <p:cNvPr id="3" name="Picture 2" descr="A check mark in a box&#10;&#10;Description automatically generated">
            <a:extLst>
              <a:ext uri="{FF2B5EF4-FFF2-40B4-BE49-F238E27FC236}">
                <a16:creationId xmlns:a16="http://schemas.microsoft.com/office/drawing/2014/main" id="{F181B574-2071-14CF-32E4-4DB509D5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463" y="307247"/>
            <a:ext cx="1094338" cy="10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have been hired as the new fact-checker.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 Check each claim on page 2 using the information from page 1.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Fact-Checker</a:t>
            </a:r>
          </a:p>
        </p:txBody>
      </p:sp>
      <p:pic>
        <p:nvPicPr>
          <p:cNvPr id="3" name="Picture 2" descr="A check mark in a box&#10;&#10;Description automatically generated">
            <a:extLst>
              <a:ext uri="{FF2B5EF4-FFF2-40B4-BE49-F238E27FC236}">
                <a16:creationId xmlns:a16="http://schemas.microsoft.com/office/drawing/2014/main" id="{8BD55378-A8E7-456D-FADF-BE388D04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463" y="307247"/>
            <a:ext cx="1094338" cy="100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proportions that represent real-world scenarios.</a:t>
            </a:r>
          </a:p>
          <a:p>
            <a:r>
              <a:rPr lang="en-US" dirty="0"/>
              <a:t>Solve proportions.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people live on which continent?</a:t>
            </a:r>
          </a:p>
          <a:p>
            <a:pPr lvl="1"/>
            <a:r>
              <a:rPr lang="en-US" dirty="0"/>
              <a:t>Africa</a:t>
            </a:r>
          </a:p>
          <a:p>
            <a:pPr lvl="1"/>
            <a:r>
              <a:rPr lang="en-US" dirty="0"/>
              <a:t>Asia</a:t>
            </a:r>
          </a:p>
          <a:p>
            <a:pPr lvl="1"/>
            <a:r>
              <a:rPr lang="en-US" dirty="0"/>
              <a:t>Central/South America</a:t>
            </a:r>
          </a:p>
          <a:p>
            <a:pPr lvl="1"/>
            <a:r>
              <a:rPr lang="en-US" dirty="0"/>
              <a:t>Europe</a:t>
            </a:r>
          </a:p>
          <a:p>
            <a:pPr lvl="1"/>
            <a:r>
              <a:rPr lang="en-US" dirty="0"/>
              <a:t>Oceania</a:t>
            </a:r>
          </a:p>
          <a:p>
            <a:pPr lvl="1"/>
            <a:r>
              <a:rPr lang="en-US" dirty="0"/>
              <a:t>North America</a:t>
            </a:r>
          </a:p>
          <a:p>
            <a:pPr marL="0" indent="0" algn="ctr">
              <a:buNone/>
            </a:pPr>
            <a:r>
              <a:rPr lang="en-US" b="1" i="1" dirty="0"/>
              <a:t>Write your reasoning for your answer on your sticky note.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Bars: Question 1</a:t>
            </a: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BFFA5572-5AFB-CC60-8927-2960E4FEDA9D}"/>
              </a:ext>
            </a:extLst>
          </p:cNvPr>
          <p:cNvSpPr/>
          <p:nvPr/>
        </p:nvSpPr>
        <p:spPr>
          <a:xfrm>
            <a:off x="6642847" y="1913307"/>
            <a:ext cx="2043953" cy="199912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 think most people live on ... because …</a:t>
            </a:r>
          </a:p>
        </p:txBody>
      </p:sp>
      <p:pic>
        <p:nvPicPr>
          <p:cNvPr id="4" name="Picture 3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E68BB10B-AAD1-3599-8450-FE45EC4F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70" y="400051"/>
            <a:ext cx="1571730" cy="9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Around the world, what language is spoken by the most people?</a:t>
            </a:r>
          </a:p>
          <a:p>
            <a:pPr lvl="1"/>
            <a:r>
              <a:rPr lang="en-US" dirty="0"/>
              <a:t>Arabic</a:t>
            </a:r>
          </a:p>
          <a:p>
            <a:pPr lvl="1"/>
            <a:r>
              <a:rPr lang="en-US" dirty="0"/>
              <a:t>Bengali</a:t>
            </a:r>
          </a:p>
          <a:p>
            <a:pPr lvl="1"/>
            <a:r>
              <a:rPr lang="en-US" dirty="0"/>
              <a:t>Chinese</a:t>
            </a:r>
          </a:p>
          <a:p>
            <a:pPr lvl="1"/>
            <a:r>
              <a:rPr lang="en-US" dirty="0"/>
              <a:t>English</a:t>
            </a:r>
          </a:p>
          <a:p>
            <a:pPr marL="294879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Write your reasoning for your answer on your sticky note.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Bars: Question 2</a:t>
            </a: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BFFA5572-5AFB-CC60-8927-2960E4FEDA9D}"/>
              </a:ext>
            </a:extLst>
          </p:cNvPr>
          <p:cNvSpPr/>
          <p:nvPr/>
        </p:nvSpPr>
        <p:spPr>
          <a:xfrm>
            <a:off x="6642847" y="1918442"/>
            <a:ext cx="2043953" cy="199912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 think most people speak ... because …</a:t>
            </a:r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3A27C764-D5F9-1C33-1473-CB8E1E6C42D3}"/>
              </a:ext>
            </a:extLst>
          </p:cNvPr>
          <p:cNvSpPr txBox="1">
            <a:spLocks/>
          </p:cNvSpPr>
          <p:nvPr/>
        </p:nvSpPr>
        <p:spPr>
          <a:xfrm>
            <a:off x="2943546" y="1309352"/>
            <a:ext cx="5743254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Hindu</a:t>
            </a:r>
          </a:p>
          <a:p>
            <a:pPr lvl="1"/>
            <a:r>
              <a:rPr lang="en-US" dirty="0"/>
              <a:t>Portuguese</a:t>
            </a:r>
          </a:p>
          <a:p>
            <a:pPr lvl="1"/>
            <a:r>
              <a:rPr lang="en-US" dirty="0"/>
              <a:t>Russian</a:t>
            </a:r>
          </a:p>
          <a:p>
            <a:pPr lvl="1"/>
            <a:r>
              <a:rPr lang="en-US" dirty="0"/>
              <a:t>Spanish</a:t>
            </a:r>
          </a:p>
        </p:txBody>
      </p:sp>
      <p:pic>
        <p:nvPicPr>
          <p:cNvPr id="5" name="Picture 4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15081B5C-15D8-0A4F-2CCC-41EE3FEE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70" y="400051"/>
            <a:ext cx="1571730" cy="9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most popular religion in the world?</a:t>
            </a:r>
          </a:p>
          <a:p>
            <a:pPr lvl="1"/>
            <a:r>
              <a:rPr lang="en-US" dirty="0"/>
              <a:t>Buddhism</a:t>
            </a:r>
          </a:p>
          <a:p>
            <a:pPr lvl="1"/>
            <a:r>
              <a:rPr lang="en-US" dirty="0"/>
              <a:t>Christianity</a:t>
            </a:r>
          </a:p>
          <a:p>
            <a:pPr lvl="1"/>
            <a:r>
              <a:rPr lang="en-US" dirty="0"/>
              <a:t>Folk</a:t>
            </a:r>
          </a:p>
          <a:p>
            <a:pPr lvl="1"/>
            <a:r>
              <a:rPr lang="en-US" dirty="0"/>
              <a:t>Hinduism</a:t>
            </a:r>
          </a:p>
          <a:p>
            <a:pPr lvl="1"/>
            <a:r>
              <a:rPr lang="en-US" dirty="0"/>
              <a:t>Islam</a:t>
            </a:r>
          </a:p>
          <a:p>
            <a:pPr lvl="1"/>
            <a:r>
              <a:rPr lang="en-US" dirty="0"/>
              <a:t>Judaism</a:t>
            </a:r>
          </a:p>
          <a:p>
            <a:pPr marL="0" indent="0" algn="ctr">
              <a:buNone/>
            </a:pPr>
            <a:r>
              <a:rPr lang="en-US" b="1" i="1" dirty="0"/>
              <a:t>Write your reasoning for your answer on your sticky note.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Bars: Question 3</a:t>
            </a:r>
          </a:p>
        </p:txBody>
      </p: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BFFA5572-5AFB-CC60-8927-2960E4FEDA9D}"/>
              </a:ext>
            </a:extLst>
          </p:cNvPr>
          <p:cNvSpPr/>
          <p:nvPr/>
        </p:nvSpPr>
        <p:spPr>
          <a:xfrm>
            <a:off x="6642847" y="1918444"/>
            <a:ext cx="2043953" cy="199912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 think most people practice ... because …</a:t>
            </a:r>
          </a:p>
        </p:txBody>
      </p:sp>
      <p:pic>
        <p:nvPicPr>
          <p:cNvPr id="3" name="Picture 2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83CD9514-07C8-A7E3-E9C1-CCB5B776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70" y="400051"/>
            <a:ext cx="1571730" cy="9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754" y="1309352"/>
            <a:ext cx="5548045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as the book is read aloud.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 as much mathematical information as you can on your handout.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If the World Were a Village</a:t>
            </a:r>
          </a:p>
        </p:txBody>
      </p:sp>
      <p:pic>
        <p:nvPicPr>
          <p:cNvPr id="2" name="Picture 1" descr="A book cover of a planet earth&#10;&#10;Description automatically generated">
            <a:extLst>
              <a:ext uri="{FF2B5EF4-FFF2-40B4-BE49-F238E27FC236}">
                <a16:creationId xmlns:a16="http://schemas.microsoft.com/office/drawing/2014/main" id="{070C4B64-FBE2-E70D-98B9-24723B99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9352"/>
            <a:ext cx="2547991" cy="34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information from the book would help us answer our questions from earlier?</a:t>
            </a:r>
          </a:p>
          <a:p>
            <a:r>
              <a:rPr lang="en-US" i="1" dirty="0"/>
              <a:t>Most people live on which continent?</a:t>
            </a:r>
          </a:p>
          <a:p>
            <a:r>
              <a:rPr lang="en-US" i="1" dirty="0"/>
              <a:t>Around the world, what language is spoken by the most people?</a:t>
            </a:r>
          </a:p>
          <a:p>
            <a:r>
              <a:rPr lang="en-US" i="1" dirty="0"/>
              <a:t>What is the most popular religion in the world?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3" name="Picture 2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FA42234F-4AA9-E767-68F9-92468EEB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70" y="400051"/>
            <a:ext cx="1571730" cy="90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2667</TotalTime>
  <Words>1700</Words>
  <Application>Microsoft Macintosh PowerPoint</Application>
  <PresentationFormat>On-screen Show (16:9)</PresentationFormat>
  <Paragraphs>217</Paragraphs>
  <Slides>34</Slides>
  <Notes>22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If Our Classroom Were the World</vt:lpstr>
      <vt:lpstr>Essential Question</vt:lpstr>
      <vt:lpstr>Lesson Objectives</vt:lpstr>
      <vt:lpstr>Sticky Bars: Question 1</vt:lpstr>
      <vt:lpstr>Sticky Bars: Question 2</vt:lpstr>
      <vt:lpstr>Sticky Bars: Question 3</vt:lpstr>
      <vt:lpstr>If the World Were a Village</vt:lpstr>
      <vt:lpstr>Comparison</vt:lpstr>
      <vt:lpstr>Mathematical Concepts</vt:lpstr>
      <vt:lpstr>Think-Pair-Share</vt:lpstr>
      <vt:lpstr>Think-Pair-Share</vt:lpstr>
      <vt:lpstr>Mathematical Ways to Represent the World</vt:lpstr>
      <vt:lpstr>Class Proportion</vt:lpstr>
      <vt:lpstr>Class Proportion</vt:lpstr>
      <vt:lpstr>Class Proportion: Share</vt:lpstr>
      <vt:lpstr>Class Proportion: Different Approaches</vt:lpstr>
      <vt:lpstr>Class Proportion: Pick Your Favorite</vt:lpstr>
      <vt:lpstr>If ___ Were a Classroom</vt:lpstr>
      <vt:lpstr>Construct Your Book</vt:lpstr>
      <vt:lpstr>Globally Minded</vt:lpstr>
      <vt:lpstr>Front Cover</vt:lpstr>
      <vt:lpstr>In Canva</vt:lpstr>
      <vt:lpstr>Pages 1–2: Religion</vt:lpstr>
      <vt:lpstr>Pages 1–2 (Example: Japan)</vt:lpstr>
      <vt:lpstr>Pages 3–4: Language</vt:lpstr>
      <vt:lpstr>Pages 3–4 (Example: Japan)</vt:lpstr>
      <vt:lpstr>Pages 5–6: Other</vt:lpstr>
      <vt:lpstr>Pages 5–6 (Example: Japan)</vt:lpstr>
      <vt:lpstr>If ___ Were a Classroom: Summary</vt:lpstr>
      <vt:lpstr>Back Cover</vt:lpstr>
      <vt:lpstr>Fact-Checker</vt:lpstr>
      <vt:lpstr>Fact-Checker</vt:lpstr>
      <vt:lpstr>Fact-Checker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Finley-Combs, Elsa C.</cp:lastModifiedBy>
  <cp:revision>35</cp:revision>
  <dcterms:created xsi:type="dcterms:W3CDTF">2024-09-03T14:28:53Z</dcterms:created>
  <dcterms:modified xsi:type="dcterms:W3CDTF">2024-12-05T17:53:19Z</dcterms:modified>
</cp:coreProperties>
</file>