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73" r:id="rId14"/>
    <p:sldId id="274" r:id="rId15"/>
    <p:sldId id="270" r:id="rId1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36"/>
    <p:restoredTop sz="85315"/>
  </p:normalViewPr>
  <p:slideViewPr>
    <p:cSldViewPr snapToGrid="0">
      <p:cViewPr varScale="1">
        <p:scale>
          <a:sx n="140" d="100"/>
          <a:sy n="140" d="100"/>
        </p:scale>
        <p:origin x="8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ater_Tokyo_Area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ssenger_pusher#/media/File:Rush_hour_at_Ueno_02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pload.wikimedia.org/wikipedia/commons/0/09/Shibuya_Station_Crossing.JPG" TargetMode="External"/><Relationship Id="rId4" Type="http://schemas.openxmlformats.org/officeDocument/2006/relationships/hyperlink" Target="https://www.thetravel.com/10-unique-capsule-hotels-in-tokyo-that-are-worth-staying-at/1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365d9d6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365d9d6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567C0CA-03D9-CB63-6DC7-26F7855F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cbb5316a2_0_33:notes">
            <a:extLst>
              <a:ext uri="{FF2B5EF4-FFF2-40B4-BE49-F238E27FC236}">
                <a16:creationId xmlns:a16="http://schemas.microsoft.com/office/drawing/2014/main" id="{6CA89155-74AB-1329-8D9C-28DA2E9702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cbb5316a2_0_33:notes">
            <a:extLst>
              <a:ext uri="{FF2B5EF4-FFF2-40B4-BE49-F238E27FC236}">
                <a16:creationId xmlns:a16="http://schemas.microsoft.com/office/drawing/2014/main" id="{F226C07A-3D7B-C888-CC64-267D13BB84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Teacher’s Note: </a:t>
            </a:r>
            <a:r>
              <a:rPr lang="en-US" b="0" dirty="0"/>
              <a:t>The data used to create the map was obtained from the Central Intelligence Agency’s </a:t>
            </a:r>
            <a:r>
              <a:rPr lang="en-US" b="0" i="1" dirty="0"/>
              <a:t>World Factbook</a:t>
            </a:r>
            <a:r>
              <a:rPr lang="en-US" b="0" i="0" dirty="0"/>
              <a:t> in 2024. Mention to students that the data presented by the map may change depending on the year.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Central Intelligence Agency. (n.d.). </a:t>
            </a:r>
            <a:r>
              <a:rPr lang="en-US" i="1" dirty="0">
                <a:effectLst/>
              </a:rPr>
              <a:t>The world factbook</a:t>
            </a:r>
            <a:r>
              <a:rPr lang="en-US" dirty="0">
                <a:effectLst/>
              </a:rPr>
              <a:t>. https://</a:t>
            </a:r>
            <a:r>
              <a:rPr lang="en-US" dirty="0" err="1">
                <a:effectLst/>
              </a:rPr>
              <a:t>www.cia.gov</a:t>
            </a:r>
            <a:r>
              <a:rPr lang="en-US" dirty="0">
                <a:effectLst/>
              </a:rPr>
              <a:t>/the-world-factbook/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/>
              <a:t> 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134248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cbb5316a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cbb5316a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Window notes. Strategies. https://learn.k20center.ou.edu/strategy/189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bb5316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bb5316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Window notes. Strategies. https://learn.k20center.ou.edu/strategy/189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96A747-64D9-9A9D-7B17-AA5AAAF88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bb5316a2_0_18:notes">
            <a:extLst>
              <a:ext uri="{FF2B5EF4-FFF2-40B4-BE49-F238E27FC236}">
                <a16:creationId xmlns:a16="http://schemas.microsoft.com/office/drawing/2014/main" id="{E10E10F2-575D-BED2-2C5E-431C656892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bb5316a2_0_18:notes">
            <a:extLst>
              <a:ext uri="{FF2B5EF4-FFF2-40B4-BE49-F238E27FC236}">
                <a16:creationId xmlns:a16="http://schemas.microsoft.com/office/drawing/2014/main" id="{8A40AF24-8A10-1CCC-8E4F-6C9856A402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Window notes. Strategies. https://learn.k20center.ou.edu/strategy/189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60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BD6155C4-18BF-4A0D-AEDB-7751B15D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bb5316a2_0_18:notes">
            <a:extLst>
              <a:ext uri="{FF2B5EF4-FFF2-40B4-BE49-F238E27FC236}">
                <a16:creationId xmlns:a16="http://schemas.microsoft.com/office/drawing/2014/main" id="{7FBBD543-44E3-4B57-451F-BDF9CCA4F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bb5316a2_0_18:notes">
            <a:extLst>
              <a:ext uri="{FF2B5EF4-FFF2-40B4-BE49-F238E27FC236}">
                <a16:creationId xmlns:a16="http://schemas.microsoft.com/office/drawing/2014/main" id="{C74B0123-6C19-3AB7-1D23-7CF5D0127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(2020, May 26).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ICAP – People here, people there, people everywhere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[Video]. YouTube. https://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www.youtube.com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watch?v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=neRA3yz7bwQ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909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cbb5316a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cbb5316a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bacbdb87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7bacbdb87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9d9eb9f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9d9eb9f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68D6CD8B-7FBF-99D3-5E59-30FCE9B3C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9d9eb9f54_0_0:notes">
            <a:extLst>
              <a:ext uri="{FF2B5EF4-FFF2-40B4-BE49-F238E27FC236}">
                <a16:creationId xmlns:a16="http://schemas.microsoft.com/office/drawing/2014/main" id="{4B886234-AF43-54FD-8375-F6CA300B2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9d9eb9f54_0_0:notes">
            <a:extLst>
              <a:ext uri="{FF2B5EF4-FFF2-40B4-BE49-F238E27FC236}">
                <a16:creationId xmlns:a16="http://schemas.microsoft.com/office/drawing/2014/main" id="{F4E5C3C2-B620-5A5F-3A1B-40018010C0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90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d60db8e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d60db8ea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Lu, Hanson. (2019, May 17). </a:t>
            </a:r>
            <a:r>
              <a:rPr lang="en" i="1" dirty="0"/>
              <a:t>People lot photo</a:t>
            </a:r>
            <a:r>
              <a:rPr lang="en" dirty="0"/>
              <a:t> [Photograph]. </a:t>
            </a:r>
            <a:r>
              <a:rPr lang="en" dirty="0" err="1"/>
              <a:t>Unsplash</a:t>
            </a:r>
            <a:r>
              <a:rPr lang="en" dirty="0"/>
              <a:t>. </a:t>
            </a:r>
            <a:r>
              <a:rPr lang="en-US" dirty="0"/>
              <a:t>https://</a:t>
            </a:r>
            <a:r>
              <a:rPr lang="en-US" dirty="0" err="1"/>
              <a:t>unsplash.com</a:t>
            </a:r>
            <a:r>
              <a:rPr lang="en-US" dirty="0"/>
              <a:t>/photos/people-lot-WrNbw7UeNq </a:t>
            </a: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5f8e1c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5f8e1c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333333"/>
                </a:solidFill>
              </a:rPr>
              <a:t>Qrsk075. (2011, June 18). </a:t>
            </a:r>
            <a:r>
              <a:rPr lang="en-US" sz="1100" i="1" dirty="0">
                <a:solidFill>
                  <a:srgbClr val="333333"/>
                </a:solidFill>
              </a:rPr>
              <a:t>Location of greater Tokyo area </a:t>
            </a:r>
            <a:r>
              <a:rPr lang="en-US" sz="1100" i="0" dirty="0">
                <a:solidFill>
                  <a:srgbClr val="333333"/>
                </a:solidFill>
              </a:rPr>
              <a:t>[Image]</a:t>
            </a:r>
            <a:r>
              <a:rPr lang="en-US" sz="1100" i="1" dirty="0">
                <a:solidFill>
                  <a:srgbClr val="333333"/>
                </a:solidFill>
              </a:rPr>
              <a:t>. </a:t>
            </a:r>
            <a:r>
              <a:rPr lang="en-US" sz="1100" dirty="0">
                <a:solidFill>
                  <a:srgbClr val="333333"/>
                </a:solidFill>
              </a:rPr>
              <a:t>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https://commons.wikimedia.org/wiki/File:Greater_Tokyo_Area.png</a:t>
            </a:r>
            <a:endParaRPr lang="en-US" dirty="0"/>
          </a:p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cbb531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cbb531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Teacher’s Note: </a:t>
            </a:r>
            <a:r>
              <a:rPr lang="en" b="0" dirty="0"/>
              <a:t>Picture 2 links out to a complete article. Scroll down to item number 8 in the article to show students the picture of the 9h Capsule Hotel beds.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Chris 73. (2007). </a:t>
            </a:r>
            <a:r>
              <a:rPr lang="en" i="1" dirty="0"/>
              <a:t>Rush hour at Ueno Station in Tokyo, 2007 </a:t>
            </a:r>
            <a:r>
              <a:rPr lang="en" i="0" dirty="0"/>
              <a:t>[Photograph]. </a:t>
            </a:r>
            <a:r>
              <a:rPr lang="en" dirty="0"/>
              <a:t>Wikimedia Commons.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https://en.wikipedia.org/wiki/Passenger_pusher#/media/File:Rush_hour_at_Ueno_02.JPG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hlink"/>
                </a:solidFill>
              </a:rPr>
              <a:t>Crowe, R. (2018). </a:t>
            </a:r>
            <a:r>
              <a:rPr lang="en" i="0" u="none" dirty="0">
                <a:solidFill>
                  <a:schemeClr val="hlink"/>
                </a:solidFill>
              </a:rPr>
              <a:t>10 unique capsule hotels in Tokyo that are worth staying at</a:t>
            </a:r>
            <a:r>
              <a:rPr lang="en" u="none" dirty="0">
                <a:solidFill>
                  <a:schemeClr val="hlink"/>
                </a:solidFill>
              </a:rPr>
              <a:t>. </a:t>
            </a:r>
            <a:r>
              <a:rPr lang="en" i="1" u="none" dirty="0">
                <a:solidFill>
                  <a:schemeClr val="hlink"/>
                </a:solidFill>
              </a:rPr>
              <a:t>T</a:t>
            </a:r>
            <a:r>
              <a:rPr lang="en-US" i="1" u="none" dirty="0">
                <a:solidFill>
                  <a:schemeClr val="hlink"/>
                </a:solidFill>
              </a:rPr>
              <a:t>h</a:t>
            </a:r>
            <a:r>
              <a:rPr lang="en" i="1" u="none" dirty="0">
                <a:solidFill>
                  <a:schemeClr val="hlink"/>
                </a:solidFill>
              </a:rPr>
              <a:t>e Travel</a:t>
            </a:r>
            <a:r>
              <a:rPr lang="en" u="none" dirty="0">
                <a:solidFill>
                  <a:schemeClr val="hlink"/>
                </a:solidFill>
              </a:rPr>
              <a:t>. </a:t>
            </a:r>
            <a:r>
              <a:rPr lang="en-US" sz="1100" u="sng" dirty="0">
                <a:solidFill>
                  <a:schemeClr val="hlink"/>
                </a:solidFill>
                <a:highlight>
                  <a:srgbClr val="F7F7F7"/>
                </a:highlight>
                <a:hlinkClick r:id="rId4"/>
              </a:rPr>
              <a:t>https://www.thetravel.com/10-unique-capsule-hotels-in-tokyo-that-are-worth-staying-at/1/</a:t>
            </a:r>
            <a:endParaRPr lang="en-US" sz="1100" dirty="0">
              <a:solidFill>
                <a:srgbClr val="333333"/>
              </a:solidFill>
              <a:highlight>
                <a:srgbClr val="F7F7F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Carlson, L.V. (2006, July 2). </a:t>
            </a:r>
            <a:r>
              <a:rPr lang="en" i="1" dirty="0"/>
              <a:t>Shibuya Station crossing</a:t>
            </a:r>
            <a:r>
              <a:rPr lang="en" dirty="0"/>
              <a:t> [Photograph]. Wikimedia Commons.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https://upload.wikimedia.org/wikipedia/commons/0/09/Shibuya_Station_Crossing.JPG</a:t>
            </a:r>
            <a:endParaRPr sz="1050" dirty="0">
              <a:solidFill>
                <a:srgbClr val="333333"/>
              </a:solidFill>
              <a:highlight>
                <a:srgbClr val="F7F7F7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c5f8e1c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c5f8e1c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Francis, A. &amp; Drummond, J. (2018, December 3). </a:t>
            </a:r>
            <a:r>
              <a:rPr lang="en" sz="1050" i="1" dirty="0">
                <a:solidFill>
                  <a:srgbClr val="333333"/>
                </a:solidFill>
                <a:highlight>
                  <a:srgbClr val="F7F7F7"/>
                </a:highlight>
              </a:rPr>
              <a:t>Tokyo metropolitan area: Population density </a:t>
            </a:r>
            <a:r>
              <a:rPr lang="en" sz="1050" i="0" dirty="0">
                <a:solidFill>
                  <a:srgbClr val="333333"/>
                </a:solidFill>
                <a:highlight>
                  <a:srgbClr val="F7F7F7"/>
                </a:highlight>
              </a:rPr>
              <a:t>[Image]. 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The University of British Columbia. https://</a:t>
            </a:r>
            <a:r>
              <a:rPr lang="en" sz="1050" dirty="0" err="1">
                <a:solidFill>
                  <a:srgbClr val="333333"/>
                </a:solidFill>
                <a:highlight>
                  <a:srgbClr val="F7F7F7"/>
                </a:highlight>
              </a:rPr>
              <a:t>blogs.ubc.ca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/</a:t>
            </a:r>
            <a:r>
              <a:rPr lang="en" sz="1050" dirty="0" err="1">
                <a:solidFill>
                  <a:srgbClr val="333333"/>
                </a:solidFill>
                <a:highlight>
                  <a:srgbClr val="F7F7F7"/>
                </a:highlight>
              </a:rPr>
              <a:t>socialvulnerabilitytokyo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/analysis/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5f8e1ce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5f8e1ce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Tokyo Metro. (n.d.). </a:t>
            </a:r>
            <a:r>
              <a:rPr lang="en" sz="1050" i="1" dirty="0">
                <a:solidFill>
                  <a:srgbClr val="333333"/>
                </a:solidFill>
                <a:highlight>
                  <a:srgbClr val="F7F7F7"/>
                </a:highlight>
              </a:rPr>
              <a:t>Tokyo subway route map </a:t>
            </a:r>
            <a:r>
              <a:rPr lang="en" sz="1050" i="0" dirty="0">
                <a:solidFill>
                  <a:srgbClr val="333333"/>
                </a:solidFill>
                <a:highlight>
                  <a:srgbClr val="F7F7F7"/>
                </a:highlight>
              </a:rPr>
              <a:t>[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Image]. https://</a:t>
            </a:r>
            <a:r>
              <a:rPr lang="en" sz="1050" dirty="0" err="1">
                <a:solidFill>
                  <a:srgbClr val="333333"/>
                </a:solidFill>
                <a:highlight>
                  <a:srgbClr val="F7F7F7"/>
                </a:highlight>
              </a:rPr>
              <a:t>www.tokyometro.jp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/</a:t>
            </a:r>
            <a:r>
              <a:rPr lang="en" sz="1050" dirty="0" err="1">
                <a:solidFill>
                  <a:srgbClr val="333333"/>
                </a:solidFill>
                <a:highlight>
                  <a:srgbClr val="F7F7F7"/>
                </a:highlight>
              </a:rPr>
              <a:t>en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/</a:t>
            </a:r>
            <a:r>
              <a:rPr lang="en" sz="1050" dirty="0" err="1">
                <a:solidFill>
                  <a:srgbClr val="333333"/>
                </a:solidFill>
                <a:highlight>
                  <a:srgbClr val="F7F7F7"/>
                </a:highlight>
              </a:rPr>
              <a:t>subwaymap</a:t>
            </a: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/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315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34287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■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■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○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■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eRA3yz7bwQ?feature=oembed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sher_(railway_station_attendant)#/media/File:Rush_hour_at_Ueno_0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pload.wikimedia.org/wikipedia/commons/0/09/Shibuya_Station_Crossing.JPG" TargetMode="External"/><Relationship Id="rId4" Type="http://schemas.openxmlformats.org/officeDocument/2006/relationships/hyperlink" Target="https://www.thetravel.com/10-unique-capsule-hotels-in-tokyo-that-are-worth-staying-at/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D06A0BE7-CF6D-9139-B80E-523E2994C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>
            <a:extLst>
              <a:ext uri="{FF2B5EF4-FFF2-40B4-BE49-F238E27FC236}">
                <a16:creationId xmlns:a16="http://schemas.microsoft.com/office/drawing/2014/main" id="{525019E4-418C-4391-A1DA-7E82650A4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Countries with Smaller Populations than Tokyo Prefecture</a:t>
            </a:r>
            <a:endParaRPr dirty="0"/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AAAEB37E-3F74-C7A6-0B4A-98B3C7361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33" y="1385466"/>
            <a:ext cx="6798733" cy="35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 Notes Conclusions</a:t>
            </a:r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 with a partner to write down conclusions and statements about the Tokyo Prefecture in the lower left-hand box of your handout. Ensure that your responses answer the following questions:</a:t>
            </a:r>
            <a:endParaRPr lang="en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i="1" dirty="0"/>
              <a:t>What do you now know about Tokyo’s dense population?</a:t>
            </a:r>
            <a:endParaRPr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i="1" dirty="0"/>
              <a:t>How do Tokyo officials deal with population issues?</a:t>
            </a:r>
            <a:endParaRPr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on Tokyo</a:t>
            </a:r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 the article. As you read, consider the question, “How does Tokyo plan or prepare for dense population-related issues?”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After you finish reading, jot down your response to the question in the lower right-hand box.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6BED375E-6E47-A5DD-1410-173669C0F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>
            <a:extLst>
              <a:ext uri="{FF2B5EF4-FFF2-40B4-BE49-F238E27FC236}">
                <a16:creationId xmlns:a16="http://schemas.microsoft.com/office/drawing/2014/main" id="{CB767BB7-87B4-1F5C-D734-037C88640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City Planning</a:t>
            </a:r>
            <a:endParaRPr dirty="0"/>
          </a:p>
        </p:txBody>
      </p:sp>
      <p:sp>
        <p:nvSpPr>
          <p:cNvPr id="131" name="Google Shape;131;p28">
            <a:extLst>
              <a:ext uri="{FF2B5EF4-FFF2-40B4-BE49-F238E27FC236}">
                <a16:creationId xmlns:a16="http://schemas.microsoft.com/office/drawing/2014/main" id="{15679E1D-3FD3-76AA-50F5-5E0F705D24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Watch the interview with a city planner. As you watch, take notes in the left-hand box of your handout. Use the following questions to guide your notes: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indent="-457200"/>
            <a:r>
              <a:rPr lang="en-US" sz="2200" dirty="0"/>
              <a:t>What does a city planner do? What does their daily work look like? </a:t>
            </a:r>
          </a:p>
          <a:p>
            <a:pPr indent="-457200"/>
            <a:r>
              <a:rPr lang="en-US" sz="2200" dirty="0"/>
              <a:t>How does city planning help manage large populations?</a:t>
            </a:r>
          </a:p>
          <a:p>
            <a:pPr indent="-457200"/>
            <a:r>
              <a:rPr lang="en-US" sz="2200" dirty="0"/>
              <a:t>What other factors contribute to city planning? </a:t>
            </a:r>
          </a:p>
          <a:p>
            <a:pPr indent="-457200"/>
            <a:endParaRPr lang="en-US" sz="2200" dirty="0"/>
          </a:p>
          <a:p>
            <a:pPr marL="0" indent="0">
              <a:buNone/>
            </a:pPr>
            <a:r>
              <a:rPr lang="en-US" sz="2200" dirty="0"/>
              <a:t>Prepare to share your responses.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954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4A3007A4-1F7D-4A35-955B-F8925F82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>
            <a:extLst>
              <a:ext uri="{FF2B5EF4-FFF2-40B4-BE49-F238E27FC236}">
                <a16:creationId xmlns:a16="http://schemas.microsoft.com/office/drawing/2014/main" id="{D2275FA5-1AE1-9A64-099F-4395F85E68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Interview with Jane Hudson: City Planner</a:t>
            </a:r>
            <a:endParaRPr dirty="0"/>
          </a:p>
        </p:txBody>
      </p:sp>
      <p:pic>
        <p:nvPicPr>
          <p:cNvPr id="4" name="Online Media 3" descr="ICAP - People Here, People There, People Everywhere">
            <a:hlinkClick r:id="" action="ppaction://media"/>
            <a:extLst>
              <a:ext uri="{FF2B5EF4-FFF2-40B4-BE49-F238E27FC236}">
                <a16:creationId xmlns:a16="http://schemas.microsoft.com/office/drawing/2014/main" id="{96301DCC-117B-BAF4-5B2F-A3C8A9EDF1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3560" y="1385466"/>
            <a:ext cx="6396880" cy="36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Summarize Your Thoughts	</a:t>
            </a:r>
            <a:endParaRPr dirty="0"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With your partner, answer the following questions in the right-hand box of your handout.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indent="-457200"/>
            <a:r>
              <a:rPr lang="en" dirty="0"/>
              <a:t>Can too many people live in one area?</a:t>
            </a:r>
          </a:p>
          <a:p>
            <a:pPr indent="-457200"/>
            <a:r>
              <a:rPr lang="en" dirty="0"/>
              <a:t>If so, how can people in an area work and live together comfortably?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6447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800" dirty="0"/>
              <a:t>People Here, People There, People, People Everywhere</a:t>
            </a:r>
            <a:endParaRPr sz="4800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644700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900"/>
              <a:buNone/>
            </a:pPr>
            <a:r>
              <a:rPr lang="en-US" dirty="0"/>
              <a:t>Population Density of Japan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9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/>
              <a:t>Can too many people live in one area?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/>
              <a:t>How does city planning help accommodate large numbers of people living in one area?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5B8BFF97-64B0-C6F2-FE63-A24E5EBDE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>
            <a:extLst>
              <a:ext uri="{FF2B5EF4-FFF2-40B4-BE49-F238E27FC236}">
                <a16:creationId xmlns:a16="http://schemas.microsoft.com/office/drawing/2014/main" id="{8EAF239B-897B-026C-BB2B-1839A5162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79" name="Google Shape;79;p19">
            <a:extLst>
              <a:ext uri="{FF2B5EF4-FFF2-40B4-BE49-F238E27FC236}">
                <a16:creationId xmlns:a16="http://schemas.microsoft.com/office/drawing/2014/main" id="{CF9BE431-0092-DBC7-0301-209141AC0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Recognize and describe the relationship between population density and the geography of an area.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dirty="0"/>
              <a:t>Identify examples of how city planning can accommodate the needs of people within densely populated areas.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7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056" y="348812"/>
            <a:ext cx="6663887" cy="444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/>
        </p:nvSpPr>
        <p:spPr>
          <a:xfrm>
            <a:off x="5829950" y="1284450"/>
            <a:ext cx="3057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Population Facts</a:t>
            </a:r>
            <a:endParaRPr sz="1800" b="1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Total population of Japan: 126.8 million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Tokyo Metropolis: 13 million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Greater Tokyo Area: 38 million within 5,200 square miles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Population density: 7,307 per sq. mile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25" y="23525"/>
            <a:ext cx="4468099" cy="509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of Tokyo	</a:t>
            </a:r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Picture 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Picture 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Picture 3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934" y="232587"/>
            <a:ext cx="6292132" cy="46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747" y="0"/>
            <a:ext cx="72605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818</Words>
  <Application>Microsoft Macintosh PowerPoint</Application>
  <PresentationFormat>On-screen Show (16:9)</PresentationFormat>
  <Paragraphs>62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Georgia</vt:lpstr>
      <vt:lpstr>Calibri</vt:lpstr>
      <vt:lpstr>Noto Sans Symbols</vt:lpstr>
      <vt:lpstr>Arial</vt:lpstr>
      <vt:lpstr>Constantia</vt:lpstr>
      <vt:lpstr>LEARN theme</vt:lpstr>
      <vt:lpstr>PowerPoint Presentation</vt:lpstr>
      <vt:lpstr>People Here, People There, People, People Everywhere</vt:lpstr>
      <vt:lpstr>Essential Questions</vt:lpstr>
      <vt:lpstr>Lesson Objectives</vt:lpstr>
      <vt:lpstr>PowerPoint Presentation</vt:lpstr>
      <vt:lpstr>PowerPoint Presentation</vt:lpstr>
      <vt:lpstr>Pictures of Tokyo </vt:lpstr>
      <vt:lpstr>PowerPoint Presentation</vt:lpstr>
      <vt:lpstr>PowerPoint Presentation</vt:lpstr>
      <vt:lpstr>Countries with Smaller Populations than Tokyo Prefecture</vt:lpstr>
      <vt:lpstr>Window Notes Conclusions</vt:lpstr>
      <vt:lpstr>More Information on Tokyo</vt:lpstr>
      <vt:lpstr>City Planning</vt:lpstr>
      <vt:lpstr>Interview with Jane Hudson: City Planner</vt:lpstr>
      <vt:lpstr>Summarize Your Thoughts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4</cp:revision>
  <dcterms:modified xsi:type="dcterms:W3CDTF">2025-01-02T20:34:04Z</dcterms:modified>
</cp:coreProperties>
</file>