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8" autoAdjust="0"/>
  </p:normalViewPr>
  <p:slideViewPr>
    <p:cSldViewPr snapToGrid="0">
      <p:cViewPr varScale="1">
        <p:scale>
          <a:sx n="95" d="100"/>
          <a:sy n="95" d="100"/>
        </p:scale>
        <p:origin x="109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7B21A5E7-1F82-4A50-9689-EB58F2D5C9D5}"/>
    <pc:docChg chg="modSld">
      <pc:chgData name="Bracken, Pam" userId="f3aa402d-8a3c-4841-b939-af5e5b41e404" providerId="ADAL" clId="{7B21A5E7-1F82-4A50-9689-EB58F2D5C9D5}" dt="2024-02-15T15:48:08.710" v="22" actId="20577"/>
      <pc:docMkLst>
        <pc:docMk/>
      </pc:docMkLst>
      <pc:sldChg chg="modSp mod">
        <pc:chgData name="Bracken, Pam" userId="f3aa402d-8a3c-4841-b939-af5e5b41e404" providerId="ADAL" clId="{7B21A5E7-1F82-4A50-9689-EB58F2D5C9D5}" dt="2024-02-15T15:41:04.989" v="10" actId="12"/>
        <pc:sldMkLst>
          <pc:docMk/>
          <pc:sldMk cId="0" sldId="258"/>
        </pc:sldMkLst>
        <pc:spChg chg="mod">
          <ac:chgData name="Bracken, Pam" userId="f3aa402d-8a3c-4841-b939-af5e5b41e404" providerId="ADAL" clId="{7B21A5E7-1F82-4A50-9689-EB58F2D5C9D5}" dt="2024-02-15T15:41:04.989" v="10" actId="12"/>
          <ac:spMkLst>
            <pc:docMk/>
            <pc:sldMk cId="0" sldId="258"/>
            <ac:spMk id="80" creationId="{00000000-0000-0000-0000-000000000000}"/>
          </ac:spMkLst>
        </pc:spChg>
      </pc:sldChg>
      <pc:sldChg chg="modSp mod">
        <pc:chgData name="Bracken, Pam" userId="f3aa402d-8a3c-4841-b939-af5e5b41e404" providerId="ADAL" clId="{7B21A5E7-1F82-4A50-9689-EB58F2D5C9D5}" dt="2024-02-15T15:41:16.431" v="11" actId="14100"/>
        <pc:sldMkLst>
          <pc:docMk/>
          <pc:sldMk cId="0" sldId="259"/>
        </pc:sldMkLst>
        <pc:picChg chg="mod">
          <ac:chgData name="Bracken, Pam" userId="f3aa402d-8a3c-4841-b939-af5e5b41e404" providerId="ADAL" clId="{7B21A5E7-1F82-4A50-9689-EB58F2D5C9D5}" dt="2024-02-15T15:41:16.431" v="11" actId="14100"/>
          <ac:picMkLst>
            <pc:docMk/>
            <pc:sldMk cId="0" sldId="259"/>
            <ac:picMk id="85" creationId="{00000000-0000-0000-0000-000000000000}"/>
          </ac:picMkLst>
        </pc:picChg>
      </pc:sldChg>
      <pc:sldChg chg="modSp mod">
        <pc:chgData name="Bracken, Pam" userId="f3aa402d-8a3c-4841-b939-af5e5b41e404" providerId="ADAL" clId="{7B21A5E7-1F82-4A50-9689-EB58F2D5C9D5}" dt="2024-02-15T15:44:27.039" v="13" actId="20577"/>
        <pc:sldMkLst>
          <pc:docMk/>
          <pc:sldMk cId="0" sldId="265"/>
        </pc:sldMkLst>
        <pc:spChg chg="mod">
          <ac:chgData name="Bracken, Pam" userId="f3aa402d-8a3c-4841-b939-af5e5b41e404" providerId="ADAL" clId="{7B21A5E7-1F82-4A50-9689-EB58F2D5C9D5}" dt="2024-02-15T15:44:27.039" v="13" actId="20577"/>
          <ac:spMkLst>
            <pc:docMk/>
            <pc:sldMk cId="0" sldId="265"/>
            <ac:spMk id="120" creationId="{00000000-0000-0000-0000-000000000000}"/>
          </ac:spMkLst>
        </pc:spChg>
      </pc:sldChg>
      <pc:sldChg chg="modSp mod">
        <pc:chgData name="Bracken, Pam" userId="f3aa402d-8a3c-4841-b939-af5e5b41e404" providerId="ADAL" clId="{7B21A5E7-1F82-4A50-9689-EB58F2D5C9D5}" dt="2024-02-15T15:48:08.710" v="22" actId="20577"/>
        <pc:sldMkLst>
          <pc:docMk/>
          <pc:sldMk cId="0" sldId="266"/>
        </pc:sldMkLst>
        <pc:spChg chg="mod">
          <ac:chgData name="Bracken, Pam" userId="f3aa402d-8a3c-4841-b939-af5e5b41e404" providerId="ADAL" clId="{7B21A5E7-1F82-4A50-9689-EB58F2D5C9D5}" dt="2024-02-15T15:48:08.710" v="22" actId="20577"/>
          <ac:spMkLst>
            <pc:docMk/>
            <pc:sldMk cId="0" sldId="266"/>
            <ac:spMk id="126" creationId="{00000000-0000-0000-0000-000000000000}"/>
          </ac:spMkLst>
        </pc:spChg>
      </pc:sldChg>
      <pc:sldChg chg="modSp mod">
        <pc:chgData name="Bracken, Pam" userId="f3aa402d-8a3c-4841-b939-af5e5b41e404" providerId="ADAL" clId="{7B21A5E7-1F82-4A50-9689-EB58F2D5C9D5}" dt="2024-02-15T15:45:25.696" v="21" actId="12"/>
        <pc:sldMkLst>
          <pc:docMk/>
          <pc:sldMk cId="0" sldId="269"/>
        </pc:sldMkLst>
        <pc:spChg chg="mod">
          <ac:chgData name="Bracken, Pam" userId="f3aa402d-8a3c-4841-b939-af5e5b41e404" providerId="ADAL" clId="{7B21A5E7-1F82-4A50-9689-EB58F2D5C9D5}" dt="2024-02-15T15:45:25.696" v="21" actId="12"/>
          <ac:spMkLst>
            <pc:docMk/>
            <pc:sldMk cId="0" sldId="269"/>
            <ac:spMk id="1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Greater_Tokyo_Area.p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assenger_pusher#/media/File:Rush_hour_at_Ueno_02.JP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pload.wikimedia.org/wikipedia/commons/0/09/Shibuya_Station_Crossing.JPG" TargetMode="External"/><Relationship Id="rId4" Type="http://schemas.openxmlformats.org/officeDocument/2006/relationships/hyperlink" Target="https://www.thetravel.com/10-unique-capsule-hotels-in-tokyo-that-are-worth-staying-at/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365d9d65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365d9d6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cbb5316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cbb5316a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cbb5316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cbb5316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cbb5316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cbb5316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08bac2a6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08bac2a6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1100"/>
              </a:spcBef>
              <a:spcAft>
                <a:spcPts val="0"/>
              </a:spcAft>
              <a:buClr>
                <a:srgbClr val="333333"/>
              </a:buClr>
              <a:buSzPts val="1050"/>
              <a:buNone/>
            </a:pPr>
            <a:r>
              <a:rPr lang="en" sz="1050" dirty="0">
                <a:solidFill>
                  <a:srgbClr val="333333"/>
                </a:solidFill>
              </a:rPr>
              <a:t>K20 Center. (2020, May 26). </a:t>
            </a:r>
            <a:r>
              <a:rPr lang="en" sz="1050" i="1" dirty="0">
                <a:solidFill>
                  <a:srgbClr val="333333"/>
                </a:solidFill>
              </a:rPr>
              <a:t>ICAP - People here, people there, people everywhere.</a:t>
            </a:r>
            <a:r>
              <a:rPr lang="en" sz="1050" dirty="0">
                <a:solidFill>
                  <a:srgbClr val="333333"/>
                </a:solidFill>
              </a:rPr>
              <a:t> [Video]. YouTube. </a:t>
            </a:r>
            <a:r>
              <a:rPr lang="en-US" sz="1050" dirty="0">
                <a:solidFill>
                  <a:srgbClr val="333333"/>
                </a:solidFill>
              </a:rPr>
              <a:t>https://youtu.be/neRA3yz7bwQ</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cbb5316a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cbb5316a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bacbdb87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7bacbdb87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bacbdb87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7bacbdb87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d60db8ea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d60db8ea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a:t>
            </a:r>
            <a:r>
              <a:rPr lang="en-US" sz="1100" b="0" i="0" u="none" strike="noStrike" cap="none" dirty="0">
                <a:solidFill>
                  <a:srgbClr val="000000"/>
                </a:solidFill>
                <a:effectLst/>
                <a:highlight>
                  <a:srgbClr val="F5F5F5"/>
                </a:highlight>
                <a:latin typeface="Arial"/>
                <a:ea typeface="Arial"/>
                <a:cs typeface="Arial"/>
                <a:sym typeface="Arial"/>
              </a:rPr>
              <a:t>Lu, Hanson. (17 May 2019.). People. </a:t>
            </a:r>
            <a:r>
              <a:rPr lang="en-US" sz="1100" b="0" i="1" u="none" strike="noStrike" cap="none" dirty="0" err="1">
                <a:solidFill>
                  <a:srgbClr val="000000"/>
                </a:solidFill>
                <a:effectLst/>
                <a:highlight>
                  <a:srgbClr val="F5F5F5"/>
                </a:highlight>
                <a:latin typeface="Arial"/>
                <a:ea typeface="Arial"/>
                <a:cs typeface="Arial"/>
                <a:sym typeface="Arial"/>
              </a:rPr>
              <a:t>Unsplash</a:t>
            </a:r>
            <a:r>
              <a:rPr lang="en-US" sz="1100" b="0" i="0" u="none" strike="noStrike" cap="none" dirty="0">
                <a:solidFill>
                  <a:srgbClr val="000000"/>
                </a:solidFill>
                <a:effectLst/>
                <a:highlight>
                  <a:srgbClr val="F5F5F5"/>
                </a:highlight>
                <a:latin typeface="Arial"/>
                <a:ea typeface="Arial"/>
                <a:cs typeface="Arial"/>
                <a:sym typeface="Arial"/>
              </a:rPr>
              <a:t>. </a:t>
            </a:r>
            <a:r>
              <a:rPr lang="en" sz="1100" dirty="0">
                <a:solidFill>
                  <a:srgbClr val="333333"/>
                </a:solidFill>
                <a:highlight>
                  <a:srgbClr val="F5F5F5"/>
                </a:highlight>
              </a:rPr>
              <a:t>[Photo Image]. </a:t>
            </a:r>
            <a:r>
              <a:rPr lang="en-US" sz="1100" b="0" i="0" u="none" strike="noStrike" cap="none" dirty="0">
                <a:solidFill>
                  <a:srgbClr val="000000"/>
                </a:solidFill>
                <a:effectLst/>
                <a:highlight>
                  <a:srgbClr val="F5F5F5"/>
                </a:highlight>
                <a:latin typeface="Arial"/>
                <a:ea typeface="Arial"/>
                <a:cs typeface="Arial"/>
                <a:sym typeface="Arial"/>
              </a:rPr>
              <a:t>https://unsplash.com/photos/WrNbw7UeNqI</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c5f8e1c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c5f8e1c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a class discussion about how small the island of Japan is, and reveal Japan’s total population (126.8 million). Point out the Greater Tokyo Area (shaded in dark green), which surrounds Tokyo Bay. Tell students that 38 million people live in this area (including the surrounding suburbs). Tell the students that they are going to look at some additional graphics and maps to get a better understanding of the population density there.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Image Source:</a:t>
            </a:r>
            <a:endParaRPr dirty="0"/>
          </a:p>
          <a:p>
            <a:pPr marL="457200" lvl="0" indent="-228600" algn="l" rtl="0">
              <a:lnSpc>
                <a:spcPct val="115000"/>
              </a:lnSpc>
              <a:spcBef>
                <a:spcPts val="1100"/>
              </a:spcBef>
              <a:spcAft>
                <a:spcPts val="0"/>
              </a:spcAft>
              <a:buClr>
                <a:srgbClr val="333333"/>
              </a:buClr>
              <a:buSzPts val="1050"/>
              <a:buNone/>
            </a:pPr>
            <a:r>
              <a:rPr lang="en" sz="1050" dirty="0">
                <a:solidFill>
                  <a:srgbClr val="333333"/>
                </a:solidFill>
              </a:rPr>
              <a:t>Qrsk075. (2011, June 18). </a:t>
            </a:r>
            <a:r>
              <a:rPr lang="en" sz="1050" i="1" dirty="0">
                <a:solidFill>
                  <a:srgbClr val="333333"/>
                </a:solidFill>
              </a:rPr>
              <a:t>Location of Greater Tokyo Area.</a:t>
            </a:r>
            <a:r>
              <a:rPr lang="en" sz="1050" dirty="0">
                <a:solidFill>
                  <a:srgbClr val="333333"/>
                </a:solidFill>
              </a:rPr>
              <a:t> [Photo Image]. Wikimedia Commons. </a:t>
            </a:r>
            <a:r>
              <a:rPr lang="en" u="sng" dirty="0">
                <a:solidFill>
                  <a:schemeClr val="hlink"/>
                </a:solidFill>
                <a:hlinkClick r:id="rId3"/>
              </a:rPr>
              <a:t>https://commons.wikimedia.org/wiki/File:Greater_Tokyo_Area.png</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cbb5316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cbb5316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picture 2, make sure to zoom in as much as you can on the actual sleeping capsule picture instead of the entire article. </a:t>
            </a:r>
            <a:endParaRPr/>
          </a:p>
          <a:p>
            <a:pPr marL="0" lvl="0" indent="0" algn="l" rtl="0">
              <a:spcBef>
                <a:spcPts val="0"/>
              </a:spcBef>
              <a:spcAft>
                <a:spcPts val="0"/>
              </a:spcAft>
              <a:buNone/>
            </a:pPr>
            <a:endParaRPr/>
          </a:p>
          <a:p>
            <a:pPr marL="0" lvl="0" indent="0" algn="l" rtl="0">
              <a:spcBef>
                <a:spcPts val="0"/>
              </a:spcBef>
              <a:spcAft>
                <a:spcPts val="0"/>
              </a:spcAft>
              <a:buNone/>
            </a:pPr>
            <a:r>
              <a:rPr lang="en"/>
              <a:t>Picture 1: </a:t>
            </a:r>
            <a:endParaRPr/>
          </a:p>
          <a:p>
            <a:pPr marL="0" lvl="0" indent="0" algn="l" rtl="0">
              <a:spcBef>
                <a:spcPts val="0"/>
              </a:spcBef>
              <a:spcAft>
                <a:spcPts val="0"/>
              </a:spcAft>
              <a:buNone/>
            </a:pPr>
            <a:r>
              <a:rPr lang="en" sz="1050">
                <a:solidFill>
                  <a:srgbClr val="333333"/>
                </a:solidFill>
                <a:highlight>
                  <a:srgbClr val="F7F7F7"/>
                </a:highlight>
              </a:rPr>
              <a:t>Chris 73. (2007). </a:t>
            </a:r>
            <a:r>
              <a:rPr lang="en" sz="1050" i="1">
                <a:solidFill>
                  <a:srgbClr val="333333"/>
                </a:solidFill>
                <a:highlight>
                  <a:srgbClr val="F7F7F7"/>
                </a:highlight>
              </a:rPr>
              <a:t>Rush hour at Ueno station in Tokyo, 2007.</a:t>
            </a:r>
            <a:r>
              <a:rPr lang="en" sz="1050">
                <a:solidFill>
                  <a:srgbClr val="333333"/>
                </a:solidFill>
                <a:highlight>
                  <a:srgbClr val="F7F7F7"/>
                </a:highlight>
              </a:rPr>
              <a:t> [Photo Image]. Wikipedia. </a:t>
            </a:r>
            <a:r>
              <a:rPr lang="en" u="sng">
                <a:solidFill>
                  <a:schemeClr val="hlink"/>
                </a:solidFill>
                <a:hlinkClick r:id="rId3"/>
              </a:rPr>
              <a:t>https://en.wikipedia.org/wiki/Passenger_pusher#/media/File:Rush_hour_at_Ueno_02.JPG</a:t>
            </a:r>
            <a:endParaRPr sz="1050">
              <a:solidFill>
                <a:srgbClr val="333333"/>
              </a:solidFill>
              <a:highlight>
                <a:srgbClr val="F7F7F7"/>
              </a:highlight>
            </a:endParaRPr>
          </a:p>
          <a:p>
            <a:pPr marL="0" lvl="0" indent="0" algn="l" rtl="0">
              <a:spcBef>
                <a:spcPts val="0"/>
              </a:spcBef>
              <a:spcAft>
                <a:spcPts val="0"/>
              </a:spcAft>
              <a:buNone/>
            </a:pP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Picture 2:</a:t>
            </a: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Crowe, R. (2018). </a:t>
            </a:r>
            <a:r>
              <a:rPr lang="en" sz="1050" i="1">
                <a:solidFill>
                  <a:srgbClr val="333333"/>
                </a:solidFill>
                <a:highlight>
                  <a:srgbClr val="F7F7F7"/>
                </a:highlight>
              </a:rPr>
              <a:t>10 unique capsule hotels in Tokyo that are worth staying at.</a:t>
            </a:r>
            <a:r>
              <a:rPr lang="en" sz="1050">
                <a:solidFill>
                  <a:srgbClr val="333333"/>
                </a:solidFill>
                <a:highlight>
                  <a:srgbClr val="F7F7F7"/>
                </a:highlight>
              </a:rPr>
              <a:t> [Photo Image]. The Travel. </a:t>
            </a:r>
            <a:r>
              <a:rPr lang="en" sz="1050" u="sng">
                <a:solidFill>
                  <a:schemeClr val="hlink"/>
                </a:solidFill>
                <a:highlight>
                  <a:srgbClr val="F7F7F7"/>
                </a:highlight>
                <a:hlinkClick r:id="rId4"/>
              </a:rPr>
              <a:t>https://www.thetravel.com/10-unique-capsule-hotels-in-tokyo-that-are-worth-staying-at/1/</a:t>
            </a:r>
            <a:endParaRPr sz="1050">
              <a:solidFill>
                <a:srgbClr val="333333"/>
              </a:solidFill>
              <a:highlight>
                <a:srgbClr val="F7F7F7"/>
              </a:highlight>
            </a:endParaRPr>
          </a:p>
          <a:p>
            <a:pPr marL="0" lvl="0" indent="0" algn="l" rtl="0">
              <a:spcBef>
                <a:spcPts val="0"/>
              </a:spcBef>
              <a:spcAft>
                <a:spcPts val="0"/>
              </a:spcAft>
              <a:buNone/>
            </a:pP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Picture 3:</a:t>
            </a:r>
            <a:endParaRPr sz="1050">
              <a:solidFill>
                <a:srgbClr val="333333"/>
              </a:solidFill>
              <a:highlight>
                <a:srgbClr val="F7F7F7"/>
              </a:highlight>
            </a:endParaRPr>
          </a:p>
          <a:p>
            <a:pPr marL="0" lvl="0" indent="0" algn="l" rtl="0">
              <a:spcBef>
                <a:spcPts val="0"/>
              </a:spcBef>
              <a:spcAft>
                <a:spcPts val="0"/>
              </a:spcAft>
              <a:buNone/>
            </a:pPr>
            <a:r>
              <a:rPr lang="en" sz="1050">
                <a:solidFill>
                  <a:srgbClr val="333333"/>
                </a:solidFill>
                <a:highlight>
                  <a:srgbClr val="F7F7F7"/>
                </a:highlight>
              </a:rPr>
              <a:t>Carlson, L. V. (2006, July 2). </a:t>
            </a:r>
            <a:r>
              <a:rPr lang="en" sz="1050" i="1">
                <a:solidFill>
                  <a:srgbClr val="333333"/>
                </a:solidFill>
                <a:highlight>
                  <a:srgbClr val="F7F7F7"/>
                </a:highlight>
              </a:rPr>
              <a:t>Shibuya Station Crossing.</a:t>
            </a:r>
            <a:r>
              <a:rPr lang="en" sz="1050">
                <a:solidFill>
                  <a:srgbClr val="333333"/>
                </a:solidFill>
                <a:highlight>
                  <a:srgbClr val="F7F7F7"/>
                </a:highlight>
              </a:rPr>
              <a:t> [Photo Image] Wikimedia Commons. </a:t>
            </a:r>
            <a:r>
              <a:rPr lang="en" u="sng">
                <a:solidFill>
                  <a:schemeClr val="hlink"/>
                </a:solidFill>
                <a:hlinkClick r:id="rId5"/>
              </a:rPr>
              <a:t>https://upload.wikimedia.org/wikipedia/commons/0/09/Shibuya_Station_Crossing.JPG</a:t>
            </a:r>
            <a:endParaRPr sz="1050">
              <a:solidFill>
                <a:srgbClr val="333333"/>
              </a:solidFill>
              <a:highlight>
                <a:srgbClr val="F7F7F7"/>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c5f8e1ce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c5f8e1c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highlight>
                  <a:srgbClr val="F7F7F7"/>
                </a:highlight>
              </a:rPr>
              <a:t>Francis, A. &amp; Drummond, J. (2018, December 3). </a:t>
            </a:r>
            <a:r>
              <a:rPr lang="en" sz="1050" i="1" dirty="0">
                <a:solidFill>
                  <a:srgbClr val="333333"/>
                </a:solidFill>
                <a:highlight>
                  <a:srgbClr val="F7F7F7"/>
                </a:highlight>
              </a:rPr>
              <a:t>Mapping social vulnerability in the Tokyo metropolitan area.</a:t>
            </a:r>
            <a:r>
              <a:rPr lang="en" sz="1050" dirty="0">
                <a:solidFill>
                  <a:srgbClr val="333333"/>
                </a:solidFill>
                <a:highlight>
                  <a:srgbClr val="F7F7F7"/>
                </a:highlight>
              </a:rPr>
              <a:t> [Photo Image]. The University of British Columbia. https://blogs.ubc.ca/socialvulnerabilitytokyo/analysis/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c5f8e1ce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c5f8e1ce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7F7F7"/>
                </a:highlight>
              </a:rPr>
              <a:t>Tokyo Metro. (n.d.). </a:t>
            </a:r>
            <a:r>
              <a:rPr lang="en" sz="1050" i="1">
                <a:solidFill>
                  <a:srgbClr val="333333"/>
                </a:solidFill>
                <a:highlight>
                  <a:srgbClr val="F7F7F7"/>
                </a:highlight>
              </a:rPr>
              <a:t>Tokyo subway route map.</a:t>
            </a:r>
            <a:r>
              <a:rPr lang="en" sz="1050">
                <a:solidFill>
                  <a:srgbClr val="333333"/>
                </a:solidFill>
                <a:highlight>
                  <a:srgbClr val="F7F7F7"/>
                </a:highlight>
              </a:rPr>
              <a:t> [Photo Image]. https://www.tokyometro.jp/en/subwaymap/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c5f8e1c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c5f8e1c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point out to students that this map was made in 2016 with the most current data regarding the Greater Tokyo Area and the current populations of the world at that time. Since then, the populations of Iraq and Uganda have both surpassed that of the Greater Tokyo Area, but not by much. </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333333"/>
                </a:solidFill>
                <a:highlight>
                  <a:srgbClr val="F7F7F7"/>
                </a:highlight>
              </a:rPr>
              <a:t>Crerar, S. (2016, January 17). </a:t>
            </a:r>
            <a:r>
              <a:rPr lang="en" sz="1050" i="1">
                <a:solidFill>
                  <a:srgbClr val="333333"/>
                </a:solidFill>
                <a:highlight>
                  <a:srgbClr val="F7F7F7"/>
                </a:highlight>
              </a:rPr>
              <a:t>16 maps of Tokyo that'll make your city seem insignificant. </a:t>
            </a:r>
            <a:r>
              <a:rPr lang="en" sz="1050">
                <a:solidFill>
                  <a:srgbClr val="333333"/>
                </a:solidFill>
                <a:highlight>
                  <a:srgbClr val="F7F7F7"/>
                </a:highlight>
              </a:rPr>
              <a:t>[Photo Image]. BuzzFeed. https://www.buzzfeed.com/simoncrerar/tokyo-is-a-mega-city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00" cy="3257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420"/>
              </a:spcBef>
              <a:spcAft>
                <a:spcPts val="0"/>
              </a:spcAft>
              <a:buClr>
                <a:schemeClr val="accent4"/>
              </a:buClr>
              <a:buSzPts val="315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1"/>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1"/>
          <p:cNvSpPr txBox="1">
            <a:spLocks noGrp="1"/>
          </p:cNvSpPr>
          <p:nvPr>
            <p:ph type="body" idx="2"/>
          </p:nvPr>
        </p:nvSpPr>
        <p:spPr>
          <a:xfrm>
            <a:off x="457200" y="1428750"/>
            <a:ext cx="3124200" cy="32577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2"/>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lvl1pPr marR="34287" lvl="0" algn="l">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chemeClr val="accent4"/>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1" name="Google Shape;21;p5"/>
          <p:cNvSpPr txBox="1">
            <a:spLocks noGrp="1"/>
          </p:cNvSpPr>
          <p:nvPr>
            <p:ph type="body" idx="2"/>
          </p:nvPr>
        </p:nvSpPr>
        <p:spPr>
          <a:xfrm>
            <a:off x="4645027" y="1394820"/>
            <a:ext cx="4041900" cy="491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2" name="Google Shape;22;p5"/>
          <p:cNvSpPr txBox="1">
            <a:spLocks noGrp="1"/>
          </p:cNvSpPr>
          <p:nvPr>
            <p:ph type="body" idx="3"/>
          </p:nvPr>
        </p:nvSpPr>
        <p:spPr>
          <a:xfrm>
            <a:off x="457200" y="1885950"/>
            <a:ext cx="4040100" cy="28842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3" name="Google Shape;23;p5"/>
          <p:cNvSpPr txBox="1">
            <a:spLocks noGrp="1"/>
          </p:cNvSpPr>
          <p:nvPr>
            <p:ph type="body" idx="4"/>
          </p:nvPr>
        </p:nvSpPr>
        <p:spPr>
          <a:xfrm>
            <a:off x="4645027" y="1885950"/>
            <a:ext cx="4041900" cy="2884200"/>
          </a:xfrm>
          <a:prstGeom prst="rect">
            <a:avLst/>
          </a:prstGeom>
          <a:noFill/>
          <a:ln>
            <a:noFill/>
          </a:ln>
        </p:spPr>
        <p:txBody>
          <a:bodyPr spcFirstLastPara="1" wrap="square" lIns="91425" tIns="91425" rIns="91425" bIns="91425" anchor="t" anchorCtr="0">
            <a:noAutofit/>
          </a:bodyPr>
          <a:lstStyle>
            <a:lvl1pPr marL="457200" marR="0" lvl="0" indent="-400050" algn="l">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4" name="Google Shape;24;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530352" y="2028498"/>
            <a:ext cx="7772400" cy="11322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7"/>
          <p:cNvSpPr txBox="1">
            <a:spLocks noGrp="1"/>
          </p:cNvSpPr>
          <p:nvPr>
            <p:ph type="body" idx="1"/>
          </p:nvPr>
        </p:nvSpPr>
        <p:spPr>
          <a:xfrm>
            <a:off x="457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7"/>
          <p:cNvSpPr txBox="1">
            <a:spLocks noGrp="1"/>
          </p:cNvSpPr>
          <p:nvPr>
            <p:ph type="body" idx="2"/>
          </p:nvPr>
        </p:nvSpPr>
        <p:spPr>
          <a:xfrm>
            <a:off x="4648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eRA3yz7bw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usher_(railway_station_attendant)#/media/File:Rush_hour_at_Ueno_02.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upload.wikimedia.org/wikipedia/commons/0/09/Shibuya_Station_Crossing.JPG" TargetMode="External"/><Relationship Id="rId4" Type="http://schemas.openxmlformats.org/officeDocument/2006/relationships/hyperlink" Target="https://www.thetravel.com/10-unique-capsule-hotels-in-tokyo-that-are-worth-staying-at/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Window Notes Conclusions</a:t>
            </a:r>
            <a:endParaRPr/>
          </a:p>
        </p:txBody>
      </p:sp>
      <p:sp>
        <p:nvSpPr>
          <p:cNvPr id="120" name="Google Shape;120;p26"/>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With your partner,</a:t>
            </a:r>
            <a:r>
              <a:rPr lang="en" dirty="0"/>
              <a:t> fill out the lower left-hand box, writing down conclusions and statements about the Tokyo Prefecture, specifically:</a:t>
            </a:r>
            <a:endParaRPr dirty="0"/>
          </a:p>
          <a:p>
            <a:pPr marL="0" lvl="0" indent="0" algn="l" rtl="0">
              <a:spcBef>
                <a:spcPts val="0"/>
              </a:spcBef>
              <a:spcAft>
                <a:spcPts val="0"/>
              </a:spcAft>
              <a:buNone/>
            </a:pPr>
            <a:endParaRPr dirty="0"/>
          </a:p>
          <a:p>
            <a:pPr lvl="0" algn="l" rtl="0">
              <a:spcBef>
                <a:spcPts val="0"/>
              </a:spcBef>
              <a:spcAft>
                <a:spcPts val="0"/>
              </a:spcAft>
              <a:buSzPts val="2600"/>
              <a:buFont typeface="Arial" panose="020B0604020202020204" pitchFamily="34" charset="0"/>
              <a:buChar char="•"/>
            </a:pPr>
            <a:r>
              <a:rPr lang="en" i="1" dirty="0"/>
              <a:t>What do you now know about Tokyo’s dense population?</a:t>
            </a:r>
            <a:endParaRPr i="1" dirty="0"/>
          </a:p>
          <a:p>
            <a:pPr lvl="0" algn="l" rtl="0">
              <a:spcBef>
                <a:spcPts val="0"/>
              </a:spcBef>
              <a:spcAft>
                <a:spcPts val="0"/>
              </a:spcAft>
              <a:buSzPts val="2600"/>
              <a:buFont typeface="Arial" panose="020B0604020202020204" pitchFamily="34" charset="0"/>
              <a:buChar char="•"/>
            </a:pPr>
            <a:r>
              <a:rPr lang="en" i="1" dirty="0"/>
              <a:t>How do Tokyo officials deal with population issues?</a:t>
            </a:r>
            <a:endParaRPr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More Information on Tokyo</a:t>
            </a:r>
            <a:endParaRPr/>
          </a:p>
        </p:txBody>
      </p:sp>
      <p:sp>
        <p:nvSpPr>
          <p:cNvPr id="126" name="Google Shape;126;p27"/>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you read, keep in mind </a:t>
            </a:r>
            <a:r>
              <a:rPr lang="en-US" dirty="0"/>
              <a:t>this</a:t>
            </a:r>
            <a:r>
              <a:rPr lang="en" dirty="0"/>
              <a:t> question: </a:t>
            </a:r>
            <a:r>
              <a:rPr lang="en" i="1" dirty="0"/>
              <a:t>How does Tokyo plan or prepare for dense population-related issues?</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a:t>After </a:t>
            </a:r>
            <a:r>
              <a:rPr lang="en" dirty="0"/>
              <a:t>you finish reading, jot down answers you found from the reading in the lower right-hand box.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457200" y="283341"/>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City Planning</a:t>
            </a:r>
            <a:endParaRPr/>
          </a:p>
        </p:txBody>
      </p:sp>
      <p:sp>
        <p:nvSpPr>
          <p:cNvPr id="132" name="Google Shape;132;p28"/>
          <p:cNvSpPr txBox="1">
            <a:spLocks noGrp="1"/>
          </p:cNvSpPr>
          <p:nvPr>
            <p:ph type="body" idx="1"/>
          </p:nvPr>
        </p:nvSpPr>
        <p:spPr>
          <a:xfrm>
            <a:off x="457200" y="1451600"/>
            <a:ext cx="8446800" cy="41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As you watch the video, jot down notes in the left-hand box that </a:t>
            </a:r>
            <a:r>
              <a:rPr lang="en-US" sz="2400" dirty="0"/>
              <a:t>could </a:t>
            </a:r>
            <a:r>
              <a:rPr lang="en" sz="2400" dirty="0"/>
              <a:t>help you answer the following questions: </a:t>
            </a:r>
            <a:endParaRPr sz="2400" dirty="0"/>
          </a:p>
          <a:p>
            <a:pPr marL="0" lvl="0" indent="0" algn="l" rtl="0">
              <a:spcBef>
                <a:spcPts val="0"/>
              </a:spcBef>
              <a:spcAft>
                <a:spcPts val="0"/>
              </a:spcAft>
              <a:buNone/>
            </a:pPr>
            <a:endParaRPr sz="2000"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What does a city planner do? What is their daily work?</a:t>
            </a:r>
            <a:endParaRPr sz="2000" i="1"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How does city planning help manage large populations of people?</a:t>
            </a:r>
            <a:endParaRPr sz="2000" i="1" dirty="0">
              <a:solidFill>
                <a:schemeClr val="accent4"/>
              </a:solidFill>
            </a:endParaRPr>
          </a:p>
          <a:p>
            <a:pPr marL="457200" lvl="0" indent="-355600" algn="l" rtl="0">
              <a:spcBef>
                <a:spcPts val="0"/>
              </a:spcBef>
              <a:spcAft>
                <a:spcPts val="0"/>
              </a:spcAft>
              <a:buClr>
                <a:schemeClr val="accent4"/>
              </a:buClr>
              <a:buSzPts val="2000"/>
              <a:buFont typeface="Arial" panose="020B0604020202020204" pitchFamily="34" charset="0"/>
              <a:buChar char="•"/>
            </a:pPr>
            <a:r>
              <a:rPr lang="en" sz="2000" i="1" dirty="0">
                <a:solidFill>
                  <a:schemeClr val="accent4"/>
                </a:solidFill>
              </a:rPr>
              <a:t>What other aspects go into city planning?</a:t>
            </a:r>
            <a:endParaRPr sz="2000" i="1" dirty="0">
              <a:solidFill>
                <a:schemeClr val="accent4"/>
              </a:solidFill>
            </a:endParaRPr>
          </a:p>
          <a:p>
            <a:pPr marL="457200" lvl="0" indent="0" algn="l" rtl="0">
              <a:spcBef>
                <a:spcPts val="0"/>
              </a:spcBef>
              <a:spcAft>
                <a:spcPts val="0"/>
              </a:spcAft>
              <a:buNone/>
            </a:pPr>
            <a:endParaRPr sz="2400" i="1" dirty="0"/>
          </a:p>
          <a:p>
            <a:pPr marL="0" lvl="0" indent="0" algn="l" rtl="0">
              <a:spcBef>
                <a:spcPts val="0"/>
              </a:spcBef>
              <a:spcAft>
                <a:spcPts val="0"/>
              </a:spcAft>
              <a:buNone/>
            </a:pPr>
            <a:r>
              <a:rPr lang="en" sz="2400" dirty="0"/>
              <a:t>Share your answers with your partner. </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FCD3223-7E6E-4C15-8EDA-3DFC0459534D}"/>
              </a:ext>
            </a:extLst>
          </p:cNvPr>
          <p:cNvPicPr>
            <a:picLocks noChangeAspect="1"/>
          </p:cNvPicPr>
          <p:nvPr/>
        </p:nvPicPr>
        <p:blipFill rotWithShape="1">
          <a:blip r:embed="rId4"/>
          <a:srcRect l="19405" t="-35" r="13465" b="35"/>
          <a:stretch/>
        </p:blipFill>
        <p:spPr>
          <a:xfrm>
            <a:off x="1722177" y="1383050"/>
            <a:ext cx="5764959" cy="3429000"/>
          </a:xfrm>
          <a:prstGeom prst="rect">
            <a:avLst/>
          </a:prstGeom>
        </p:spPr>
      </p:pic>
      <p:sp>
        <p:nvSpPr>
          <p:cNvPr id="137" name="Google Shape;137;p29"/>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hlinkClick r:id="rId3"/>
              </a:rPr>
              <a:t>Interview with Jane Hudson: City Planner</a:t>
            </a:r>
            <a:endParaRPr dirty="0"/>
          </a:p>
        </p:txBody>
      </p:sp>
      <p:sp>
        <p:nvSpPr>
          <p:cNvPr id="3" name="Rectangle 2">
            <a:extLst>
              <a:ext uri="{FF2B5EF4-FFF2-40B4-BE49-F238E27FC236}">
                <a16:creationId xmlns:a16="http://schemas.microsoft.com/office/drawing/2014/main" id="{6F65E2BF-A883-49B6-8C5A-B4CECDE08992}"/>
              </a:ext>
            </a:extLst>
          </p:cNvPr>
          <p:cNvSpPr/>
          <p:nvPr/>
        </p:nvSpPr>
        <p:spPr>
          <a:xfrm>
            <a:off x="1840675" y="4812050"/>
            <a:ext cx="5527964" cy="208968"/>
          </a:xfrm>
          <a:prstGeom prst="rect">
            <a:avLst/>
          </a:prstGeom>
        </p:spPr>
        <p:txBody>
          <a:bodyPr wrap="square">
            <a:spAutoFit/>
          </a:bodyPr>
          <a:lstStyle/>
          <a:p>
            <a:pPr marL="457200" lvl="0" indent="-228600">
              <a:lnSpc>
                <a:spcPct val="115000"/>
              </a:lnSpc>
              <a:spcBef>
                <a:spcPts val="1100"/>
              </a:spcBef>
              <a:buClr>
                <a:srgbClr val="333333"/>
              </a:buClr>
              <a:buSzPts val="1050"/>
            </a:pPr>
            <a:r>
              <a:rPr lang="en-US" sz="700" dirty="0">
                <a:solidFill>
                  <a:srgbClr val="333333"/>
                </a:solidFill>
                <a:latin typeface="Calibri" panose="020F0502020204030204" pitchFamily="34" charset="0"/>
                <a:cs typeface="Calibri" panose="020F0502020204030204" pitchFamily="34" charset="0"/>
              </a:rPr>
              <a:t>K20 Center. (2020, May 26). </a:t>
            </a:r>
            <a:r>
              <a:rPr lang="en-US" sz="700" i="1" dirty="0">
                <a:solidFill>
                  <a:srgbClr val="333333"/>
                </a:solidFill>
                <a:latin typeface="Calibri" panose="020F0502020204030204" pitchFamily="34" charset="0"/>
                <a:cs typeface="Calibri" panose="020F0502020204030204" pitchFamily="34" charset="0"/>
              </a:rPr>
              <a:t>ICAP - People here, people there, people everywhere.</a:t>
            </a:r>
            <a:r>
              <a:rPr lang="en-US" sz="700" dirty="0">
                <a:solidFill>
                  <a:srgbClr val="333333"/>
                </a:solidFill>
                <a:latin typeface="Calibri" panose="020F0502020204030204" pitchFamily="34" charset="0"/>
                <a:cs typeface="Calibri" panose="020F0502020204030204" pitchFamily="34" charset="0"/>
              </a:rPr>
              <a:t> [Video]. YouTube. </a:t>
            </a:r>
            <a:r>
              <a:rPr lang="en-US" sz="700" dirty="0">
                <a:solidFill>
                  <a:srgbClr val="333333"/>
                </a:solidFill>
                <a:latin typeface="Calibri" panose="020F0502020204030204" pitchFamily="34" charset="0"/>
                <a:cs typeface="Calibri" panose="020F0502020204030204" pitchFamily="34" charset="0"/>
                <a:hlinkClick r:id="rId3"/>
              </a:rPr>
              <a:t>https://youtu.be/neRA3yz7bwQ</a:t>
            </a:r>
            <a:r>
              <a:rPr lang="en-US" sz="700" dirty="0">
                <a:solidFill>
                  <a:srgbClr val="333333"/>
                </a:solidFill>
                <a:latin typeface="Calibri" panose="020F0502020204030204" pitchFamily="34" charset="0"/>
                <a:cs typeface="Calibri" panose="020F0502020204030204" pitchFamily="34" charset="0"/>
              </a:rPr>
              <a:t> </a:t>
            </a:r>
            <a:endParaRPr lang="en-US" sz="7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Summarizing Your Thoughts	</a:t>
            </a:r>
            <a:endParaRPr/>
          </a:p>
        </p:txBody>
      </p:sp>
      <p:sp>
        <p:nvSpPr>
          <p:cNvPr id="144" name="Google Shape;144;p30"/>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your partner, answer the essential question</a:t>
            </a:r>
            <a:r>
              <a:rPr lang="en-US" dirty="0"/>
              <a:t>s</a:t>
            </a:r>
            <a:r>
              <a:rPr lang="en" dirty="0"/>
              <a:t> in the right-hand box: </a:t>
            </a:r>
            <a:endParaRPr dirty="0"/>
          </a:p>
          <a:p>
            <a:pPr marL="0" lvl="0" indent="0" algn="l" rtl="0">
              <a:spcBef>
                <a:spcPts val="0"/>
              </a:spcBef>
              <a:spcAft>
                <a:spcPts val="0"/>
              </a:spcAft>
              <a:buNone/>
            </a:pPr>
            <a:endParaRPr i="1" dirty="0">
              <a:solidFill>
                <a:schemeClr val="accent4"/>
              </a:solidFill>
            </a:endParaRPr>
          </a:p>
          <a:p>
            <a:pPr lvl="0" indent="-457200" algn="l" rtl="0">
              <a:spcBef>
                <a:spcPts val="0"/>
              </a:spcBef>
              <a:spcAft>
                <a:spcPts val="0"/>
              </a:spcAft>
              <a:buFont typeface="Arial" panose="020B0604020202020204" pitchFamily="34" charset="0"/>
              <a:buChar char="•"/>
            </a:pPr>
            <a:r>
              <a:rPr lang="en" i="1" dirty="0">
                <a:solidFill>
                  <a:schemeClr val="accent4"/>
                </a:solidFill>
              </a:rPr>
              <a:t>Can too many people live in one area?</a:t>
            </a:r>
            <a:endParaRPr sz="800" i="1" dirty="0">
              <a:solidFill>
                <a:schemeClr val="accent4"/>
              </a:solidFill>
            </a:endParaRPr>
          </a:p>
          <a:p>
            <a:pPr lvl="0" indent="-457200" algn="l" rtl="0">
              <a:spcBef>
                <a:spcPts val="0"/>
              </a:spcBef>
              <a:spcAft>
                <a:spcPts val="0"/>
              </a:spcAft>
              <a:buFont typeface="Arial" panose="020B0604020202020204" pitchFamily="34" charset="0"/>
              <a:buChar char="•"/>
            </a:pPr>
            <a:r>
              <a:rPr lang="en" i="1" dirty="0">
                <a:solidFill>
                  <a:schemeClr val="accent4"/>
                </a:solidFill>
              </a:rPr>
              <a:t>If so, in what ways can they work and live together comfortably?</a:t>
            </a:r>
            <a:endParaRPr i="1" dirty="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800"/>
              <a:t>People Here, People There, People, People Everywhere</a:t>
            </a:r>
            <a:endParaRPr sz="4800"/>
          </a:p>
        </p:txBody>
      </p:sp>
      <p:sp>
        <p:nvSpPr>
          <p:cNvPr id="73" name="Google Shape;73;p18"/>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dirty="0"/>
              <a:t>Tokyo and Population Density</a:t>
            </a:r>
            <a:endParaRPr dirty="0"/>
          </a:p>
          <a:p>
            <a:pPr marL="0" lvl="0" indent="0" algn="l" rtl="0">
              <a:lnSpc>
                <a:spcPct val="100000"/>
              </a:lnSpc>
              <a:spcBef>
                <a:spcPts val="520"/>
              </a:spcBef>
              <a:spcAft>
                <a:spcPts val="0"/>
              </a:spcAft>
              <a:buSzPts val="39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57201" y="358378"/>
            <a:ext cx="39945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Objective	</a:t>
            </a:r>
            <a:endParaRPr dirty="0"/>
          </a:p>
        </p:txBody>
      </p:sp>
      <p:sp>
        <p:nvSpPr>
          <p:cNvPr id="79" name="Google Shape;79;p19"/>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i="1" dirty="0"/>
              <a:t>By the end of this lesson, students will understand the population density of the Greater Tokyo Area and how city planning helps accommodate large populations of people within an area. </a:t>
            </a:r>
            <a:endParaRPr i="1" dirty="0"/>
          </a:p>
        </p:txBody>
      </p:sp>
      <p:sp>
        <p:nvSpPr>
          <p:cNvPr id="80" name="Google Shape;80;p19"/>
          <p:cNvSpPr txBox="1">
            <a:spLocks noGrp="1"/>
          </p:cNvSpPr>
          <p:nvPr>
            <p:ph type="body" idx="2"/>
          </p:nvPr>
        </p:nvSpPr>
        <p:spPr>
          <a:xfrm>
            <a:off x="4692274" y="1200150"/>
            <a:ext cx="3994500" cy="3107155"/>
          </a:xfrm>
          <a:prstGeom prst="rect">
            <a:avLst/>
          </a:prstGeom>
        </p:spPr>
        <p:txBody>
          <a:bodyPr spcFirstLastPara="1" wrap="square" lIns="91425" tIns="91425" rIns="91425" bIns="91425" anchor="t" anchorCtr="0">
            <a:noAutofit/>
          </a:bodyPr>
          <a:lstStyle/>
          <a:p>
            <a:pPr lvl="0" indent="-457200" algn="l" rtl="0">
              <a:spcBef>
                <a:spcPts val="520"/>
              </a:spcBef>
              <a:spcAft>
                <a:spcPts val="0"/>
              </a:spcAft>
              <a:buFont typeface="Arial" panose="020B0604020202020204" pitchFamily="34" charset="0"/>
              <a:buChar char="•"/>
            </a:pPr>
            <a:r>
              <a:rPr lang="en" i="1" dirty="0"/>
              <a:t>Can too many people live in one area?</a:t>
            </a:r>
            <a:endParaRPr i="1" dirty="0"/>
          </a:p>
          <a:p>
            <a:pPr marL="0" lvl="0" indent="0" algn="l" rtl="0">
              <a:spcBef>
                <a:spcPts val="520"/>
              </a:spcBef>
              <a:spcAft>
                <a:spcPts val="0"/>
              </a:spcAft>
              <a:buNone/>
            </a:pPr>
            <a:endParaRPr i="1" dirty="0"/>
          </a:p>
          <a:p>
            <a:pPr lvl="0" indent="-457200" algn="l" rtl="0">
              <a:spcBef>
                <a:spcPts val="520"/>
              </a:spcBef>
              <a:spcAft>
                <a:spcPts val="0"/>
              </a:spcAft>
              <a:buFont typeface="Arial" panose="020B0604020202020204" pitchFamily="34" charset="0"/>
              <a:buChar char="•"/>
            </a:pPr>
            <a:r>
              <a:rPr lang="en" i="1" dirty="0"/>
              <a:t>How does city planning help accommodate large numbers of people living in one area?</a:t>
            </a:r>
            <a:endParaRPr i="1" dirty="0"/>
          </a:p>
        </p:txBody>
      </p:sp>
      <p:sp>
        <p:nvSpPr>
          <p:cNvPr id="5" name="Google Shape;78;p19">
            <a:extLst>
              <a:ext uri="{FF2B5EF4-FFF2-40B4-BE49-F238E27FC236}">
                <a16:creationId xmlns:a16="http://schemas.microsoft.com/office/drawing/2014/main" id="{BA5D5F9D-87F1-4296-B4A5-5307F16B040B}"/>
              </a:ext>
            </a:extLst>
          </p:cNvPr>
          <p:cNvSpPr txBox="1">
            <a:spLocks/>
          </p:cNvSpPr>
          <p:nvPr/>
        </p:nvSpPr>
        <p:spPr>
          <a:xfrm>
            <a:off x="4572000" y="358378"/>
            <a:ext cx="4267199"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marR="0" lvl="1"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2pPr>
            <a:lvl3pPr marR="0" lvl="2"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3pPr>
            <a:lvl4pPr marR="0" lvl="3"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4pPr>
            <a:lvl5pPr marR="0" lvl="4"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5pPr>
            <a:lvl6pPr marR="0" lvl="5"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6pPr>
            <a:lvl7pPr marR="0" lvl="6"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7pPr>
            <a:lvl8pPr marR="0" lvl="7"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8pPr>
            <a:lvl9pPr marR="0" lvl="8" algn="l" rtl="0">
              <a:lnSpc>
                <a:spcPct val="100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9pPr>
          </a:lstStyle>
          <a:p>
            <a:pPr>
              <a:buSzPts val="5000"/>
            </a:pPr>
            <a:r>
              <a:rPr lang="en-US" dirty="0"/>
              <a:t>Essential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20"/>
          <p:cNvPicPr preferRelativeResize="0"/>
          <p:nvPr/>
        </p:nvPicPr>
        <p:blipFill>
          <a:blip r:embed="rId3">
            <a:alphaModFix/>
          </a:blip>
          <a:stretch>
            <a:fillRect/>
          </a:stretch>
        </p:blipFill>
        <p:spPr>
          <a:xfrm>
            <a:off x="874295" y="216568"/>
            <a:ext cx="7106652" cy="42431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p:nvPr/>
        </p:nvSpPr>
        <p:spPr>
          <a:xfrm>
            <a:off x="5829950" y="1284450"/>
            <a:ext cx="3057000" cy="20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accent4"/>
                </a:solidFill>
                <a:latin typeface="Calibri"/>
                <a:ea typeface="Calibri"/>
                <a:cs typeface="Calibri"/>
                <a:sym typeface="Calibri"/>
              </a:rPr>
              <a:t>Population Facts</a:t>
            </a:r>
            <a:endParaRPr sz="1800" b="1" i="1">
              <a:solidFill>
                <a:schemeClr val="accent4"/>
              </a:solidFill>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Total population of Japan: 126.8 million</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Tokyo Metropolis: 13 million</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Greater Tokyo Area: 38 million within 5,200 square miles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Population density: 7,307 per sq. mile</a:t>
            </a:r>
            <a:endParaRPr>
              <a:latin typeface="Calibri"/>
              <a:ea typeface="Calibri"/>
              <a:cs typeface="Calibri"/>
              <a:sym typeface="Calibri"/>
            </a:endParaRPr>
          </a:p>
        </p:txBody>
      </p:sp>
      <p:pic>
        <p:nvPicPr>
          <p:cNvPr id="91" name="Google Shape;91;p21"/>
          <p:cNvPicPr preferRelativeResize="0"/>
          <p:nvPr/>
        </p:nvPicPr>
        <p:blipFill>
          <a:blip r:embed="rId3">
            <a:alphaModFix/>
          </a:blip>
          <a:stretch>
            <a:fillRect/>
          </a:stretch>
        </p:blipFill>
        <p:spPr>
          <a:xfrm>
            <a:off x="940525" y="23525"/>
            <a:ext cx="4468099" cy="5096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Pictures of Tokyo	</a:t>
            </a:r>
            <a:endParaRPr/>
          </a:p>
        </p:txBody>
      </p:sp>
      <p:sp>
        <p:nvSpPr>
          <p:cNvPr id="97" name="Google Shape;97;p22"/>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Picture 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Picture 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5"/>
              </a:rPr>
              <a:t>Picture 3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3"/>
          <p:cNvPicPr preferRelativeResize="0"/>
          <p:nvPr/>
        </p:nvPicPr>
        <p:blipFill>
          <a:blip r:embed="rId3">
            <a:alphaModFix/>
          </a:blip>
          <a:stretch>
            <a:fillRect/>
          </a:stretch>
        </p:blipFill>
        <p:spPr>
          <a:xfrm>
            <a:off x="1001700" y="0"/>
            <a:ext cx="6927847" cy="53533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4"/>
          <p:cNvPicPr preferRelativeResize="0"/>
          <p:nvPr/>
        </p:nvPicPr>
        <p:blipFill>
          <a:blip r:embed="rId3">
            <a:alphaModFix/>
          </a:blip>
          <a:stretch>
            <a:fillRect/>
          </a:stretch>
        </p:blipFill>
        <p:spPr>
          <a:xfrm>
            <a:off x="941747" y="0"/>
            <a:ext cx="72605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t>Countries with </a:t>
            </a:r>
            <a:r>
              <a:rPr lang="en-US" sz="2600" dirty="0"/>
              <a:t>S</a:t>
            </a:r>
            <a:r>
              <a:rPr lang="en" sz="2600" dirty="0"/>
              <a:t>maller Populations than Tokyo Prefecture:</a:t>
            </a:r>
            <a:endParaRPr sz="2600" dirty="0"/>
          </a:p>
        </p:txBody>
      </p:sp>
      <p:sp>
        <p:nvSpPr>
          <p:cNvPr id="113" name="Google Shape;113;p25"/>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4" name="Google Shape;114;p25"/>
          <p:cNvPicPr preferRelativeResize="0"/>
          <p:nvPr/>
        </p:nvPicPr>
        <p:blipFill>
          <a:blip r:embed="rId3">
            <a:alphaModFix/>
          </a:blip>
          <a:stretch>
            <a:fillRect/>
          </a:stretch>
        </p:blipFill>
        <p:spPr>
          <a:xfrm>
            <a:off x="457200" y="1451600"/>
            <a:ext cx="8293824" cy="36919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881</Words>
  <Application>Microsoft Office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Constantia</vt:lpstr>
      <vt:lpstr>Noto Sans Symbols</vt:lpstr>
      <vt:lpstr>Arial</vt:lpstr>
      <vt:lpstr>Georgia</vt:lpstr>
      <vt:lpstr>LEARN theme</vt:lpstr>
      <vt:lpstr>PowerPoint Presentation</vt:lpstr>
      <vt:lpstr>People Here, People There, People, People Everywhere</vt:lpstr>
      <vt:lpstr>Objective </vt:lpstr>
      <vt:lpstr>PowerPoint Presentation</vt:lpstr>
      <vt:lpstr>PowerPoint Presentation</vt:lpstr>
      <vt:lpstr>Pictures of Tokyo </vt:lpstr>
      <vt:lpstr>PowerPoint Presentation</vt:lpstr>
      <vt:lpstr>PowerPoint Presentation</vt:lpstr>
      <vt:lpstr>Countries with Smaller Populations than Tokyo Prefecture:</vt:lpstr>
      <vt:lpstr>Window Notes Conclusions</vt:lpstr>
      <vt:lpstr>More Information on Tokyo</vt:lpstr>
      <vt:lpstr>City Planning</vt:lpstr>
      <vt:lpstr>Interview with Jane Hudson: City Planner</vt:lpstr>
      <vt:lpstr>Summarizing Your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Thurston</dc:creator>
  <cp:lastModifiedBy>Bracken, Pam</cp:lastModifiedBy>
  <cp:revision>2</cp:revision>
  <dcterms:modified xsi:type="dcterms:W3CDTF">2024-02-15T15:48:17Z</dcterms:modified>
</cp:coreProperties>
</file>