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27"/>
  </p:notesMasterIdLst>
  <p:sldIdLst>
    <p:sldId id="256" r:id="rId3"/>
    <p:sldId id="257" r:id="rId4"/>
    <p:sldId id="262" r:id="rId5"/>
    <p:sldId id="263" r:id="rId6"/>
    <p:sldId id="260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95" r:id="rId15"/>
    <p:sldId id="277" r:id="rId16"/>
    <p:sldId id="278" r:id="rId17"/>
    <p:sldId id="279" r:id="rId18"/>
    <p:sldId id="296" r:id="rId19"/>
    <p:sldId id="297" r:id="rId20"/>
    <p:sldId id="298" r:id="rId21"/>
    <p:sldId id="299" r:id="rId22"/>
    <p:sldId id="300" r:id="rId23"/>
    <p:sldId id="280" r:id="rId24"/>
    <p:sldId id="281" r:id="rId25"/>
    <p:sldId id="301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1D20"/>
    <a:srgbClr val="2889C3"/>
    <a:srgbClr val="91192A"/>
    <a:srgbClr val="2757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9" autoAdjust="0"/>
    <p:restoredTop sz="94284"/>
  </p:normalViewPr>
  <p:slideViewPr>
    <p:cSldViewPr snapToGrid="0">
      <p:cViewPr varScale="1">
        <p:scale>
          <a:sx n="115" d="100"/>
          <a:sy n="115" d="100"/>
        </p:scale>
        <p:origin x="96" y="14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87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PlqeaVe9Ok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7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9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9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873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2873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Serote, J.M.. (2020, November 24). </a:t>
            </a:r>
            <a:r>
              <a:rPr lang="en-US" sz="1100" b="0" i="1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An awkward self-introduction (original song) - lyric video</a:t>
            </a:r>
            <a:r>
              <a:rPr lang="en-US" sz="11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 [Video]. </a:t>
            </a:r>
            <a:r>
              <a:rPr lang="en-US" sz="1100" b="0" i="0" u="none" strike="noStrike" dirty="0" err="1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Youtube</a:t>
            </a:r>
            <a:r>
              <a:rPr lang="en-US" sz="11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https://www.youtube.com/watch?v=FPlqeaVe9Ok</a:t>
            </a:r>
            <a:endParaRPr lang="en-US" sz="11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486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Card sort. Strategies.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https://learn.k20center.ou.edu/strategy/147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54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Card sort. Strategies.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https://learn.k20center.ou.edu/strategy/147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629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Think-Pair-Share. Strategies.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https://learn.k20center.ou.edu/strategy/139</a:t>
            </a:r>
            <a:endParaRPr lang="en-US" sz="11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919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b="0" i="0" u="none" strike="noStrike" dirty="0">
                <a:solidFill>
                  <a:srgbClr val="292929"/>
                </a:solidFill>
                <a:effectLst/>
                <a:latin typeface="Arial" panose="020B0604020202020204" pitchFamily="34" charset="0"/>
              </a:rPr>
              <a:t>K20 Center. (n.d.). Think-Pair-Share. Strategies. </a:t>
            </a:r>
            <a:r>
              <a:rPr lang="en-US" sz="1100" b="0" i="0" u="sng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hlinkClick r:id="rId3"/>
              </a:rPr>
              <a:t>https://learn.k20center.ou.edu/strategy/139</a:t>
            </a:r>
            <a:endParaRPr lang="en-US" sz="1100" b="0" i="0" u="none" strike="noStrike" dirty="0">
              <a:solidFill>
                <a:srgbClr val="292929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656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K20 Center. (n.d.). TAG me! Strategies. </a:t>
            </a:r>
            <a:r>
              <a:rPr lang="en-US" dirty="0">
                <a:hlinkClick r:id="rId3"/>
              </a:rPr>
              <a:t>https://learn.k20center.ou.edu/strategy/2873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520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TAG me! Strategies. </a:t>
            </a:r>
            <a:r>
              <a:rPr lang="en-US" dirty="0">
                <a:hlinkClick r:id="rId3"/>
              </a:rPr>
              <a:t>https://learn.k20center.ou.edu/strategy/2873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034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834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0D02-BC5D-4F1D-628D-3E78C77C3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8BA5B-AE0B-D962-D67E-98BD668230F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Calibri Bold, 26pt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640A4D-AE8D-BA65-8372-12877C35954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CE2738-01CD-CF5E-5DB6-269B724C272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Calibri Bold, 26 pt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06CDF-3CB5-9288-EBE7-CB8ED6FCAEE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Google Shape;29;p7" title="k20center-logo-variations_K20 - Bug Color.png">
            <a:extLst>
              <a:ext uri="{FF2B5EF4-FFF2-40B4-BE49-F238E27FC236}">
                <a16:creationId xmlns:a16="http://schemas.microsoft.com/office/drawing/2014/main" id="{66B18700-5DEC-88AA-AE1F-FFB44C9BD8F8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7987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2CA93-09CD-25BA-2A0C-1147B6A06E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pic>
        <p:nvPicPr>
          <p:cNvPr id="6" name="Google Shape;29;p7" title="k20center-logo-variations_K20 - Bug Color.png">
            <a:extLst>
              <a:ext uri="{FF2B5EF4-FFF2-40B4-BE49-F238E27FC236}">
                <a16:creationId xmlns:a16="http://schemas.microsoft.com/office/drawing/2014/main" id="{A9478C5A-DD26-D366-748D-2DECA9BEE107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3651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B597-2135-4E74-9690-67A4294107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164AEC-31F1-1D92-F950-77C1D472DB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Calibri reg., 26pt</a:t>
            </a:r>
          </a:p>
        </p:txBody>
      </p:sp>
      <p:pic>
        <p:nvPicPr>
          <p:cNvPr id="7" name="Google Shape;13;p3" title="k20center-logo-variations_K20 Bug - White.png">
            <a:extLst>
              <a:ext uri="{FF2B5EF4-FFF2-40B4-BE49-F238E27FC236}">
                <a16:creationId xmlns:a16="http://schemas.microsoft.com/office/drawing/2014/main" id="{23207EF8-C28C-133A-1D3F-F17BDDC4C8F3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016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9;p7" title="k20center-logo-variations_K20 - Bug Color.png">
            <a:extLst>
              <a:ext uri="{FF2B5EF4-FFF2-40B4-BE49-F238E27FC236}">
                <a16:creationId xmlns:a16="http://schemas.microsoft.com/office/drawing/2014/main" id="{830F391D-BF00-CE28-2E36-0D72F021D6E4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190713-04E5-7A5E-CCFB-912C42247C86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CEF62A8-F9B5-4A7F-7F07-66865674C8E8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83F03-3850-83B0-F471-F59A594BCB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5795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29;p7" title="k20center-logo-variations_K20 - Bug Color.png">
            <a:extLst>
              <a:ext uri="{FF2B5EF4-FFF2-40B4-BE49-F238E27FC236}">
                <a16:creationId xmlns:a16="http://schemas.microsoft.com/office/drawing/2014/main" id="{830F391D-BF00-CE28-2E36-0D72F021D6E4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7190713-04E5-7A5E-CCFB-912C42247C86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CEF62A8-F9B5-4A7F-7F07-66865674C8E8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83F03-3850-83B0-F471-F59A594BCB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9526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2DB0AAC8-D4BB-5F07-B5E7-DCD7F9C7A1C2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21694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803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AB597-2135-4E74-9690-67A4294107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Calibri Reg., 50pt</a:t>
            </a:r>
          </a:p>
        </p:txBody>
      </p:sp>
      <p:pic>
        <p:nvPicPr>
          <p:cNvPr id="7" name="Google Shape;13;p3" title="k20center-logo-variations_K20 Bug - White.png">
            <a:extLst>
              <a:ext uri="{FF2B5EF4-FFF2-40B4-BE49-F238E27FC236}">
                <a16:creationId xmlns:a16="http://schemas.microsoft.com/office/drawing/2014/main" id="{23207EF8-C28C-133A-1D3F-F17BDDC4C8F3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14567EB-5303-D4D3-42BF-B1BD5EDB87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Calibri Reg., 26 pt</a:t>
            </a:r>
          </a:p>
        </p:txBody>
      </p:sp>
    </p:spTree>
    <p:extLst>
      <p:ext uri="{BB962C8B-B14F-4D97-AF65-F5344CB8AC3E}">
        <p14:creationId xmlns:p14="http://schemas.microsoft.com/office/powerpoint/2010/main" val="270476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;p3" title="k20center-logo-variations_K20 Bug - White.png">
            <a:extLst>
              <a:ext uri="{FF2B5EF4-FFF2-40B4-BE49-F238E27FC236}">
                <a16:creationId xmlns:a16="http://schemas.microsoft.com/office/drawing/2014/main" id="{23207EF8-C28C-133A-1D3F-F17BDDC4C8F3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0BDE13E-67FA-44E9-47E9-0FF580E1E0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Calibri Reg., 50pt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3E8F4A5C-7A74-4FD4-9B4C-D7176AC65C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Calibri Reg., 26 pt </a:t>
            </a:r>
          </a:p>
          <a:p>
            <a:pPr lvl="1"/>
            <a:r>
              <a:rPr lang="en-US" dirty="0"/>
              <a:t>Use bullet points for multiple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136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3;p3" title="k20center-logo-variations_K20 Bug - White.png">
            <a:extLst>
              <a:ext uri="{FF2B5EF4-FFF2-40B4-BE49-F238E27FC236}">
                <a16:creationId xmlns:a16="http://schemas.microsoft.com/office/drawing/2014/main" id="{23207EF8-C28C-133A-1D3F-F17BDDC4C8F3}"/>
              </a:ext>
            </a:extLst>
          </p:cNvPr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801" y="4450849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B77EDE3-D4EF-9FB3-76E2-270891BC8B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Calibri Reg., 50pt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6626A0B5-0C89-0BB9-5FB9-93D3CE6EA8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Calibri Reg., 26 pt	</a:t>
            </a:r>
          </a:p>
          <a:p>
            <a:pPr lvl="1"/>
            <a:r>
              <a:rPr lang="en-US" dirty="0"/>
              <a:t>Use bullet points for multiple</a:t>
            </a:r>
          </a:p>
        </p:txBody>
      </p:sp>
    </p:spTree>
    <p:extLst>
      <p:ext uri="{BB962C8B-B14F-4D97-AF65-F5344CB8AC3E}">
        <p14:creationId xmlns:p14="http://schemas.microsoft.com/office/powerpoint/2010/main" val="138521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6E00B-AE64-F307-6C80-CF2AF74A3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3DABA559-DE96-3599-D56C-B4F454EC160E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B1FF6-0CEA-727B-F3F6-2196CB18F7D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Calibri Reg., 26pt (min. 18pt)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380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6E00B-AE64-F307-6C80-CF2AF74A3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40340-1F3B-9F67-0B8D-5CD3EA5C049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 (min. 18pt)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3DABA559-DE96-3599-D56C-B4F454EC160E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96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384E-C028-7276-CF63-32E842A5BE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Calibri reg., 36pt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83F03-3850-83B0-F471-F59A594BCB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 (min. 18pt)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D6AEA-E4F6-39A7-C109-5053300F5A4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Calibri Reg., 26pt (min. 18pt)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oogle Shape;29;p7" title="k20center-logo-variations_K20 - Bug Color.png">
            <a:extLst>
              <a:ext uri="{FF2B5EF4-FFF2-40B4-BE49-F238E27FC236}">
                <a16:creationId xmlns:a16="http://schemas.microsoft.com/office/drawing/2014/main" id="{830F391D-BF00-CE28-2E36-0D72F021D6E4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326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C384E-C028-7276-CF63-32E842A5BE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Instructional Strategy Option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83F03-3850-83B0-F471-F59A594BCBF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Calibri Reg., 26pt (min. 18pt)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Google Shape;29;p7" title="k20center-logo-variations_K20 - Bug Color.png">
            <a:extLst>
              <a:ext uri="{FF2B5EF4-FFF2-40B4-BE49-F238E27FC236}">
                <a16:creationId xmlns:a16="http://schemas.microsoft.com/office/drawing/2014/main" id="{830F391D-BF00-CE28-2E36-0D72F021D6E4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726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2DB0AAC8-D4BB-5F07-B5E7-DCD7F9C7A1C2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>
            <a:extLst>
              <a:ext uri="{FF2B5EF4-FFF2-40B4-BE49-F238E27FC236}">
                <a16:creationId xmlns:a16="http://schemas.microsoft.com/office/drawing/2014/main" id="{F5384652-0571-713B-0C36-0E39808ECCA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Video title (hyperlink)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240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D5CBF9-C364-44EA-75E0-76168F67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9EB6D-F889-7788-94C9-BF7F3772E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72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73" r:id="rId3"/>
    <p:sldLayoutId id="2147483674" r:id="rId4"/>
    <p:sldLayoutId id="2147483663" r:id="rId5"/>
    <p:sldLayoutId id="2147483682" r:id="rId6"/>
    <p:sldLayoutId id="2147483665" r:id="rId7"/>
    <p:sldLayoutId id="2147483675" r:id="rId8"/>
    <p:sldLayoutId id="2147483668" r:id="rId9"/>
    <p:sldLayoutId id="2147483666" r:id="rId10"/>
    <p:sldLayoutId id="2147483667" r:id="rId11"/>
    <p:sldLayoutId id="2147483679" r:id="rId12"/>
    <p:sldLayoutId id="2147483676" r:id="rId13"/>
    <p:sldLayoutId id="2147483677" r:id="rId14"/>
    <p:sldLayoutId id="2147483678" r:id="rId15"/>
    <p:sldLayoutId id="214748368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E715BF-9B99-5380-436A-0168E5A99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50050-10CA-1A36-1953-2DCF5D46B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47EFE14F-0CD0-9710-89DE-84DD998F8E34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800" y="4450850"/>
            <a:ext cx="510701" cy="510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878517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+mj-lt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+mj-lt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4"/>
        </a:buClr>
        <a:buFont typeface="+mj-lt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32004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FPlqeaVe9Ok?feature=oembed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s://www.youtube.com/watch?v=FPlqeaVe9O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554FC52-14F0-2EC2-062A-42C196F71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8697B-7221-E90C-90CB-E8360531A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Style</a:t>
            </a:r>
          </a:p>
        </p:txBody>
      </p:sp>
      <p:graphicFrame>
        <p:nvGraphicFramePr>
          <p:cNvPr id="4" name="Table Placeholder 10">
            <a:extLst>
              <a:ext uri="{FF2B5EF4-FFF2-40B4-BE49-F238E27FC236}">
                <a16:creationId xmlns:a16="http://schemas.microsoft.com/office/drawing/2014/main" id="{3024BA57-55C3-074A-99F2-6A7FC79F28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2326694"/>
              </p:ext>
            </p:extLst>
          </p:nvPr>
        </p:nvGraphicFramePr>
        <p:xfrm>
          <a:off x="463550" y="1268413"/>
          <a:ext cx="8229600" cy="3434403"/>
        </p:xfrm>
        <a:graphic>
          <a:graphicData uri="http://schemas.openxmlformats.org/drawingml/2006/table">
            <a:tbl>
              <a:tblPr firstRow="1" firstCol="1" bandRow="1"/>
              <a:tblGrid>
                <a:gridCol w="4121150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4108450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825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Formal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Informal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2922593">
                <a:tc>
                  <a:txBody>
                    <a:bodyPr/>
                    <a:lstStyle/>
                    <a:p>
                      <a:pPr marL="319088" marR="0" indent="-3190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100000"/>
                        <a:buFont typeface="System Font Regular"/>
                        <a:buChar char="●"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Avoid contractions:</a:t>
                      </a:r>
                    </a:p>
                    <a:p>
                      <a:pPr marL="685800" marR="0" lvl="1" indent="-320040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00000"/>
                        <a:buFont typeface="Courier New" panose="02070309020205020404" pitchFamily="49" charset="0"/>
                        <a:buChar char="o"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Instead of “</a:t>
                      </a:r>
                      <a:r>
                        <a:rPr lang="en-US" sz="2000" b="1" kern="12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I’m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,” write “</a:t>
                      </a:r>
                      <a:r>
                        <a:rPr lang="en-US" sz="2000" b="1" kern="1200" dirty="0">
                          <a:solidFill>
                            <a:schemeClr val="accent3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 am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.”</a:t>
                      </a:r>
                    </a:p>
                    <a:p>
                      <a:pPr marL="319088" marR="0" indent="-3190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100000"/>
                        <a:buFont typeface="System Font Regular"/>
                        <a:buChar char="●"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Do not use slang.</a:t>
                      </a:r>
                    </a:p>
                    <a:p>
                      <a:pPr marL="319088" marR="0" indent="-3190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100000"/>
                        <a:buFont typeface="System Font Regular"/>
                        <a:buChar char="●"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Use correct grammar, punctuation, and spelling.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9088" marR="0" indent="-3190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100000"/>
                        <a:buFont typeface="System Font Regular"/>
                        <a:buChar char="●"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Contractions are fine.</a:t>
                      </a:r>
                    </a:p>
                    <a:p>
                      <a:pPr marL="319088" marR="0" indent="-3190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100000"/>
                        <a:buFont typeface="System Font Regular"/>
                        <a:buChar char="●"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Slang may be okay, depending on your audience.</a:t>
                      </a:r>
                    </a:p>
                    <a:p>
                      <a:pPr marL="319088" marR="0" indent="-3190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100000"/>
                        <a:buFont typeface="System Font Regular"/>
                        <a:buChar char="●"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Using correct grammar, punctuation, and spelling are still important, but rules do not have to be followed as closely.</a:t>
                      </a:r>
                    </a:p>
                    <a:p>
                      <a:pPr marL="319088" marR="0" indent="-319088" algn="l" defTabSz="914400" rtl="0" eaLnBrk="1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100000"/>
                        <a:buFont typeface="System Font Regular"/>
                        <a:buChar char="●"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You can write more like you speak.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0100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61912-F2AD-75BE-7530-2E40E32E4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D881-88C1-9B4A-5F64-95BA5B208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With 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8F9D14-D5E8-E704-618B-4DF8805EC63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>
            <a:normAutofit/>
          </a:bodyPr>
          <a:lstStyle/>
          <a:p>
            <a:pPr marL="319088" indent="-319088"/>
            <a:r>
              <a:rPr lang="en-US" b="1" dirty="0">
                <a:solidFill>
                  <a:schemeClr val="accent1"/>
                </a:solidFill>
              </a:rPr>
              <a:t>Purpose</a:t>
            </a:r>
            <a:r>
              <a:rPr lang="en-US" b="1" dirty="0"/>
              <a:t>:</a:t>
            </a:r>
            <a:r>
              <a:rPr lang="en-US" dirty="0"/>
              <a:t> the reason you are writing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Are you writing to… </a:t>
            </a:r>
          </a:p>
          <a:p>
            <a:pPr marL="319088" indent="-319088">
              <a:lnSpc>
                <a:spcPct val="150000"/>
              </a:lnSpc>
            </a:pPr>
            <a:r>
              <a:rPr lang="en-US" dirty="0"/>
              <a:t>Inform?</a:t>
            </a:r>
          </a:p>
          <a:p>
            <a:pPr marL="319088" indent="-319088">
              <a:lnSpc>
                <a:spcPct val="150000"/>
              </a:lnSpc>
            </a:pPr>
            <a:r>
              <a:rPr lang="en-US" dirty="0"/>
              <a:t>Persuade?</a:t>
            </a:r>
          </a:p>
          <a:p>
            <a:pPr marL="319088" indent="-319088">
              <a:lnSpc>
                <a:spcPct val="150000"/>
              </a:lnSpc>
            </a:pPr>
            <a:r>
              <a:rPr lang="en-US" dirty="0"/>
              <a:t>Entertain?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3FADF5-8E21-41F9-D3B4-2A77DA84703B}"/>
              </a:ext>
            </a:extLst>
          </p:cNvPr>
          <p:cNvSpPr/>
          <p:nvPr/>
        </p:nvSpPr>
        <p:spPr>
          <a:xfrm>
            <a:off x="3153858" y="2875856"/>
            <a:ext cx="5142244" cy="1670049"/>
          </a:xfrm>
          <a:prstGeom prst="roundRect">
            <a:avLst/>
          </a:prstGeom>
          <a:solidFill>
            <a:srgbClr val="E8EEF0"/>
          </a:solidFill>
          <a:ln w="2857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en-US" sz="240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en-US" sz="240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along with your </a:t>
            </a: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audience</a:t>
            </a:r>
            <a:r>
              <a:rPr lang="en-US" sz="240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should help you determine </a:t>
            </a:r>
            <a:r>
              <a:rPr lang="en-US" sz="2400" u="sng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en-US" sz="240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you should write and </a:t>
            </a:r>
            <a:r>
              <a:rPr lang="en-US" sz="2400" u="sng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en-US" sz="240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organize your thoughts.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2C6429F6-50A8-4529-89E9-706B9D46D683}"/>
              </a:ext>
            </a:extLst>
          </p:cNvPr>
          <p:cNvSpPr/>
          <p:nvPr/>
        </p:nvSpPr>
        <p:spPr>
          <a:xfrm>
            <a:off x="2513231" y="2875856"/>
            <a:ext cx="421610" cy="1670049"/>
          </a:xfrm>
          <a:prstGeom prst="rightBrace">
            <a:avLst>
              <a:gd name="adj1" fmla="val 26904"/>
              <a:gd name="adj2" fmla="val 50000"/>
            </a:avLst>
          </a:prstGeom>
          <a:noFill/>
          <a:ln w="28575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373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4834F6-1332-5347-F345-55A2AD588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FCF7D-8240-5DF0-CCD5-80289342A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EB9C7-B3A2-4582-CF63-B6D2EC73D62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70013"/>
            <a:ext cx="7886700" cy="1251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would the audience and purpose influence your writing style and content?</a:t>
            </a:r>
          </a:p>
        </p:txBody>
      </p:sp>
      <p:graphicFrame>
        <p:nvGraphicFramePr>
          <p:cNvPr id="4" name="Table Placeholder 10">
            <a:extLst>
              <a:ext uri="{FF2B5EF4-FFF2-40B4-BE49-F238E27FC236}">
                <a16:creationId xmlns:a16="http://schemas.microsoft.com/office/drawing/2014/main" id="{BB60BCD5-F137-8A1E-EFC9-F8C078C75D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7679285"/>
              </p:ext>
            </p:extLst>
          </p:nvPr>
        </p:nvGraphicFramePr>
        <p:xfrm>
          <a:off x="628651" y="2324327"/>
          <a:ext cx="7886699" cy="2036329"/>
        </p:xfrm>
        <a:graphic>
          <a:graphicData uri="http://schemas.openxmlformats.org/drawingml/2006/table">
            <a:tbl>
              <a:tblPr firstRow="1" firstCol="1" bandRow="1"/>
              <a:tblGrid>
                <a:gridCol w="1760471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1631912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  <a:gridCol w="4494316">
                  <a:extLst>
                    <a:ext uri="{9D8B030D-6E8A-4147-A177-3AD203B41FA5}">
                      <a16:colId xmlns:a16="http://schemas.microsoft.com/office/drawing/2014/main" val="236006375"/>
                    </a:ext>
                  </a:extLst>
                </a:gridCol>
              </a:tblGrid>
              <a:tr h="41887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Writing Type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Purpose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Audience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528493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Write a </a:t>
                      </a:r>
                      <a:r>
                        <a:rPr kumimoji="0" lang="en-US" sz="1800" b="1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story</a:t>
                      </a: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…to </a:t>
                      </a:r>
                      <a:r>
                        <a:rPr kumimoji="0" lang="en-US" sz="1800" b="1" kern="1200" noProof="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entertain</a:t>
                      </a:r>
                      <a:r>
                        <a:rPr kumimoji="0" lang="en-US" sz="18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 your best friend </a:t>
                      </a:r>
                      <a:r>
                        <a:rPr lang="en-US" sz="1800" b="1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group of teachers.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528493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Write a </a:t>
                      </a:r>
                      <a:r>
                        <a:rPr kumimoji="0" lang="en-US" sz="1800" b="1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letter</a:t>
                      </a: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…to </a:t>
                      </a:r>
                      <a:r>
                        <a:rPr kumimoji="0" lang="en-US" sz="1800" b="1" kern="1200" noProof="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</a:t>
                      </a:r>
                      <a:r>
                        <a:rPr kumimoji="0" lang="en-US" sz="18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…a business owner </a:t>
                      </a:r>
                      <a:r>
                        <a:rPr lang="en-US" sz="1800" b="1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your parent/guardian.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528493">
                <a:tc>
                  <a:txBody>
                    <a:bodyPr/>
                    <a:lstStyle/>
                    <a:p>
                      <a:pPr marL="0" marR="0" algn="l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Write a</a:t>
                      </a:r>
                      <a:r>
                        <a:rPr kumimoji="0" lang="en-US" sz="1800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kern="120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speech</a:t>
                      </a:r>
                      <a:r>
                        <a:rPr kumimoji="0" lang="en-US" sz="18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…to </a:t>
                      </a:r>
                      <a:r>
                        <a:rPr kumimoji="0" lang="en-US" sz="1800" b="1" kern="1200" noProof="0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persuade</a:t>
                      </a:r>
                      <a:r>
                        <a:rPr kumimoji="0" lang="en-US" sz="1800" kern="120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…your principal </a:t>
                      </a:r>
                      <a:r>
                        <a:rPr lang="en-US" sz="1800" b="1" dirty="0">
                          <a:solidFill>
                            <a:schemeClr val="accent3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student organization.</a:t>
                      </a:r>
                    </a:p>
                  </a:txBody>
                  <a:tcPr marL="73025" marR="73025" marT="73025" marB="73025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7282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BF759-57A4-0757-A03E-C15522B90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7C6DA-E38F-B683-AC5C-659C91325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You Share?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81695-6958-7FE3-F5F9-2887D5466CA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you were going to introduce yourself to an important businessperson, which card(s) would you move?</a:t>
            </a:r>
          </a:p>
          <a:p>
            <a:pPr marL="0" indent="0">
              <a:buNone/>
            </a:pPr>
            <a:r>
              <a:rPr lang="en-US" dirty="0"/>
              <a:t>Be ready to share your thinking.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9316260-7D9B-1817-4005-CA02D07DFC46}"/>
              </a:ext>
            </a:extLst>
          </p:cNvPr>
          <p:cNvSpPr txBox="1">
            <a:spLocks/>
          </p:cNvSpPr>
          <p:nvPr/>
        </p:nvSpPr>
        <p:spPr>
          <a:xfrm>
            <a:off x="628650" y="2683057"/>
            <a:ext cx="3943350" cy="1949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9088" indent="-319088"/>
            <a:r>
              <a:rPr lang="en-US" sz="2400" dirty="0"/>
              <a:t>What You Would Share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BE4A61A-931B-427F-3D27-61C9BF3C4FD8}"/>
              </a:ext>
            </a:extLst>
          </p:cNvPr>
          <p:cNvSpPr txBox="1">
            <a:spLocks/>
          </p:cNvSpPr>
          <p:nvPr/>
        </p:nvSpPr>
        <p:spPr>
          <a:xfrm>
            <a:off x="4572000" y="2683057"/>
            <a:ext cx="4322618" cy="1949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9088" indent="-319088"/>
            <a:r>
              <a:rPr lang="en-US" sz="2400" dirty="0"/>
              <a:t>What You Would Not Share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DBA697-7419-E951-DA65-919AAB229D22}"/>
              </a:ext>
            </a:extLst>
          </p:cNvPr>
          <p:cNvGrpSpPr/>
          <p:nvPr/>
        </p:nvGrpSpPr>
        <p:grpSpPr>
          <a:xfrm>
            <a:off x="1949406" y="3204628"/>
            <a:ext cx="1075537" cy="1538821"/>
            <a:chOff x="5572550" y="2297762"/>
            <a:chExt cx="1362412" cy="1949267"/>
          </a:xfrm>
        </p:grpSpPr>
        <p:pic>
          <p:nvPicPr>
            <p:cNvPr id="13" name="Picture 12" descr="A group of rectangles on a black background&#10;&#10;AI-generated content may be incorrect.">
              <a:extLst>
                <a:ext uri="{FF2B5EF4-FFF2-40B4-BE49-F238E27FC236}">
                  <a16:creationId xmlns:a16="http://schemas.microsoft.com/office/drawing/2014/main" id="{091F1E93-AA0C-F7CF-CC30-510808FAB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7040" r="38111" b="9451"/>
            <a:stretch/>
          </p:blipFill>
          <p:spPr>
            <a:xfrm rot="10800000">
              <a:off x="5572550" y="2297762"/>
              <a:ext cx="886404" cy="1843166"/>
            </a:xfrm>
            <a:prstGeom prst="rect">
              <a:avLst/>
            </a:prstGeom>
          </p:spPr>
        </p:pic>
        <p:pic>
          <p:nvPicPr>
            <p:cNvPr id="14" name="Picture 13" descr="A group of rectangles on a black background&#10;&#10;AI-generated content may be incorrect.">
              <a:extLst>
                <a:ext uri="{FF2B5EF4-FFF2-40B4-BE49-F238E27FC236}">
                  <a16:creationId xmlns:a16="http://schemas.microsoft.com/office/drawing/2014/main" id="{F4139719-5919-882D-8547-79949DDD5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73311" b="4239"/>
            <a:stretch/>
          </p:blipFill>
          <p:spPr>
            <a:xfrm rot="10800000">
              <a:off x="5982946" y="2297762"/>
              <a:ext cx="952016" cy="1949267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12038D4-0BD3-835D-1EDB-DD1F0E5A4D7D}"/>
              </a:ext>
            </a:extLst>
          </p:cNvPr>
          <p:cNvGrpSpPr/>
          <p:nvPr/>
        </p:nvGrpSpPr>
        <p:grpSpPr>
          <a:xfrm rot="10800000">
            <a:off x="5892756" y="3204628"/>
            <a:ext cx="1075537" cy="1538821"/>
            <a:chOff x="5572550" y="2297762"/>
            <a:chExt cx="1362412" cy="1949267"/>
          </a:xfrm>
        </p:grpSpPr>
        <p:pic>
          <p:nvPicPr>
            <p:cNvPr id="16" name="Picture 15" descr="A group of rectangles on a black background&#10;&#10;AI-generated content may be incorrect.">
              <a:extLst>
                <a:ext uri="{FF2B5EF4-FFF2-40B4-BE49-F238E27FC236}">
                  <a16:creationId xmlns:a16="http://schemas.microsoft.com/office/drawing/2014/main" id="{EBDE09AF-3CC1-4890-5F6C-2C4413B17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7040" r="38111" b="9451"/>
            <a:stretch/>
          </p:blipFill>
          <p:spPr>
            <a:xfrm rot="10800000">
              <a:off x="5572550" y="2297762"/>
              <a:ext cx="886404" cy="1843166"/>
            </a:xfrm>
            <a:prstGeom prst="rect">
              <a:avLst/>
            </a:prstGeom>
          </p:spPr>
        </p:pic>
        <p:pic>
          <p:nvPicPr>
            <p:cNvPr id="17" name="Picture 16" descr="A group of rectangles on a black background&#10;&#10;AI-generated content may be incorrect.">
              <a:extLst>
                <a:ext uri="{FF2B5EF4-FFF2-40B4-BE49-F238E27FC236}">
                  <a16:creationId xmlns:a16="http://schemas.microsoft.com/office/drawing/2014/main" id="{A0DA9559-587C-A72C-2146-B564BD28D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73311" b="4239"/>
            <a:stretch/>
          </p:blipFill>
          <p:spPr>
            <a:xfrm rot="10800000">
              <a:off x="5982946" y="2297762"/>
              <a:ext cx="952016" cy="1949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027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0E530-EE46-8BC4-B0A8-D0364FE57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A6210-D8B5-2F9E-CAFD-3F83E4086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Think-Pair-Share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CF168-3CE9-A816-D5BD-10E0E4C6EE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While you read, think about</a:t>
            </a:r>
            <a:br>
              <a:rPr lang="en-US" dirty="0"/>
            </a:br>
            <a:r>
              <a:rPr lang="en-US" dirty="0"/>
              <a:t>the </a:t>
            </a:r>
            <a:r>
              <a:rPr lang="en-US" b="1" i="1" dirty="0">
                <a:solidFill>
                  <a:schemeClr val="accent1"/>
                </a:solidFill>
              </a:rPr>
              <a:t>audience</a:t>
            </a:r>
            <a:r>
              <a:rPr lang="en-US" dirty="0"/>
              <a:t> and </a:t>
            </a:r>
            <a:r>
              <a:rPr lang="en-US" b="1" i="1" dirty="0">
                <a:solidFill>
                  <a:schemeClr val="accent1"/>
                </a:solidFill>
              </a:rPr>
              <a:t>purpose</a:t>
            </a:r>
            <a:br>
              <a:rPr lang="en-US" dirty="0"/>
            </a:br>
            <a:r>
              <a:rPr lang="en-US" dirty="0"/>
              <a:t>of this letter.</a:t>
            </a:r>
          </a:p>
        </p:txBody>
      </p:sp>
      <p:pic>
        <p:nvPicPr>
          <p:cNvPr id="4" name="Picture 3" descr="A group of colorful speech bubbles&#10;&#10;AI-generated content may be incorrect.">
            <a:extLst>
              <a:ext uri="{FF2B5EF4-FFF2-40B4-BE49-F238E27FC236}">
                <a16:creationId xmlns:a16="http://schemas.microsoft.com/office/drawing/2014/main" id="{B7C51C5A-46A4-9A1F-3D8A-9C155DA0E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158" y="2021692"/>
            <a:ext cx="3615641" cy="16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01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DA108-3775-4989-8606-FC6A0471A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A2756-E4C9-B020-2562-8F804FAA5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055D1-569B-D057-1A37-4E5768225C3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With your partner, discuss the following:</a:t>
            </a:r>
          </a:p>
          <a:p>
            <a:pPr marL="319088" indent="-319088"/>
            <a:r>
              <a:rPr lang="en-US" dirty="0"/>
              <a:t>Who is the audience?</a:t>
            </a:r>
          </a:p>
          <a:p>
            <a:pPr lvl="1"/>
            <a:r>
              <a:rPr lang="en-US" sz="2400" dirty="0"/>
              <a:t>How do you know?</a:t>
            </a:r>
          </a:p>
          <a:p>
            <a:pPr marL="319088" indent="-319088"/>
            <a:r>
              <a:rPr lang="en-US" dirty="0"/>
              <a:t>What is the purpose?</a:t>
            </a:r>
          </a:p>
          <a:p>
            <a:pPr lvl="1"/>
            <a:r>
              <a:rPr lang="en-US" sz="2400" dirty="0"/>
              <a:t>How do you know?</a:t>
            </a:r>
          </a:p>
          <a:p>
            <a:pPr marL="365760" lvl="1" indent="0">
              <a:buNone/>
            </a:pPr>
            <a:endParaRPr lang="en-US" b="1" i="1" dirty="0"/>
          </a:p>
          <a:p>
            <a:pPr marL="365760" lvl="1" indent="0" algn="ctr">
              <a:buNone/>
            </a:pPr>
            <a:r>
              <a:rPr lang="en-US" b="1" i="1" dirty="0"/>
              <a:t>Be ready to share with the class.</a:t>
            </a:r>
            <a:endParaRPr lang="en-US" dirty="0"/>
          </a:p>
        </p:txBody>
      </p:sp>
      <p:pic>
        <p:nvPicPr>
          <p:cNvPr id="4" name="Picture 3" descr="A group of colorful speech bubbles&#10;&#10;AI-generated content may be incorrect.">
            <a:extLst>
              <a:ext uri="{FF2B5EF4-FFF2-40B4-BE49-F238E27FC236}">
                <a16:creationId xmlns:a16="http://schemas.microsoft.com/office/drawing/2014/main" id="{B4DF30E1-0CF5-960D-3E87-DE8690172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158" y="2021692"/>
            <a:ext cx="3615641" cy="167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04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964BF-79D9-8365-B9DF-5D82B2EB5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C09BD-A2B1-1881-9613-78DD5391A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Introduce Yourself: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21EFF0-A1B5-004F-650E-5575AF8A725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Write a 3-paragraph letter of introduction: </a:t>
            </a:r>
          </a:p>
          <a:p>
            <a:pPr marL="319088" indent="-319088"/>
            <a:r>
              <a:rPr lang="en-US" b="1" dirty="0">
                <a:solidFill>
                  <a:schemeClr val="accent1"/>
                </a:solidFill>
              </a:rPr>
              <a:t>Paragraph 1: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i="1" dirty="0"/>
              <a:t>Who are you?</a:t>
            </a:r>
          </a:p>
          <a:p>
            <a:pPr marL="319088" indent="-319088"/>
            <a:r>
              <a:rPr lang="en-US" b="1" dirty="0">
                <a:solidFill>
                  <a:schemeClr val="accent1"/>
                </a:solidFill>
              </a:rPr>
              <a:t>Paragraph 2:</a:t>
            </a:r>
            <a:r>
              <a:rPr lang="en-US" dirty="0"/>
              <a:t> </a:t>
            </a:r>
            <a:r>
              <a:rPr lang="en-US" i="1" dirty="0"/>
              <a:t>What are you most proud of?</a:t>
            </a:r>
          </a:p>
          <a:p>
            <a:pPr marL="319088" indent="-319088"/>
            <a:r>
              <a:rPr lang="en-US" b="1" dirty="0">
                <a:solidFill>
                  <a:schemeClr val="accent1"/>
                </a:solidFill>
              </a:rPr>
              <a:t>Paragraph 3: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i="1" dirty="0"/>
              <a:t>What are your goals for the future?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Include a salutation (Dear …), today’s date, and a closing (Sincerely, …).</a:t>
            </a:r>
          </a:p>
        </p:txBody>
      </p:sp>
      <p:pic>
        <p:nvPicPr>
          <p:cNvPr id="4" name="Picture 3" descr="A pencil drawing a piece of paper&#10;&#10;Description automatically generated">
            <a:extLst>
              <a:ext uri="{FF2B5EF4-FFF2-40B4-BE49-F238E27FC236}">
                <a16:creationId xmlns:a16="http://schemas.microsoft.com/office/drawing/2014/main" id="{82080E87-2E62-83C1-0481-BBDBD63C2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721" y="307246"/>
            <a:ext cx="1546079" cy="15460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79529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60275-C984-4635-6121-30609BA52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23038-3C8E-5814-5DE5-9A95BF1C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Introduce Yourself: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65264-1DFF-71B6-7497-56678683CB3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Why would you need to introduce yourself?</a:t>
            </a:r>
          </a:p>
          <a:p>
            <a:pPr marL="0" indent="0">
              <a:buNone/>
            </a:pPr>
            <a:r>
              <a:rPr lang="en-US" dirty="0"/>
              <a:t>Consider the following potential audiences:</a:t>
            </a:r>
          </a:p>
          <a:p>
            <a:pPr marL="319088" indent="-319088"/>
            <a:r>
              <a:rPr lang="en-US" sz="2400" dirty="0"/>
              <a:t>Future employer for a job application</a:t>
            </a:r>
          </a:p>
          <a:p>
            <a:pPr marL="319088" indent="-319088"/>
            <a:r>
              <a:rPr lang="en-US" sz="2400" dirty="0"/>
              <a:t>Selection committee for scholarships or award</a:t>
            </a:r>
          </a:p>
          <a:p>
            <a:pPr marL="319088" indent="-319088"/>
            <a:r>
              <a:rPr lang="en-US" sz="2400" dirty="0"/>
              <a:t>Committee for an officer position of a club or organization</a:t>
            </a:r>
          </a:p>
          <a:p>
            <a:pPr marL="319088" indent="-319088"/>
            <a:r>
              <a:rPr lang="en-US" sz="2400" dirty="0"/>
              <a:t>School Board for permission to start and lead a new club</a:t>
            </a:r>
          </a:p>
        </p:txBody>
      </p:sp>
      <p:pic>
        <p:nvPicPr>
          <p:cNvPr id="4" name="Picture 3" descr="A pencil drawing a piece of paper&#10;&#10;Description automatically generated">
            <a:extLst>
              <a:ext uri="{FF2B5EF4-FFF2-40B4-BE49-F238E27FC236}">
                <a16:creationId xmlns:a16="http://schemas.microsoft.com/office/drawing/2014/main" id="{2E44ED7F-C774-305B-90C0-E670D9812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721" y="307246"/>
            <a:ext cx="1546079" cy="15460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61200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16FF8-D270-4389-8492-A2D310662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DD047-CB5F-815D-7E0E-4720EEC38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Introduce Yourself: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4ACFD-CCE0-48F2-51A0-43B5940536C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>
            <a:noAutofit/>
          </a:bodyPr>
          <a:lstStyle/>
          <a:p>
            <a:pPr marL="319088" indent="-319088"/>
            <a:r>
              <a:rPr lang="en-US" sz="2400" dirty="0"/>
              <a:t>Before you start writing, organize your thoughts.</a:t>
            </a:r>
          </a:p>
          <a:p>
            <a:pPr marL="319088" indent="-319088"/>
            <a:r>
              <a:rPr lang="en-US" sz="2400" dirty="0"/>
              <a:t>Work with a partner to brainstorm ideas on what you want to share.</a:t>
            </a:r>
          </a:p>
          <a:p>
            <a:pPr lvl="1"/>
            <a:r>
              <a:rPr lang="en-US" sz="2400" dirty="0"/>
              <a:t>Use your audience and the purpose of the letter to help make decisions </a:t>
            </a:r>
          </a:p>
          <a:p>
            <a:pPr lvl="2"/>
            <a:r>
              <a:rPr lang="en-US" sz="2200" b="1" dirty="0">
                <a:solidFill>
                  <a:schemeClr val="accent1"/>
                </a:solidFill>
              </a:rPr>
              <a:t>Audience</a:t>
            </a:r>
            <a:r>
              <a:rPr lang="en-US" sz="2200" b="1" dirty="0"/>
              <a:t>:</a:t>
            </a:r>
            <a:r>
              <a:rPr lang="en-US" sz="2200" dirty="0"/>
              <a:t> a teacher whom you have never met</a:t>
            </a:r>
          </a:p>
          <a:p>
            <a:pPr lvl="2"/>
            <a:r>
              <a:rPr lang="en-US" sz="2200" b="1" dirty="0">
                <a:solidFill>
                  <a:schemeClr val="accent1"/>
                </a:solidFill>
              </a:rPr>
              <a:t>Purpose</a:t>
            </a:r>
            <a:r>
              <a:rPr lang="en-US" sz="2200" b="1" dirty="0"/>
              <a:t>:</a:t>
            </a:r>
            <a:r>
              <a:rPr lang="en-US" sz="2200" dirty="0"/>
              <a:t> to inform your audience about yourself</a:t>
            </a:r>
          </a:p>
        </p:txBody>
      </p:sp>
      <p:pic>
        <p:nvPicPr>
          <p:cNvPr id="4" name="Picture 3" descr="A pencil drawing a piece of paper&#10;&#10;Description automatically generated">
            <a:extLst>
              <a:ext uri="{FF2B5EF4-FFF2-40B4-BE49-F238E27FC236}">
                <a16:creationId xmlns:a16="http://schemas.microsoft.com/office/drawing/2014/main" id="{4DF3E063-8DEA-E8DA-0D14-4653A484B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721" y="307246"/>
            <a:ext cx="1546079" cy="15460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92267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9E471-CFE6-55BA-A8CF-FFAB29A33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B6917-1F22-548E-6880-C049A4EED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Letter Layout</a:t>
            </a:r>
          </a:p>
        </p:txBody>
      </p:sp>
      <p:pic>
        <p:nvPicPr>
          <p:cNvPr id="4" name="Picture 3" descr="A pencil drawing a piece of paper&#10;&#10;Description automatically generated">
            <a:extLst>
              <a:ext uri="{FF2B5EF4-FFF2-40B4-BE49-F238E27FC236}">
                <a16:creationId xmlns:a16="http://schemas.microsoft.com/office/drawing/2014/main" id="{96D623B7-7BB0-303D-7303-DD12B2BDC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721" y="307246"/>
            <a:ext cx="1546079" cy="15460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 descr="A white and black card with black text&#10;&#10;Description automatically generated">
            <a:extLst>
              <a:ext uri="{FF2B5EF4-FFF2-40B4-BE49-F238E27FC236}">
                <a16:creationId xmlns:a16="http://schemas.microsoft.com/office/drawing/2014/main" id="{8B784FD8-D0B1-BB8E-DA59-6E2D352ED6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600"/>
          <a:stretch/>
        </p:blipFill>
        <p:spPr>
          <a:xfrm>
            <a:off x="817420" y="3102901"/>
            <a:ext cx="3977640" cy="1765961"/>
          </a:xfrm>
          <a:prstGeom prst="rect">
            <a:avLst/>
          </a:prstGeom>
        </p:spPr>
      </p:pic>
      <p:pic>
        <p:nvPicPr>
          <p:cNvPr id="6" name="Picture 5" descr="A white and black card with black text&#10;&#10;Description automatically generated">
            <a:extLst>
              <a:ext uri="{FF2B5EF4-FFF2-40B4-BE49-F238E27FC236}">
                <a16:creationId xmlns:a16="http://schemas.microsoft.com/office/drawing/2014/main" id="{1D0ACCB1-CC00-9AFD-252C-3AFBD51271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7304"/>
          <a:stretch/>
        </p:blipFill>
        <p:spPr>
          <a:xfrm>
            <a:off x="817420" y="1197105"/>
            <a:ext cx="3977833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86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60CF8E-A812-B725-3E6E-9D803FF0C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Allow Me to Introduce Myself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7C0643-E94A-39F6-F803-E89A6E3B8A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Writing a Letter of Introduction</a:t>
            </a:r>
          </a:p>
        </p:txBody>
      </p:sp>
    </p:spTree>
    <p:extLst>
      <p:ext uri="{BB962C8B-B14F-4D97-AF65-F5344CB8AC3E}">
        <p14:creationId xmlns:p14="http://schemas.microsoft.com/office/powerpoint/2010/main" val="298976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B508A-625F-BF06-230F-E7236F8A8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A9257-B831-D239-0435-A918249DF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Introduce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5ECF-6DC0-55B4-CED4-90C3FD800A1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Write a letter of introduction. Consider the</a:t>
            </a:r>
            <a:br>
              <a:rPr lang="en-US" dirty="0"/>
            </a:br>
            <a:r>
              <a:rPr lang="en-US" dirty="0"/>
              <a:t>following as you write:</a:t>
            </a:r>
          </a:p>
          <a:p>
            <a:pPr marL="319088" indent="-319088"/>
            <a:r>
              <a:rPr lang="en-US" sz="2400" dirty="0"/>
              <a:t>Audience</a:t>
            </a:r>
          </a:p>
          <a:p>
            <a:pPr marL="319088" indent="-319088"/>
            <a:r>
              <a:rPr lang="en-US" sz="2400" dirty="0"/>
              <a:t>Purpose</a:t>
            </a:r>
          </a:p>
          <a:p>
            <a:pPr marL="319088" indent="-319088"/>
            <a:r>
              <a:rPr lang="en-US" sz="2400" dirty="0"/>
              <a:t>Organizing Your Thoughts</a:t>
            </a:r>
          </a:p>
          <a:p>
            <a:pPr marL="319088" indent="-319088"/>
            <a:r>
              <a:rPr lang="en-US" sz="2400" dirty="0"/>
              <a:t>Transitioning Between Paragraphs</a:t>
            </a:r>
          </a:p>
        </p:txBody>
      </p:sp>
      <p:pic>
        <p:nvPicPr>
          <p:cNvPr id="4" name="Picture 3" descr="A pencil drawing a piece of paper&#10;&#10;Description automatically generated">
            <a:extLst>
              <a:ext uri="{FF2B5EF4-FFF2-40B4-BE49-F238E27FC236}">
                <a16:creationId xmlns:a16="http://schemas.microsoft.com/office/drawing/2014/main" id="{BCDB1610-8D58-AB92-348C-C1F35AFAB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721" y="307246"/>
            <a:ext cx="1546079" cy="15460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19567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92228-A88C-EDD8-A34B-6B84C8855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7A7BA-49A3-8BF0-FECE-89ECDDEF3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Introduce Yourself: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BA4EF-64D8-4C95-F7DF-603A8CB7DA8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Does your letter… </a:t>
            </a:r>
          </a:p>
          <a:p>
            <a:pPr marL="319088" indent="-319088"/>
            <a:r>
              <a:rPr lang="en-US" sz="2400" dirty="0"/>
              <a:t>…begin with a salutation (Dear…)?</a:t>
            </a:r>
          </a:p>
          <a:p>
            <a:pPr marL="319088" indent="-319088"/>
            <a:r>
              <a:rPr lang="en-US" sz="2400" dirty="0"/>
              <a:t>…have line break between salutation and the first sentence?</a:t>
            </a:r>
          </a:p>
          <a:p>
            <a:pPr marL="319088" indent="-319088"/>
            <a:r>
              <a:rPr lang="en-US" sz="2400" dirty="0"/>
              <a:t>…have transitions (First, Next, Additionally, etc.)?</a:t>
            </a:r>
          </a:p>
          <a:p>
            <a:pPr marL="319088" indent="-319088"/>
            <a:r>
              <a:rPr lang="en-US" sz="2400" dirty="0"/>
              <a:t>…have a closing salutation (Thank you, Sincerely, etc.)?</a:t>
            </a:r>
          </a:p>
          <a:p>
            <a:pPr marL="319088" indent="-319088"/>
            <a:r>
              <a:rPr lang="en-US" sz="2400" dirty="0"/>
              <a:t>…have another line break between last sentence and salutation?</a:t>
            </a:r>
          </a:p>
        </p:txBody>
      </p:sp>
      <p:pic>
        <p:nvPicPr>
          <p:cNvPr id="4" name="Picture 3" descr="A pencil drawing a piece of paper&#10;&#10;Description automatically generated">
            <a:extLst>
              <a:ext uri="{FF2B5EF4-FFF2-40B4-BE49-F238E27FC236}">
                <a16:creationId xmlns:a16="http://schemas.microsoft.com/office/drawing/2014/main" id="{D53A404A-7C81-5D24-47D4-AE1A24146E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721" y="307246"/>
            <a:ext cx="1546079" cy="15460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49116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666CA-7A2D-FABD-19F5-A6167D8676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CF4DB-AB61-FAE7-951D-639001945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TAG—You’re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EE9FE-B944-4CAB-8B27-8CBA7FD6631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TAG</a:t>
            </a:r>
            <a:r>
              <a:rPr lang="en-US" dirty="0"/>
              <a:t> your classmate with constructive feedback.</a:t>
            </a:r>
          </a:p>
          <a:p>
            <a:pPr marL="319088" indent="-319088"/>
            <a:r>
              <a:rPr lang="en-US" sz="2400" b="1" dirty="0">
                <a:solidFill>
                  <a:schemeClr val="accent1"/>
                </a:solidFill>
              </a:rPr>
              <a:t>T</a:t>
            </a:r>
            <a:r>
              <a:rPr lang="en-US" sz="2400" dirty="0">
                <a:solidFill>
                  <a:schemeClr val="accent1"/>
                </a:solidFill>
              </a:rPr>
              <a:t>ell</a:t>
            </a:r>
            <a:r>
              <a:rPr lang="en-US" sz="2400" dirty="0"/>
              <a:t> (or write) something you like about their letter.</a:t>
            </a:r>
          </a:p>
          <a:p>
            <a:pPr marL="319088" indent="-319088"/>
            <a:r>
              <a:rPr lang="en-US" sz="2400" b="1" dirty="0">
                <a:solidFill>
                  <a:schemeClr val="accent1"/>
                </a:solidFill>
              </a:rPr>
              <a:t>A</a:t>
            </a:r>
            <a:r>
              <a:rPr lang="en-US" sz="2400" dirty="0">
                <a:solidFill>
                  <a:schemeClr val="accent1"/>
                </a:solidFill>
              </a:rPr>
              <a:t>sk</a:t>
            </a:r>
            <a:r>
              <a:rPr lang="en-US" sz="2400" dirty="0"/>
              <a:t> them a question about their letter.</a:t>
            </a:r>
          </a:p>
          <a:p>
            <a:pPr marL="319088" indent="-319088"/>
            <a:r>
              <a:rPr lang="en-US" sz="2400" b="1" dirty="0">
                <a:solidFill>
                  <a:schemeClr val="accent1"/>
                </a:solidFill>
              </a:rPr>
              <a:t>G</a:t>
            </a:r>
            <a:r>
              <a:rPr lang="en-US" sz="2400" dirty="0">
                <a:solidFill>
                  <a:schemeClr val="accent1"/>
                </a:solidFill>
              </a:rPr>
              <a:t>ive</a:t>
            </a:r>
            <a:r>
              <a:rPr lang="en-US" sz="2400" dirty="0"/>
              <a:t> suggestions of how to improve their letter.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 algn="ctr">
              <a:buNone/>
            </a:pPr>
            <a:r>
              <a:rPr lang="en-US" b="1" i="1" dirty="0"/>
              <a:t>Give at least 5 comments or suggestions.</a:t>
            </a:r>
            <a:endParaRPr lang="en-US" dirty="0"/>
          </a:p>
        </p:txBody>
      </p:sp>
      <p:pic>
        <p:nvPicPr>
          <p:cNvPr id="4" name="Picture 3" descr="Cartoon characters with text overlay&#10;&#10;Description automatically generated">
            <a:extLst>
              <a:ext uri="{FF2B5EF4-FFF2-40B4-BE49-F238E27FC236}">
                <a16:creationId xmlns:a16="http://schemas.microsoft.com/office/drawing/2014/main" id="{11FBE984-FB1C-F5A3-9F83-3D49A6F1F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81" y="205626"/>
            <a:ext cx="1409974" cy="17280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14495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B0428D-4F20-2E69-816E-570905C9C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09448-47C5-AB91-13F6-036041FAD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TAG—You’re It!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E16F2-9328-59B9-DF2C-E2995789F31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Does their letter…</a:t>
            </a:r>
          </a:p>
          <a:p>
            <a:pPr marL="319088" indent="-319088"/>
            <a:r>
              <a:rPr lang="en-US" sz="2400" dirty="0"/>
              <a:t>…use a formal writing style?</a:t>
            </a:r>
          </a:p>
          <a:p>
            <a:pPr marL="319088" indent="-319088"/>
            <a:r>
              <a:rPr lang="en-US" sz="2400" dirty="0"/>
              <a:t>…use first person?</a:t>
            </a:r>
          </a:p>
          <a:p>
            <a:pPr marL="319088" indent="-319088"/>
            <a:r>
              <a:rPr lang="en-US" sz="2400" dirty="0"/>
              <a:t>…follow correct grammar, punctuation, and sentence structure?</a:t>
            </a:r>
          </a:p>
          <a:p>
            <a:pPr marL="319088" indent="-319088"/>
            <a:r>
              <a:rPr lang="en-US" sz="2400" dirty="0"/>
              <a:t>…have repetitive words and/or phrases?</a:t>
            </a:r>
          </a:p>
          <a:p>
            <a:pPr marL="319088" indent="-319088"/>
            <a:r>
              <a:rPr lang="en-US" sz="2400" dirty="0"/>
              <a:t>…have organization and clear letter structure?</a:t>
            </a:r>
          </a:p>
          <a:p>
            <a:pPr marL="319088" indent="-319088"/>
            <a:r>
              <a:rPr lang="en-US" sz="2400" dirty="0"/>
              <a:t>…include transitions between paragraphs?</a:t>
            </a:r>
          </a:p>
        </p:txBody>
      </p:sp>
    </p:spTree>
    <p:extLst>
      <p:ext uri="{BB962C8B-B14F-4D97-AF65-F5344CB8AC3E}">
        <p14:creationId xmlns:p14="http://schemas.microsoft.com/office/powerpoint/2010/main" val="3785630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5DE24-A1FD-2E0F-3C80-8CA263313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3D368-31F1-5374-2E08-9C2DA90C6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Introduce Yourself: Final Draft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3278B-55D4-93E1-E927-3B2F6F4E2FE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Use your peer’s feedback to revise your letter.</a:t>
            </a:r>
          </a:p>
        </p:txBody>
      </p:sp>
      <p:pic>
        <p:nvPicPr>
          <p:cNvPr id="4" name="Picture 3" descr="A pencil drawing a piece of paper&#10;&#10;Description automatically generated">
            <a:extLst>
              <a:ext uri="{FF2B5EF4-FFF2-40B4-BE49-F238E27FC236}">
                <a16:creationId xmlns:a16="http://schemas.microsoft.com/office/drawing/2014/main" id="{560651B9-C119-13E3-A614-2DB102ADF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721" y="307246"/>
            <a:ext cx="1546079" cy="15460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95553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2FD647-D09A-4529-FAE0-B781E7F5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833CBA-CA29-468E-3CBD-29BA893176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What experiences have shaped who you are?</a:t>
            </a:r>
          </a:p>
        </p:txBody>
      </p:sp>
    </p:spTree>
    <p:extLst>
      <p:ext uri="{BB962C8B-B14F-4D97-AF65-F5344CB8AC3E}">
        <p14:creationId xmlns:p14="http://schemas.microsoft.com/office/powerpoint/2010/main" val="1459503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C5D74-041C-902C-8528-4D357AF2F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29DDA6-6215-1483-15E2-027636996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76A1A-82BE-7C98-A1CE-F4F8EDA76B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pPr marL="319088" indent="-319088"/>
            <a:r>
              <a:rPr lang="en-US" dirty="0"/>
              <a:t>Use the audience and purpose to decide how to organize ideas and writing</a:t>
            </a:r>
          </a:p>
          <a:p>
            <a:pPr marL="319088" indent="-319088"/>
            <a:r>
              <a:rPr lang="en-US" dirty="0"/>
              <a:t>Incorporate peer feedback and revise writing to strengthen ideas and structure.</a:t>
            </a:r>
          </a:p>
        </p:txBody>
      </p:sp>
    </p:spTree>
    <p:extLst>
      <p:ext uri="{BB962C8B-B14F-4D97-AF65-F5344CB8AC3E}">
        <p14:creationId xmlns:p14="http://schemas.microsoft.com/office/powerpoint/2010/main" val="2516020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6B9A2-45AD-9ACC-36DB-7268F8DD1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of an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8A357-04AB-466E-1E6B-161AA4CD70A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Has a teacher ever asked you to introduce yourself at the beginning of a new school year?</a:t>
            </a:r>
          </a:p>
          <a:p>
            <a:pPr marL="319088" indent="-319088"/>
            <a:r>
              <a:rPr lang="en-US" dirty="0"/>
              <a:t>What was that experience like?</a:t>
            </a:r>
          </a:p>
          <a:p>
            <a:pPr marL="319088" indent="-319088"/>
            <a:r>
              <a:rPr lang="en-US" dirty="0"/>
              <a:t>What kinds of things did you share during your brief introduction? </a:t>
            </a:r>
          </a:p>
          <a:p>
            <a:pPr marL="319088" indent="-319088"/>
            <a:r>
              <a:rPr lang="en-US" dirty="0"/>
              <a:t>Why do you think teachers ask students to introduce themselves to their classmates?</a:t>
            </a:r>
          </a:p>
        </p:txBody>
      </p:sp>
    </p:spTree>
    <p:extLst>
      <p:ext uri="{BB962C8B-B14F-4D97-AF65-F5344CB8AC3E}">
        <p14:creationId xmlns:p14="http://schemas.microsoft.com/office/powerpoint/2010/main" val="3848168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D221925-47A1-4579-F332-01560BD76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C9158-9169-215C-2C98-1E7C69E0C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Song 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0E076-134A-A63F-E3F2-C10EBC839B1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1" y="1268413"/>
            <a:ext cx="2430433" cy="360044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As you watch, focus on the singer’s words</a:t>
            </a:r>
            <a:br>
              <a:rPr lang="en-US" dirty="0"/>
            </a:br>
            <a:r>
              <a:rPr lang="en-US" dirty="0"/>
              <a:t>to appreciate someone else’s personal experience of introducing themselves.</a:t>
            </a:r>
          </a:p>
        </p:txBody>
      </p:sp>
      <p:sp>
        <p:nvSpPr>
          <p:cNvPr id="4" name="Content Placeholder 19">
            <a:extLst>
              <a:ext uri="{FF2B5EF4-FFF2-40B4-BE49-F238E27FC236}">
                <a16:creationId xmlns:a16="http://schemas.microsoft.com/office/drawing/2014/main" id="{3822B292-127F-E44C-3EC8-0941E810B6C3}"/>
              </a:ext>
            </a:extLst>
          </p:cNvPr>
          <p:cNvSpPr txBox="1">
            <a:spLocks/>
          </p:cNvSpPr>
          <p:nvPr/>
        </p:nvSpPr>
        <p:spPr>
          <a:xfrm>
            <a:off x="2959331" y="4534590"/>
            <a:ext cx="5620020" cy="427621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/>
              <a:t>“</a:t>
            </a:r>
            <a:r>
              <a:rPr lang="en-US" sz="1800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 Awkward Self-Introduction</a:t>
            </a:r>
            <a:r>
              <a:rPr lang="en-US" sz="1800" dirty="0"/>
              <a:t>”</a:t>
            </a:r>
          </a:p>
        </p:txBody>
      </p:sp>
      <p:pic>
        <p:nvPicPr>
          <p:cNvPr id="5" name="Online Media 2" title="An Awkward Self-Introduction (Original Song) - Lyric Video | Janelle Marie Serote">
            <a:hlinkClick r:id="" action="ppaction://media"/>
            <a:extLst>
              <a:ext uri="{FF2B5EF4-FFF2-40B4-BE49-F238E27FC236}">
                <a16:creationId xmlns:a16="http://schemas.microsoft.com/office/drawing/2014/main" id="{6F33AF4D-FF55-BF0E-828E-10EB861B057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959331" y="1361762"/>
            <a:ext cx="5620020" cy="317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7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78A2D-E3B6-2CA8-A3AE-6FED2A750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A3360-A7F7-7142-17F6-089A075DCA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You Share?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3D2C8-222F-BDF4-B8FB-A82F648D123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Read each characteristic and sort your cards into two groups: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50E73CA-470B-5BE4-58A4-47949AC54FC8}"/>
              </a:ext>
            </a:extLst>
          </p:cNvPr>
          <p:cNvSpPr txBox="1">
            <a:spLocks/>
          </p:cNvSpPr>
          <p:nvPr/>
        </p:nvSpPr>
        <p:spPr>
          <a:xfrm>
            <a:off x="628650" y="2265217"/>
            <a:ext cx="3943350" cy="2367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9088" indent="-319088"/>
            <a:r>
              <a:rPr lang="en-US" sz="2400" dirty="0"/>
              <a:t>What You Would Share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4DA0EAC-B3BD-34CD-4AF4-1345A7E5AEBD}"/>
              </a:ext>
            </a:extLst>
          </p:cNvPr>
          <p:cNvSpPr txBox="1">
            <a:spLocks/>
          </p:cNvSpPr>
          <p:nvPr/>
        </p:nvSpPr>
        <p:spPr>
          <a:xfrm>
            <a:off x="4572000" y="2265217"/>
            <a:ext cx="4322618" cy="2367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32004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4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9088" indent="-319088"/>
            <a:r>
              <a:rPr lang="en-US" sz="2400" dirty="0"/>
              <a:t>What You Would Not Share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591FE6F-A549-70FD-DE61-481DF13BD095}"/>
              </a:ext>
            </a:extLst>
          </p:cNvPr>
          <p:cNvGrpSpPr/>
          <p:nvPr/>
        </p:nvGrpSpPr>
        <p:grpSpPr>
          <a:xfrm>
            <a:off x="6052103" y="2731651"/>
            <a:ext cx="1362412" cy="1949267"/>
            <a:chOff x="5572550" y="2297762"/>
            <a:chExt cx="1362412" cy="1949267"/>
          </a:xfrm>
        </p:grpSpPr>
        <p:pic>
          <p:nvPicPr>
            <p:cNvPr id="7" name="Picture 6" descr="A group of rectangles on a black background&#10;&#10;AI-generated content may be incorrect.">
              <a:extLst>
                <a:ext uri="{FF2B5EF4-FFF2-40B4-BE49-F238E27FC236}">
                  <a16:creationId xmlns:a16="http://schemas.microsoft.com/office/drawing/2014/main" id="{F5AF28CE-AE53-3AD5-EC25-9A71AFE2C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7040" r="38111" b="9451"/>
            <a:stretch/>
          </p:blipFill>
          <p:spPr>
            <a:xfrm rot="10800000">
              <a:off x="5572550" y="2297762"/>
              <a:ext cx="886404" cy="1843166"/>
            </a:xfrm>
            <a:prstGeom prst="rect">
              <a:avLst/>
            </a:prstGeom>
          </p:spPr>
        </p:pic>
        <p:pic>
          <p:nvPicPr>
            <p:cNvPr id="8" name="Picture 7" descr="A group of rectangles on a black background&#10;&#10;AI-generated content may be incorrect.">
              <a:extLst>
                <a:ext uri="{FF2B5EF4-FFF2-40B4-BE49-F238E27FC236}">
                  <a16:creationId xmlns:a16="http://schemas.microsoft.com/office/drawing/2014/main" id="{DC7A3421-AEC4-A2E8-18FD-2ACCD02C1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73311" b="4239"/>
            <a:stretch/>
          </p:blipFill>
          <p:spPr>
            <a:xfrm rot="10800000">
              <a:off x="5982946" y="2297762"/>
              <a:ext cx="952016" cy="1949267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2D8A770-4343-2482-6C54-30E883C8CB4D}"/>
              </a:ext>
            </a:extLst>
          </p:cNvPr>
          <p:cNvGrpSpPr/>
          <p:nvPr/>
        </p:nvGrpSpPr>
        <p:grpSpPr>
          <a:xfrm rot="10800000">
            <a:off x="1919119" y="2731651"/>
            <a:ext cx="1362412" cy="1949267"/>
            <a:chOff x="5572550" y="2297762"/>
            <a:chExt cx="1362412" cy="1949267"/>
          </a:xfrm>
        </p:grpSpPr>
        <p:pic>
          <p:nvPicPr>
            <p:cNvPr id="10" name="Picture 9" descr="A group of rectangles on a black background&#10;&#10;AI-generated content may be incorrect.">
              <a:extLst>
                <a:ext uri="{FF2B5EF4-FFF2-40B4-BE49-F238E27FC236}">
                  <a16:creationId xmlns:a16="http://schemas.microsoft.com/office/drawing/2014/main" id="{36D653CE-722F-69D1-8243-CC4BF858AB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37040" r="38111" b="9451"/>
            <a:stretch/>
          </p:blipFill>
          <p:spPr>
            <a:xfrm rot="10800000">
              <a:off x="5572550" y="2297762"/>
              <a:ext cx="886404" cy="1843166"/>
            </a:xfrm>
            <a:prstGeom prst="rect">
              <a:avLst/>
            </a:prstGeom>
          </p:spPr>
        </p:pic>
        <p:pic>
          <p:nvPicPr>
            <p:cNvPr id="11" name="Picture 10" descr="A group of rectangles on a black background&#10;&#10;AI-generated content may be incorrect.">
              <a:extLst>
                <a:ext uri="{FF2B5EF4-FFF2-40B4-BE49-F238E27FC236}">
                  <a16:creationId xmlns:a16="http://schemas.microsoft.com/office/drawing/2014/main" id="{C238EFE3-E482-13D2-9CF2-BD8CBB628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73311" b="4239"/>
            <a:stretch/>
          </p:blipFill>
          <p:spPr>
            <a:xfrm rot="10800000">
              <a:off x="5982946" y="2297762"/>
              <a:ext cx="952016" cy="1949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8290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662EC-AD4E-FA57-0603-53C47017B2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0E731-7090-E529-DD9C-229832C65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CF881-DEF1-8306-EF4B-C45FE3F417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>
            <a:normAutofit/>
          </a:bodyPr>
          <a:lstStyle/>
          <a:p>
            <a:pPr marL="319088" indent="-319088"/>
            <a:r>
              <a:rPr lang="en-US" b="1" dirty="0">
                <a:solidFill>
                  <a:schemeClr val="accent1"/>
                </a:solidFill>
              </a:rPr>
              <a:t>Audience</a:t>
            </a:r>
            <a:r>
              <a:rPr lang="en-US" b="1" dirty="0"/>
              <a:t>:</a:t>
            </a:r>
            <a:r>
              <a:rPr lang="en-US" dirty="0"/>
              <a:t> a writer’s targeted reader(s)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Why do you think it is important to consider your audience before you start writing?</a:t>
            </a:r>
          </a:p>
        </p:txBody>
      </p:sp>
    </p:spTree>
    <p:extLst>
      <p:ext uri="{BB962C8B-B14F-4D97-AF65-F5344CB8AC3E}">
        <p14:creationId xmlns:p14="http://schemas.microsoft.com/office/powerpoint/2010/main" val="2115503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FC53D-5CCA-A892-0AD0-CA2526DEF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F56EB-159E-F0E9-8EF2-977805586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Your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BA8AEA-AF95-63C7-92F7-78C98260170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8650" y="1370013"/>
            <a:ext cx="7886700" cy="3262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Ask yourself:</a:t>
            </a:r>
          </a:p>
          <a:p>
            <a:pPr marL="319088" indent="-319088"/>
            <a:r>
              <a:rPr lang="en-US" dirty="0"/>
              <a:t>Who are you writing for?</a:t>
            </a:r>
          </a:p>
          <a:p>
            <a:pPr lvl="1"/>
            <a:r>
              <a:rPr lang="en-US" dirty="0"/>
              <a:t>Is your audience a single person or a group?</a:t>
            </a:r>
          </a:p>
          <a:p>
            <a:pPr marL="319088" indent="-319088"/>
            <a:r>
              <a:rPr lang="en-US" dirty="0"/>
              <a:t>Do you know your audience?</a:t>
            </a:r>
          </a:p>
          <a:p>
            <a:pPr lvl="1"/>
            <a:r>
              <a:rPr lang="en-US" dirty="0"/>
              <a:t>Have you never met them?</a:t>
            </a:r>
          </a:p>
          <a:p>
            <a:pPr marL="319088" indent="-319088"/>
            <a:r>
              <a:rPr lang="en-US" dirty="0"/>
              <a:t>Should your writing style be </a:t>
            </a:r>
            <a:r>
              <a:rPr lang="en-US" b="1" dirty="0"/>
              <a:t>formal</a:t>
            </a:r>
            <a:r>
              <a:rPr lang="en-US" dirty="0"/>
              <a:t> or </a:t>
            </a:r>
            <a:r>
              <a:rPr lang="en-US" b="1" dirty="0"/>
              <a:t>informal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163893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B2B0DF59-19A1-46BC-A4FB-85E0D718FE13}" vid="{87B8A9C3-120A-4643-9F61-0931D2D6A7E4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B2B0DF59-19A1-46BC-A4FB-85E0D718FE13}" vid="{EC816BA4-9F56-4EA6-B0F8-AAC9ADC4EF6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103</TotalTime>
  <Words>1082</Words>
  <Application>Microsoft Office PowerPoint</Application>
  <PresentationFormat>On-screen Show (16:9)</PresentationFormat>
  <Paragraphs>137</Paragraphs>
  <Slides>24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Courier New</vt:lpstr>
      <vt:lpstr>System Font Regular</vt:lpstr>
      <vt:lpstr>Wingdings</vt:lpstr>
      <vt:lpstr>Custom Design</vt:lpstr>
      <vt:lpstr>1_Custom Design</vt:lpstr>
      <vt:lpstr>PowerPoint Presentation</vt:lpstr>
      <vt:lpstr>Allow Me to Introduce Myself</vt:lpstr>
      <vt:lpstr>Essential Question</vt:lpstr>
      <vt:lpstr>Learning Objectives</vt:lpstr>
      <vt:lpstr>Benefits of an Introduction</vt:lpstr>
      <vt:lpstr>A Song About Me</vt:lpstr>
      <vt:lpstr>What Would You Share?</vt:lpstr>
      <vt:lpstr>Audience Is Important</vt:lpstr>
      <vt:lpstr>Consider Your Audience</vt:lpstr>
      <vt:lpstr>Writing Style</vt:lpstr>
      <vt:lpstr>Writing With Purpose</vt:lpstr>
      <vt:lpstr>Putting It All Together</vt:lpstr>
      <vt:lpstr>What Would You Share?</vt:lpstr>
      <vt:lpstr>Think-Pair-Share</vt:lpstr>
      <vt:lpstr>Model Introduction</vt:lpstr>
      <vt:lpstr>Introduce Yourself: Overview</vt:lpstr>
      <vt:lpstr>Introduce Yourself: Audience</vt:lpstr>
      <vt:lpstr>Introduce Yourself: Outline</vt:lpstr>
      <vt:lpstr>Letter Layout</vt:lpstr>
      <vt:lpstr>Introduce Yourself</vt:lpstr>
      <vt:lpstr>Introduce Yourself: Review</vt:lpstr>
      <vt:lpstr>TAG—You’re It!</vt:lpstr>
      <vt:lpstr>TAG—You’re It!</vt:lpstr>
      <vt:lpstr>Introduce Yourself: Final Draft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Eike, Michell L.</dc:creator>
  <cp:keywords/>
  <dc:description/>
  <cp:lastModifiedBy>Eike, Michell L.</cp:lastModifiedBy>
  <cp:revision>2</cp:revision>
  <dcterms:created xsi:type="dcterms:W3CDTF">2025-07-30T16:53:54Z</dcterms:created>
  <dcterms:modified xsi:type="dcterms:W3CDTF">2025-07-30T21:13:42Z</dcterms:modified>
  <cp:category/>
</cp:coreProperties>
</file>