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9" r:id="rId4"/>
    <p:sldMasterId id="2147483719" r:id="rId5"/>
  </p:sldMasterIdLst>
  <p:notesMasterIdLst>
    <p:notesMasterId r:id="rId37"/>
  </p:notesMasterIdLst>
  <p:sldIdLst>
    <p:sldId id="276" r:id="rId6"/>
    <p:sldId id="256" r:id="rId7"/>
    <p:sldId id="274" r:id="rId8"/>
    <p:sldId id="273" r:id="rId9"/>
    <p:sldId id="315" r:id="rId10"/>
    <p:sldId id="320" r:id="rId11"/>
    <p:sldId id="284" r:id="rId12"/>
    <p:sldId id="285" r:id="rId13"/>
    <p:sldId id="286" r:id="rId14"/>
    <p:sldId id="321" r:id="rId15"/>
    <p:sldId id="322" r:id="rId16"/>
    <p:sldId id="323" r:id="rId17"/>
    <p:sldId id="304" r:id="rId18"/>
    <p:sldId id="275" r:id="rId19"/>
    <p:sldId id="316" r:id="rId20"/>
    <p:sldId id="295" r:id="rId21"/>
    <p:sldId id="305" r:id="rId22"/>
    <p:sldId id="306" r:id="rId23"/>
    <p:sldId id="317" r:id="rId24"/>
    <p:sldId id="288" r:id="rId25"/>
    <p:sldId id="308" r:id="rId26"/>
    <p:sldId id="309" r:id="rId27"/>
    <p:sldId id="318" r:id="rId28"/>
    <p:sldId id="314" r:id="rId29"/>
    <p:sldId id="311" r:id="rId30"/>
    <p:sldId id="319" r:id="rId31"/>
    <p:sldId id="291" r:id="rId32"/>
    <p:sldId id="292" r:id="rId33"/>
    <p:sldId id="313" r:id="rId34"/>
    <p:sldId id="312" r:id="rId35"/>
    <p:sldId id="290" r:id="rId3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0" autoAdjust="0"/>
    <p:restoredTop sz="87500" autoAdjust="0"/>
  </p:normalViewPr>
  <p:slideViewPr>
    <p:cSldViewPr snapToGrid="0" snapToObjects="1">
      <p:cViewPr>
        <p:scale>
          <a:sx n="75" d="100"/>
          <a:sy n="75" d="100"/>
        </p:scale>
        <p:origin x="1253" y="571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949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_k-Ss0bBPs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mmons.wikimedia.org/wiki/File:H%C3%A9ctor_Hugh_Munro.png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2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2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2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9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9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vendetta-mask-guy-fawkes-face-man-157703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94po1TSQuA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73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73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vendetta-mask-guy-fawkes-face-man-157703/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6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6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MW_5yR32mM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MW_5yR32mM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MW_5yR32mM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MW_5yR32mM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6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543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38600-87E0-6E0D-A985-22C41CE72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7D4777-1114-B067-B774-AE1D2F39D4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AA2A0A-50E9-7A65-00DB-0020780945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Saki. (2014, October 4).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Interlopers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[Video]. YouTube.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https://www.youtube.com/watch?v=O_k-Ss0bBPs</a:t>
            </a:r>
            <a:endParaRPr lang="en-US" sz="1800" b="0" i="0" u="sng" strike="noStrike" dirty="0">
              <a:solidFill>
                <a:srgbClr val="1155CC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Nicholas95. (2012, May 20).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Héctor Hugh Munro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[Photograph]. Wikimedia Commons. 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https://commons.wikimedia.org/wiki/File:H%C3%A9ctor_Hugh_Munro.png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679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 Categorical highlighting.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246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280E0-E80B-03D1-C82E-5B5B3DD84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BBA38E-7C00-A6A2-1CCE-3867BA7A29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D3BA64-6082-82DB-9D8A-329804BD52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 Categorical highlighting.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099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30E15-2432-F75E-4DE8-E411D9B6A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BFB73D-D36B-6F2E-2964-9BBE3D70CD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05F556-4C6B-977B-5CD8-F5C9E850C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 Categorical highlighting.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027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Think-pair-share.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741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53040-2739-8569-D165-F570DA7E4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2C1DBD-DFA5-036F-BD85-8448787788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8ED607-5731-75EB-2161-7D8BFB76FC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Think-pair-share. Strategies.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https://learn.k20center.ou.edu/strategy/139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768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36FE8-9462-8E50-E3CE-F63DE358B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A7C338-13E8-44D0-BA90-C1E6645AF7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5FD208-12CA-E503-E262-1B1971A800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413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DDBF2-A267-E97A-6FF4-139EE33F8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064CA6-CE1E-C114-983D-E22EEB9E91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7ABD86-4917-46C5-7278-167F94436D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6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A8331-A673-7058-F648-D236F8D58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8FA1E6-A5ED-A466-09DA-B1A8066ADC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0D5EF3-C582-23E3-0122-B2755A9666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7932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 err="1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OpenClipart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-Vectors. (2013, October 19). </a:t>
            </a:r>
            <a:r>
              <a:rPr lang="en-US" sz="1800" b="0" i="1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Vendetta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 [Image]. </a:t>
            </a:r>
            <a:r>
              <a:rPr lang="en-US" sz="1800" b="0" i="0" u="none" strike="noStrike" dirty="0" err="1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Pixabay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https://pixabay.com/vectors/vendetta-mask-guy-fawkes-face-man-157703/</a:t>
            </a:r>
            <a:endParaRPr lang="en-US" sz="18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086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Leslie Odom Jr.. (2017, April 20). </a:t>
            </a:r>
            <a:r>
              <a:rPr lang="en-US" sz="11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obedient servant 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[Thumbnail]. YouTube. </a:t>
            </a:r>
            <a:r>
              <a:rPr lang="en-US" sz="11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https://www.youtube.com/watch?v=E94po1TSQuA</a:t>
            </a:r>
            <a:endParaRPr lang="en-US" sz="11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208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Choice boards.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https://learn.k20center.ou.edu/strategy/73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8861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Choice boards. Strategies.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https://learn.k20center.ou.edu/strategy/73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5367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CE6C1-A949-22AF-7B01-803CDB10F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08D82F-21FD-0255-7269-5E4ADD8B9A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D9DD46-AEE6-5699-EBA7-B60A06B4ED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 err="1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OpenClipart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-Vectors. (2013, October 19). </a:t>
            </a:r>
            <a:r>
              <a:rPr lang="en-US" sz="1800" b="0" i="1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Vendetta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 [Image]. </a:t>
            </a:r>
            <a:r>
              <a:rPr lang="en-US" sz="1800" b="0" i="0" u="none" strike="noStrike" dirty="0" err="1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Pixabay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https://pixabay.com/vectors/vendetta-mask-guy-fawkes-face-man-157703/</a:t>
            </a:r>
            <a:endParaRPr lang="en-US" sz="18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3699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Bell ringers and exit tickets.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661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Roundabout conversations.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https://learn.k20center.ou.edu/strategy/196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78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Roundabout conversations.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https://learn.k20center.ou.edu/strategy/196</a:t>
            </a:r>
            <a:endParaRPr lang="en-US" sz="18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709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K20 Center. (2021, September 21). </a:t>
            </a:r>
            <a:r>
              <a:rPr lang="da-DK" sz="11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K20 Center 90 </a:t>
            </a:r>
            <a:r>
              <a:rPr lang="da-DK" sz="11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</a:t>
            </a:r>
            <a:r>
              <a:rPr lang="da-DK" sz="11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timer </a:t>
            </a:r>
            <a:r>
              <a:rPr lang="da-DK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[Video]. YouTube. </a:t>
            </a:r>
            <a:r>
              <a:rPr lang="da-DK" sz="11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https://www.youtube.com/watch?v=AMW_5yR32mM</a:t>
            </a:r>
            <a:r>
              <a:rPr lang="da-DK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206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BF914-F2C1-6EB5-4496-5C1DAF734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49D87F-E263-DFAA-7D13-2DDDAD47C9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668C0F-02A2-3072-44AE-C414BF05AC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K20 Center. (2021, September 21). </a:t>
            </a:r>
            <a:r>
              <a:rPr lang="da-DK" sz="11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K20 Center 90 </a:t>
            </a:r>
            <a:r>
              <a:rPr lang="da-DK" sz="11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</a:t>
            </a:r>
            <a:r>
              <a:rPr lang="da-DK" sz="11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timer </a:t>
            </a:r>
            <a:r>
              <a:rPr lang="da-DK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[Video]. YouTube. </a:t>
            </a:r>
            <a:r>
              <a:rPr lang="da-DK" sz="11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https://www.youtube.com/watch?v=AMW_5yR32mM</a:t>
            </a:r>
            <a:r>
              <a:rPr lang="da-DK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34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740E0-F153-0B3D-32EB-5F171D799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F84904-FC01-D6F6-528C-D5F24F17BB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E83B4A-0B33-5B84-DED0-B6CB48A5CA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K20 Center. (2021, September 21). </a:t>
            </a:r>
            <a:r>
              <a:rPr lang="da-DK" sz="11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K20 Center 90 </a:t>
            </a:r>
            <a:r>
              <a:rPr lang="da-DK" sz="11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</a:t>
            </a:r>
            <a:r>
              <a:rPr lang="da-DK" sz="11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timer </a:t>
            </a:r>
            <a:r>
              <a:rPr lang="da-DK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[Video]. YouTube. </a:t>
            </a:r>
            <a:r>
              <a:rPr lang="da-DK" sz="11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https://www.youtube.com/watch?v=AMW_5yR32mM</a:t>
            </a:r>
            <a:r>
              <a:rPr lang="da-DK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000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CB25E-386C-3FFB-ED76-97BDAE500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D9B6E0-7DA8-EE4C-F9A4-0D5D8A58F0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061353-73EB-E602-1945-1247C75192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K20 Center. (2021, September 21). </a:t>
            </a:r>
            <a:r>
              <a:rPr lang="da-DK" sz="11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K20 Center 90 </a:t>
            </a:r>
            <a:r>
              <a:rPr lang="da-DK" sz="11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</a:t>
            </a:r>
            <a:r>
              <a:rPr lang="da-DK" sz="11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timer </a:t>
            </a:r>
            <a:r>
              <a:rPr lang="da-DK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[Video]. YouTube. </a:t>
            </a:r>
            <a:r>
              <a:rPr lang="da-DK" sz="11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https://www.youtube.com/watch?v=AMW_5yR32mM</a:t>
            </a:r>
            <a:r>
              <a:rPr lang="da-DK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694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Roundabout conversations.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https://learn.k20center.ou.edu/strategy/196</a:t>
            </a:r>
            <a:endParaRPr lang="en-US" sz="18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586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24886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0D02-BC5D-4F1D-628D-3E78C77C3E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Calibri Reg., 36pt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8BA5B-AE0B-D962-D67E-98BD668230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Calibri Bold, 26pt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40A4D-AE8D-BA65-8372-12877C35954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CE2738-01CD-CF5E-5DB6-269B724C272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Calibri Bold, 26 pt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06CDF-3CB5-9288-EBE7-CB8ED6FCAEE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Google Shape;29;p7" title="k20center-logo-variations_K20 - Bug Color.png">
            <a:extLst>
              <a:ext uri="{FF2B5EF4-FFF2-40B4-BE49-F238E27FC236}">
                <a16:creationId xmlns:a16="http://schemas.microsoft.com/office/drawing/2014/main" id="{66B18700-5DEC-88AA-AE1F-FFB44C9BD8F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165247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2CA93-09CD-25BA-2A0C-1147B6A06E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Calibri Reg., 36pt</a:t>
            </a:r>
          </a:p>
        </p:txBody>
      </p:sp>
      <p:pic>
        <p:nvPicPr>
          <p:cNvPr id="6" name="Google Shape;29;p7" title="k20center-logo-variations_K20 - Bug Color.png">
            <a:extLst>
              <a:ext uri="{FF2B5EF4-FFF2-40B4-BE49-F238E27FC236}">
                <a16:creationId xmlns:a16="http://schemas.microsoft.com/office/drawing/2014/main" id="{A9478C5A-DD26-D366-748D-2DECA9BEE10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002572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AB597-2135-4E74-9690-67A4294107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Calibri reg., 36pt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64AEC-31F1-1D92-F950-77C1D472DB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Calibri reg., 26pt</a:t>
            </a:r>
          </a:p>
        </p:txBody>
      </p:sp>
      <p:pic>
        <p:nvPicPr>
          <p:cNvPr id="7" name="Google Shape;13;p3" title="k20center-logo-variations_K20 Bug - White.png">
            <a:extLst>
              <a:ext uri="{FF2B5EF4-FFF2-40B4-BE49-F238E27FC236}">
                <a16:creationId xmlns:a16="http://schemas.microsoft.com/office/drawing/2014/main" id="{23207EF8-C28C-133A-1D3F-F17BDDC4C8F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230259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29;p7" title="k20center-logo-variations_K20 - Bug Color.png">
            <a:extLst>
              <a:ext uri="{FF2B5EF4-FFF2-40B4-BE49-F238E27FC236}">
                <a16:creationId xmlns:a16="http://schemas.microsoft.com/office/drawing/2014/main" id="{830F391D-BF00-CE28-2E36-0D72F021D6E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190713-04E5-7A5E-CCFB-912C42247C86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CEF62A8-F9B5-4A7F-7F07-66865674C8E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83F03-3850-83B0-F471-F59A594BCB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185771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29;p7" title="k20center-logo-variations_K20 - Bug Color.png">
            <a:extLst>
              <a:ext uri="{FF2B5EF4-FFF2-40B4-BE49-F238E27FC236}">
                <a16:creationId xmlns:a16="http://schemas.microsoft.com/office/drawing/2014/main" id="{830F391D-BF00-CE28-2E36-0D72F021D6E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190713-04E5-7A5E-CCFB-912C42247C86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CEF62A8-F9B5-4A7F-7F07-66865674C8E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83F03-3850-83B0-F471-F59A594BCB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249156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2DB0AAC8-D4BB-5F07-B5E7-DCD7F9C7A1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260790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04539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AR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73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44652" y="1007598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02261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342900" indent="-342900">
              <a:buClr>
                <a:schemeClr val="accent4"/>
              </a:buClr>
              <a:buSzPct val="100000"/>
              <a:buFont typeface="+mj-lt"/>
              <a:buAutoNum type="arabicPeriod"/>
              <a:defRPr sz="2600"/>
            </a:lvl1pPr>
            <a:lvl2pPr marL="627063" indent="-333375">
              <a:buClr>
                <a:schemeClr val="accent4"/>
              </a:buClr>
              <a:buSzPct val="100000"/>
              <a:buFont typeface="+mj-lt"/>
              <a:buAutoNum type="alphaLcParenR"/>
              <a:defRPr sz="2000"/>
            </a:lvl2pPr>
            <a:lvl3pPr marL="914400" indent="-227013">
              <a:buClr>
                <a:schemeClr val="accent4"/>
              </a:buClr>
              <a:buSzPct val="100000"/>
              <a:buFont typeface="+mj-lt"/>
              <a:buAutoNum type="romanLcPeriod"/>
              <a:defRPr sz="1700"/>
            </a:lvl3pPr>
            <a:lvl4pPr marL="1076668" indent="-342900">
              <a:buSzPct val="100000"/>
              <a:buFont typeface="+mj-lt"/>
              <a:buAutoNum type="arabicPeriod"/>
              <a:defRPr/>
            </a:lvl4pPr>
            <a:lvl5pPr marL="1282398" indent="-342900">
              <a:buSzPct val="100000"/>
              <a:buFont typeface="+mj-lt"/>
              <a:buAutoNum type="arabicPeriod"/>
              <a:defRPr sz="1350"/>
            </a:lvl5pPr>
          </a:lstStyle>
          <a:p>
            <a:pPr lvl="0" eaLnBrk="1" latinLnBrk="0" hangingPunct="1"/>
            <a:r>
              <a:rPr lang="en-US" dirty="0"/>
              <a:t>Step</a:t>
            </a:r>
          </a:p>
          <a:p>
            <a:pPr lvl="1" eaLnBrk="1" latinLnBrk="0" hangingPunct="1"/>
            <a:r>
              <a:rPr lang="en-US" dirty="0" err="1"/>
              <a:t>Substep</a:t>
            </a:r>
            <a:endParaRPr lang="en-US" dirty="0"/>
          </a:p>
          <a:p>
            <a:pPr lvl="2" eaLnBrk="1" latinLnBrk="0" hangingPunct="1"/>
            <a:r>
              <a:rPr lang="en-US" dirty="0"/>
              <a:t>Sub-</a:t>
            </a:r>
            <a:r>
              <a:rPr lang="en-US" dirty="0" err="1"/>
              <a:t>substep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57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AB597-2135-4E74-9690-67A4294107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Calibri Reg., 50pt</a:t>
            </a:r>
          </a:p>
        </p:txBody>
      </p:sp>
      <p:pic>
        <p:nvPicPr>
          <p:cNvPr id="7" name="Google Shape;13;p3" title="k20center-logo-variations_K20 Bug - White.png">
            <a:extLst>
              <a:ext uri="{FF2B5EF4-FFF2-40B4-BE49-F238E27FC236}">
                <a16:creationId xmlns:a16="http://schemas.microsoft.com/office/drawing/2014/main" id="{23207EF8-C28C-133A-1D3F-F17BDDC4C8F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4567EB-5303-D4D3-42BF-B1BD5EDB87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Calibri Reg., 26 pt</a:t>
            </a:r>
          </a:p>
        </p:txBody>
      </p:sp>
    </p:spTree>
    <p:extLst>
      <p:ext uri="{BB962C8B-B14F-4D97-AF65-F5344CB8AC3E}">
        <p14:creationId xmlns:p14="http://schemas.microsoft.com/office/powerpoint/2010/main" val="55629674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95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15C7E-697C-4702-93D3-61EBBCC240B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8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322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A Subtitle/Header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B Subtitle/Header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7200" y="1974760"/>
            <a:ext cx="4040188" cy="2795480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2F6623D-9146-44DE-A2AF-4628874D04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49788" y="1974760"/>
            <a:ext cx="4040188" cy="2795481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514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81400" y="1330012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{Insert photo or chart here}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0850" y="1330012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6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4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3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CD2421-83B0-4920-AB5D-7E41627BC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516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o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5E15DE5-15CD-41A8-BA89-39372E5587A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57200" y="1343696"/>
            <a:ext cx="6125827" cy="340834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F4382-70BA-4DE9-9B01-7F103D1E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16972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7A07C9-52E3-4212-9CBC-F4ACF85EB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5752E28-88FD-4D46-A840-A174E90B52D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517" y="1427702"/>
            <a:ext cx="7040563" cy="3057014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90333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ACA14D18-7E80-4DA7-8133-159DD521CE4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7C2501-3118-4C0D-A655-F2D0DFA1CF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11850" y="1663336"/>
            <a:ext cx="1828800" cy="182800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36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319D0-7727-40E0-9BB2-013BA6FE8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2302" y="1305059"/>
            <a:ext cx="3994150" cy="1420813"/>
          </a:xfrm>
          <a:ln w="63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FE57066-AFD2-4D39-B9C9-BF451B892B56}"/>
              </a:ext>
            </a:extLst>
          </p:cNvPr>
          <p:cNvSpPr/>
          <p:nvPr userDrawn="1"/>
        </p:nvSpPr>
        <p:spPr>
          <a:xfrm>
            <a:off x="1721476" y="1313644"/>
            <a:ext cx="5701048" cy="3206840"/>
          </a:xfrm>
          <a:prstGeom prst="snip2Diag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marL="0" indent="0" rtl="0">
              <a:buSzPct val="100000"/>
              <a:buNone/>
              <a:defRPr b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98ECED1A-A97B-463C-904C-0655947FAF6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rmAutofit/>
          </a:bodyPr>
          <a:lstStyle>
            <a:lvl1pPr marL="0" indent="0" rtl="0">
              <a:buSzPct val="100000"/>
              <a:buNone/>
              <a:defRPr sz="1600" b="1" i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-Attribution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6017F3C-31CC-46B1-BC0D-495B548BE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</a:extLst>
          </a:blip>
          <a:srcRect l="34179" t="21572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744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132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sential Question(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;p3" title="k20center-logo-variations_K20 Bug - White.png">
            <a:extLst>
              <a:ext uri="{FF2B5EF4-FFF2-40B4-BE49-F238E27FC236}">
                <a16:creationId xmlns:a16="http://schemas.microsoft.com/office/drawing/2014/main" id="{23207EF8-C28C-133A-1D3F-F17BDDC4C8F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0BDE13E-67FA-44E9-47E9-0FF580E1E0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Calibri Reg., 50pt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E8F4A5C-7A74-4FD4-9B4C-D7176AC65C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Calibri Reg., 26 pt </a:t>
            </a:r>
          </a:p>
          <a:p>
            <a:pPr lvl="1"/>
            <a:r>
              <a:rPr lang="en-US" dirty="0"/>
              <a:t>Use bullet points for multiple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90219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ive(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;p3" title="k20center-logo-variations_K20 Bug - White.png">
            <a:extLst>
              <a:ext uri="{FF2B5EF4-FFF2-40B4-BE49-F238E27FC236}">
                <a16:creationId xmlns:a16="http://schemas.microsoft.com/office/drawing/2014/main" id="{23207EF8-C28C-133A-1D3F-F17BDDC4C8F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B77EDE3-D4EF-9FB3-76E2-270891BC8B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Calibri Reg., 50pt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6626A0B5-0C89-0BB9-5FB9-93D3CE6EA8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Calibri Reg., 26 pt	</a:t>
            </a:r>
          </a:p>
          <a:p>
            <a:pPr lvl="1"/>
            <a:r>
              <a:rPr lang="en-US" dirty="0"/>
              <a:t>Use bullet points for multiple</a:t>
            </a:r>
          </a:p>
        </p:txBody>
      </p:sp>
    </p:spTree>
    <p:extLst>
      <p:ext uri="{BB962C8B-B14F-4D97-AF65-F5344CB8AC3E}">
        <p14:creationId xmlns:p14="http://schemas.microsoft.com/office/powerpoint/2010/main" val="162733440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6E00B-AE64-F307-6C80-CF2AF74A3C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Calibri Reg., 36pt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3DABA559-DE96-3599-D56C-B4F454EC160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B1FF6-0CEA-727B-F3F6-2196CB18F7D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Calibri Reg., 26pt (min. 18pt)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76635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6E00B-AE64-F307-6C80-CF2AF74A3C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Calibri Reg., 36pt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40340-1F3B-9F67-0B8D-5CD3EA5C04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 (min. 18pt)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3DABA559-DE96-3599-D56C-B4F454EC160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991299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C384E-C028-7276-CF63-32E842A5BE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Calibri reg., 36pt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83F03-3850-83B0-F471-F59A594BCB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 (min. 18pt)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D6AEA-E4F6-39A7-C109-5053300F5A4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Calibri Reg., 26pt (min. 18pt)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Google Shape;29;p7" title="k20center-logo-variations_K20 - Bug Color.png">
            <a:extLst>
              <a:ext uri="{FF2B5EF4-FFF2-40B4-BE49-F238E27FC236}">
                <a16:creationId xmlns:a16="http://schemas.microsoft.com/office/drawing/2014/main" id="{830F391D-BF00-CE28-2E36-0D72F021D6E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039511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C384E-C028-7276-CF63-32E842A5BE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Instructional Strategy Option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83F03-3850-83B0-F471-F59A594BCB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 (min. 18pt)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Google Shape;29;p7" title="k20center-logo-variations_K20 - Bug Color.png">
            <a:extLst>
              <a:ext uri="{FF2B5EF4-FFF2-40B4-BE49-F238E27FC236}">
                <a16:creationId xmlns:a16="http://schemas.microsoft.com/office/drawing/2014/main" id="{830F391D-BF00-CE28-2E36-0D72F021D6E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672095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2DB0AAC8-D4BB-5F07-B5E7-DCD7F9C7A1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>
            <a:extLst>
              <a:ext uri="{FF2B5EF4-FFF2-40B4-BE49-F238E27FC236}">
                <a16:creationId xmlns:a16="http://schemas.microsoft.com/office/drawing/2014/main" id="{F5384652-0571-713B-0C36-0E39808ECCA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Video title (hyperlink)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114119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D5CBF9-C364-44EA-75E0-76168F67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9EB6D-F889-7788-94C9-BF7F3772E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99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693" r:id="rId19"/>
    <p:sldLayoutId id="2147483676" r:id="rId20"/>
    <p:sldLayoutId id="2147483677" r:id="rId21"/>
    <p:sldLayoutId id="2147483680" r:id="rId22"/>
    <p:sldLayoutId id="2147483689" r:id="rId23"/>
    <p:sldLayoutId id="2147483690" r:id="rId24"/>
    <p:sldLayoutId id="2147483695" r:id="rId25"/>
    <p:sldLayoutId id="2147483696" r:id="rId26"/>
    <p:sldLayoutId id="2147483698" r:id="rId27"/>
    <p:sldLayoutId id="2147483697" r:id="rId28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32004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32004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32004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E715BF-9B99-5380-436A-0168E5A99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50050-10CA-1A36-1953-2DCF5D46B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47EFE14F-0CD0-9710-89DE-84DD998F8E3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879162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32004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+mj-lt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32004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+mj-lt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32004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+mj-lt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32004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32004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AMW_5yR32mM?feature=oembed" TargetMode="External"/><Relationship Id="rId5" Type="http://schemas.openxmlformats.org/officeDocument/2006/relationships/hyperlink" Target="https://www.youtube.com/watch?v=AMW_5yR32mM" TargetMode="Externa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AMW_5yR32mM?feature=oembed" TargetMode="External"/><Relationship Id="rId5" Type="http://schemas.openxmlformats.org/officeDocument/2006/relationships/hyperlink" Target="https://www.youtube.com/watch?v=AMW_5yR32mM" TargetMode="Externa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AMW_5yR32mM?feature=oembed" TargetMode="External"/><Relationship Id="rId5" Type="http://schemas.openxmlformats.org/officeDocument/2006/relationships/hyperlink" Target="https://www.youtube.com/watch?v=AMW_5yR32mM" TargetMode="Externa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O_k-Ss0bBPs?feature=oembed" TargetMode="External"/><Relationship Id="rId6" Type="http://schemas.openxmlformats.org/officeDocument/2006/relationships/hyperlink" Target="https://www.youtube.com/watch?v=O_k-Ss0bBPs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pw0e5j2uJg" TargetMode="Externa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Upw0e5j2uJg?feature=oembed" TargetMode="Externa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94po1TSQuA" TargetMode="Externa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E94po1TSQuA?feature=oembed" TargetMode="Externa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AMW_5yR32mM?feature=oembed" TargetMode="External"/><Relationship Id="rId5" Type="http://schemas.openxmlformats.org/officeDocument/2006/relationships/hyperlink" Target="https://www.youtube.com/watch?v=AMW_5yR32mM" TargetMode="Externa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06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12046-B808-6493-D24C-BFB539E32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3" title="K20 Center 90 second timer">
            <a:hlinkClick r:id="" action="ppaction://media"/>
            <a:extLst>
              <a:ext uri="{FF2B5EF4-FFF2-40B4-BE49-F238E27FC236}">
                <a16:creationId xmlns:a16="http://schemas.microsoft.com/office/drawing/2014/main" id="{B9F4B9D0-F335-E89E-E6EE-58EF60CAB51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152630" y="1370013"/>
            <a:ext cx="3200400" cy="1806812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4F1065E3-49BA-EFDB-EE71-D4A75E5C0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2: What?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075BD8-A9FF-67F5-D96A-D1CD2B684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70013"/>
            <a:ext cx="4523981" cy="3262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chemeClr val="accent2"/>
                </a:solidFill>
              </a:rPr>
              <a:t>What</a:t>
            </a:r>
            <a:r>
              <a:rPr lang="en-US" dirty="0"/>
              <a:t> was the conflict?</a:t>
            </a:r>
          </a:p>
          <a:p>
            <a:pPr marL="346075" indent="-346075"/>
            <a:r>
              <a:rPr lang="en-US" dirty="0"/>
              <a:t>What were the causes?</a:t>
            </a:r>
          </a:p>
          <a:p>
            <a:pPr marL="346075" indent="-346075"/>
            <a:r>
              <a:rPr lang="en-US" dirty="0"/>
              <a:t>How does each side view it?</a:t>
            </a:r>
          </a:p>
          <a:p>
            <a:pPr marL="346075" indent="-346075"/>
            <a:r>
              <a:rPr lang="en-US" dirty="0"/>
              <a:t>How do you know?</a:t>
            </a:r>
          </a:p>
        </p:txBody>
      </p:sp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98D8120E-7AEC-9367-B065-A86A37CD636D}"/>
              </a:ext>
            </a:extLst>
          </p:cNvPr>
          <p:cNvSpPr txBox="1">
            <a:spLocks/>
          </p:cNvSpPr>
          <p:nvPr/>
        </p:nvSpPr>
        <p:spPr>
          <a:xfrm>
            <a:off x="5152631" y="3176825"/>
            <a:ext cx="3200400" cy="414736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90-Second Timer</a:t>
            </a:r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35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0952B-F3F3-7219-25A3-B27359B56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3" title="K20 Center 90 second timer">
            <a:hlinkClick r:id="" action="ppaction://media"/>
            <a:extLst>
              <a:ext uri="{FF2B5EF4-FFF2-40B4-BE49-F238E27FC236}">
                <a16:creationId xmlns:a16="http://schemas.microsoft.com/office/drawing/2014/main" id="{E12E25F7-8A0B-1CDC-CEC1-ACA365BF26A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152630" y="1370013"/>
            <a:ext cx="3200400" cy="1806812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AA54F375-A613-C08C-75B7-C104CEE87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3: Why?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C5F3788E-E54B-872E-7EBF-75F25DC7D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70013"/>
            <a:ext cx="4523981" cy="3262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chemeClr val="accent2"/>
                </a:solidFill>
              </a:rPr>
              <a:t>Why</a:t>
            </a:r>
            <a:r>
              <a:rPr lang="en-US" dirty="0"/>
              <a:t> was this conflict an issue?</a:t>
            </a:r>
          </a:p>
          <a:p>
            <a:pPr marL="346075" indent="-346075"/>
            <a:r>
              <a:rPr lang="en-US" dirty="0"/>
              <a:t>What do you think this conflict will lead to?</a:t>
            </a:r>
          </a:p>
          <a:p>
            <a:pPr marL="346075" indent="-346075"/>
            <a:r>
              <a:rPr lang="en-US" dirty="0"/>
              <a:t>How do you know?</a:t>
            </a:r>
          </a:p>
        </p:txBody>
      </p:sp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817179FB-EF59-32BE-4BA6-88AE03BF35A3}"/>
              </a:ext>
            </a:extLst>
          </p:cNvPr>
          <p:cNvSpPr txBox="1">
            <a:spLocks/>
          </p:cNvSpPr>
          <p:nvPr/>
        </p:nvSpPr>
        <p:spPr>
          <a:xfrm>
            <a:off x="5152631" y="3176825"/>
            <a:ext cx="3200400" cy="414736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90-Second Timer</a:t>
            </a:r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58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DADA3-DA44-7060-80BE-B7D1DCE2C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3" title="K20 Center 90 second timer">
            <a:hlinkClick r:id="" action="ppaction://media"/>
            <a:extLst>
              <a:ext uri="{FF2B5EF4-FFF2-40B4-BE49-F238E27FC236}">
                <a16:creationId xmlns:a16="http://schemas.microsoft.com/office/drawing/2014/main" id="{39EF3BF1-C8D9-2570-4A44-ED3EEBFAA6D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152630" y="1370013"/>
            <a:ext cx="3200400" cy="1806812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5844F64B-346A-4DAF-F0D3-93A048F6D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4: Where and When?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BE4EC804-A59D-6184-C7FC-F87F57876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70013"/>
            <a:ext cx="4523981" cy="3262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chemeClr val="accent2"/>
                </a:solidFill>
              </a:rPr>
              <a:t>Where and when</a:t>
            </a:r>
            <a:r>
              <a:rPr lang="en-US" dirty="0"/>
              <a:t> did </a:t>
            </a:r>
            <a:r>
              <a:rPr lang="en-US"/>
              <a:t>the conflict(</a:t>
            </a:r>
            <a:r>
              <a:rPr lang="en-US" dirty="0"/>
              <a:t>s) take place?</a:t>
            </a:r>
          </a:p>
          <a:p>
            <a:pPr marL="346075" indent="-346075"/>
            <a:r>
              <a:rPr lang="en-US" dirty="0"/>
              <a:t>How does the time and place influence the conflict?</a:t>
            </a:r>
          </a:p>
          <a:p>
            <a:pPr marL="346075" indent="-346075"/>
            <a:r>
              <a:rPr lang="en-US" dirty="0"/>
              <a:t>How do you know?</a:t>
            </a:r>
          </a:p>
        </p:txBody>
      </p:sp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90465681-06A4-21AD-AD35-1C1FA9289621}"/>
              </a:ext>
            </a:extLst>
          </p:cNvPr>
          <p:cNvSpPr txBox="1">
            <a:spLocks/>
          </p:cNvSpPr>
          <p:nvPr/>
        </p:nvSpPr>
        <p:spPr>
          <a:xfrm>
            <a:off x="5152631" y="3176825"/>
            <a:ext cx="3200400" cy="414736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90-Second Timer</a:t>
            </a:r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91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FD0FF-E4A9-F403-18AA-CE95C209B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BB388906-58DC-E4C7-A4F2-16F123B49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Roundabout Conversations: Reflection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8B65CB88-5048-0D1E-9447-50494713D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6268" y="1370013"/>
            <a:ext cx="3849082" cy="3262312"/>
          </a:xfrm>
        </p:spPr>
        <p:txBody>
          <a:bodyPr>
            <a:normAutofit/>
          </a:bodyPr>
          <a:lstStyle/>
          <a:p>
            <a:pPr marL="346075" indent="-346075">
              <a:lnSpc>
                <a:spcPct val="150000"/>
              </a:lnSpc>
            </a:pPr>
            <a:r>
              <a:rPr lang="en-US" dirty="0"/>
              <a:t>Who?</a:t>
            </a:r>
          </a:p>
          <a:p>
            <a:pPr marL="346075" indent="-346075">
              <a:lnSpc>
                <a:spcPct val="150000"/>
              </a:lnSpc>
            </a:pPr>
            <a:r>
              <a:rPr lang="en-US" dirty="0"/>
              <a:t>What?</a:t>
            </a:r>
          </a:p>
          <a:p>
            <a:pPr marL="346075" indent="-346075">
              <a:lnSpc>
                <a:spcPct val="150000"/>
              </a:lnSpc>
            </a:pPr>
            <a:r>
              <a:rPr lang="en-US" dirty="0"/>
              <a:t>Why?</a:t>
            </a:r>
          </a:p>
          <a:p>
            <a:pPr marL="346075" indent="-346075">
              <a:lnSpc>
                <a:spcPct val="150000"/>
              </a:lnSpc>
            </a:pPr>
            <a:r>
              <a:rPr lang="en-US" dirty="0"/>
              <a:t>Where and When?</a:t>
            </a:r>
          </a:p>
        </p:txBody>
      </p:sp>
      <p:pic>
        <p:nvPicPr>
          <p:cNvPr id="5" name="Picture 4" descr="A colorful circle with a pink circle in center&#10;&#10;AI-generated content may be incorrect.">
            <a:extLst>
              <a:ext uri="{FF2B5EF4-FFF2-40B4-BE49-F238E27FC236}">
                <a16:creationId xmlns:a16="http://schemas.microsoft.com/office/drawing/2014/main" id="{5EBD4FAF-27F9-B0D2-8F4D-254AF2660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491" y="1292488"/>
            <a:ext cx="3086604" cy="29515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29283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575D-3662-4A13-BACA-E7044AD3F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0067"/>
            <a:ext cx="7886700" cy="2139950"/>
          </a:xfrm>
        </p:spPr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74266-61E7-4912-8A51-C9B03DDB65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308110"/>
            <a:ext cx="7885113" cy="1397000"/>
          </a:xfrm>
        </p:spPr>
        <p:txBody>
          <a:bodyPr>
            <a:noAutofit/>
          </a:bodyPr>
          <a:lstStyle/>
          <a:p>
            <a:pPr marL="346075" indent="-346075">
              <a:lnSpc>
                <a:spcPct val="120000"/>
              </a:lnSpc>
            </a:pPr>
            <a:r>
              <a:rPr lang="en-US" dirty="0"/>
              <a:t>Analyze a short story for character motivation and the effects of the setting on the conflict.</a:t>
            </a:r>
          </a:p>
          <a:p>
            <a:pPr marL="346075" indent="-346075">
              <a:lnSpc>
                <a:spcPct val="120000"/>
              </a:lnSpc>
            </a:pPr>
            <a:r>
              <a:rPr lang="en-US" dirty="0"/>
              <a:t>Construct a writing piece to describe a historical feud, its outcome, and provide an alternative resolution.</a:t>
            </a:r>
          </a:p>
        </p:txBody>
      </p:sp>
    </p:spTree>
    <p:extLst>
      <p:ext uri="{BB962C8B-B14F-4D97-AF65-F5344CB8AC3E}">
        <p14:creationId xmlns:p14="http://schemas.microsoft.com/office/powerpoint/2010/main" val="1495054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BFDB8-B51C-D589-3402-C8086BBBE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231D9E-4D1D-E1CD-E3DA-026053DE8204}"/>
              </a:ext>
            </a:extLst>
          </p:cNvPr>
          <p:cNvSpPr/>
          <p:nvPr/>
        </p:nvSpPr>
        <p:spPr>
          <a:xfrm>
            <a:off x="457199" y="1250021"/>
            <a:ext cx="5791201" cy="2361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168FE208-B5E2-E5C4-C04B-8456570FA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The Interlopers</a:t>
            </a:r>
            <a:r>
              <a:rPr lang="en-US" dirty="0"/>
              <a:t> by Saki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70D3219E-0CBD-3C01-BD79-CEB5C15FE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4469" y="1473328"/>
            <a:ext cx="4073932" cy="21378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Saki</a:t>
            </a:r>
            <a:r>
              <a:rPr lang="en-US" sz="2000" dirty="0"/>
              <a:t> (author)</a:t>
            </a:r>
          </a:p>
          <a:p>
            <a:pPr indent="-228600"/>
            <a:r>
              <a:rPr lang="en-US" sz="2000" dirty="0"/>
              <a:t>Hector Hugh Monro, British author, used the pen name Saki</a:t>
            </a:r>
          </a:p>
          <a:p>
            <a:pPr indent="-228600"/>
            <a:r>
              <a:rPr lang="en-US" sz="2000" dirty="0"/>
              <a:t>1870–1916</a:t>
            </a:r>
          </a:p>
          <a:p>
            <a:pPr indent="-228600"/>
            <a:r>
              <a:rPr lang="en-US" sz="2000" dirty="0"/>
              <a:t>A master of dark wit and deep insight into human nature</a:t>
            </a:r>
          </a:p>
        </p:txBody>
      </p:sp>
      <p:pic>
        <p:nvPicPr>
          <p:cNvPr id="2" name="Online Media 1" title="The Interlopers">
            <a:hlinkClick r:id="" action="ppaction://media"/>
            <a:extLst>
              <a:ext uri="{FF2B5EF4-FFF2-40B4-BE49-F238E27FC236}">
                <a16:creationId xmlns:a16="http://schemas.microsoft.com/office/drawing/2014/main" id="{6193E13E-A877-5CFA-D683-C0735CD8009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424009" y="1250021"/>
            <a:ext cx="2343343" cy="17575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2614EC-B688-6CB0-A97F-519FCC178B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60" y="1394877"/>
            <a:ext cx="1554708" cy="2069877"/>
          </a:xfrm>
          <a:prstGeom prst="rect">
            <a:avLst/>
          </a:prstGeom>
        </p:spPr>
      </p:pic>
      <p:sp>
        <p:nvSpPr>
          <p:cNvPr id="5" name="Content Placeholder 19">
            <a:extLst>
              <a:ext uri="{FF2B5EF4-FFF2-40B4-BE49-F238E27FC236}">
                <a16:creationId xmlns:a16="http://schemas.microsoft.com/office/drawing/2014/main" id="{674FEA87-BF61-CC03-FB79-74787D211E41}"/>
              </a:ext>
            </a:extLst>
          </p:cNvPr>
          <p:cNvSpPr txBox="1">
            <a:spLocks/>
          </p:cNvSpPr>
          <p:nvPr/>
        </p:nvSpPr>
        <p:spPr>
          <a:xfrm>
            <a:off x="421640" y="3845560"/>
            <a:ext cx="8265160" cy="89789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A story of an ongoing feud over property and the</a:t>
            </a:r>
            <a:br>
              <a:rPr lang="en-US" i="1" dirty="0"/>
            </a:br>
            <a:r>
              <a:rPr lang="en-US" i="1" dirty="0"/>
              <a:t>rights to use the resources of the forest</a:t>
            </a:r>
          </a:p>
        </p:txBody>
      </p:sp>
      <p:sp>
        <p:nvSpPr>
          <p:cNvPr id="6" name="Content Placeholder 19">
            <a:extLst>
              <a:ext uri="{FF2B5EF4-FFF2-40B4-BE49-F238E27FC236}">
                <a16:creationId xmlns:a16="http://schemas.microsoft.com/office/drawing/2014/main" id="{8744F136-FE0E-FF3E-2D4D-542949E3F1AF}"/>
              </a:ext>
            </a:extLst>
          </p:cNvPr>
          <p:cNvSpPr txBox="1">
            <a:spLocks/>
          </p:cNvSpPr>
          <p:nvPr/>
        </p:nvSpPr>
        <p:spPr>
          <a:xfrm>
            <a:off x="6424010" y="3007528"/>
            <a:ext cx="2341880" cy="478963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accent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Interlopers</a:t>
            </a:r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0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Categorical Highlighting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789486" cy="3262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Read the story </a:t>
            </a:r>
            <a:r>
              <a:rPr lang="en-US" b="1" i="1" dirty="0"/>
              <a:t>again</a:t>
            </a:r>
            <a:r>
              <a:rPr lang="en-US" dirty="0"/>
              <a:t> and highlight key information:</a:t>
            </a:r>
          </a:p>
          <a:p>
            <a:pPr marL="341313" indent="-341313"/>
            <a:r>
              <a:rPr lang="en-US" sz="2400" dirty="0">
                <a:highlight>
                  <a:srgbClr val="F9D9E8"/>
                </a:highlight>
              </a:rPr>
              <a:t>pink—conflict</a:t>
            </a:r>
          </a:p>
          <a:p>
            <a:pPr lvl="1" indent="-228600">
              <a:buSzPct val="100000"/>
              <a:buFont typeface="Courier New" panose="02070309020205020404" pitchFamily="49" charset="0"/>
              <a:buChar char="o"/>
            </a:pPr>
            <a:r>
              <a:rPr lang="en-US" sz="2200" dirty="0"/>
              <a:t>person vs. nature, person, society, or self</a:t>
            </a:r>
          </a:p>
          <a:p>
            <a:pPr marL="341313" indent="-341313"/>
            <a:r>
              <a:rPr lang="en-US" sz="2400" dirty="0">
                <a:highlight>
                  <a:srgbClr val="D1F0FB"/>
                </a:highlight>
              </a:rPr>
              <a:t>blue—character motivation</a:t>
            </a:r>
          </a:p>
          <a:p>
            <a:pPr lvl="1" indent="-228600">
              <a:buSzPct val="100000"/>
              <a:buFont typeface="Courier New" panose="02070309020205020404" pitchFamily="49" charset="0"/>
              <a:buChar char="o"/>
            </a:pPr>
            <a:r>
              <a:rPr lang="en-US" sz="2200" dirty="0"/>
              <a:t>Why are the characters doing what they are doing?</a:t>
            </a:r>
          </a:p>
          <a:p>
            <a:pPr marL="341313" indent="-341313"/>
            <a:r>
              <a:rPr lang="en-US" sz="2400" dirty="0">
                <a:highlight>
                  <a:srgbClr val="FFF4BA"/>
                </a:highlight>
              </a:rPr>
              <a:t>yellow—description of the setting</a:t>
            </a:r>
          </a:p>
          <a:p>
            <a:pPr lvl="1" indent="-228600">
              <a:buSzPct val="100000"/>
              <a:buFont typeface="Courier New" panose="02070309020205020404" pitchFamily="49" charset="0"/>
              <a:buChar char="o"/>
            </a:pPr>
            <a:r>
              <a:rPr lang="en-US" sz="2200" dirty="0"/>
              <a:t>What details help you visualize the where and when of the story?</a:t>
            </a:r>
          </a:p>
        </p:txBody>
      </p:sp>
      <p:pic>
        <p:nvPicPr>
          <p:cNvPr id="4" name="Picture 3" descr="A group of colorful ribbons with letters on them&#10;&#10;Description automatically generated">
            <a:extLst>
              <a:ext uri="{FF2B5EF4-FFF2-40B4-BE49-F238E27FC236}">
                <a16:creationId xmlns:a16="http://schemas.microsoft.com/office/drawing/2014/main" id="{22009876-165F-4D84-6AD9-237445D7B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491" y="154480"/>
            <a:ext cx="1543681" cy="144816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11354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6A197-99A8-79FD-450D-35929E97E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383793F-F5E6-81A4-27AD-C8D493D9D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Categorical Highlighting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DF2FE32A-23F4-47B9-352E-76E3CBA655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370013"/>
            <a:ext cx="4515723" cy="3262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dirty="0">
                <a:highlight>
                  <a:srgbClr val="FFF4BA"/>
                </a:highlight>
              </a:rPr>
              <a:t>In a forest of mixed growth somewhere on the eastern spurs of the Carpathians</a:t>
            </a:r>
            <a:r>
              <a:rPr lang="en-US" dirty="0"/>
              <a:t>, …”</a:t>
            </a:r>
          </a:p>
          <a:p>
            <a:pPr marL="341313" indent="-341313"/>
            <a:r>
              <a:rPr lang="en-US" i="1" dirty="0"/>
              <a:t>I highlighted this because it specifically describes where the action of the story takes place.</a:t>
            </a:r>
          </a:p>
          <a:p>
            <a:endParaRPr lang="en-US" dirty="0"/>
          </a:p>
        </p:txBody>
      </p:sp>
      <p:pic>
        <p:nvPicPr>
          <p:cNvPr id="4" name="Picture 3" descr="A group of colorful ribbons with letters on them&#10;&#10;Description automatically generated">
            <a:extLst>
              <a:ext uri="{FF2B5EF4-FFF2-40B4-BE49-F238E27FC236}">
                <a16:creationId xmlns:a16="http://schemas.microsoft.com/office/drawing/2014/main" id="{7CA79BCE-C0D1-7322-7760-A0633978A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552" y="1370013"/>
            <a:ext cx="2781313" cy="26092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67223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7A210DE-C8FD-3941-7BDC-67454EBEB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143CDB6-8E24-B235-2E35-E1BDE4377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Categorical Highlighting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391AE28-AA10-4D44-D4DE-FE3E3ED664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4529683" cy="3262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dirty="0">
                <a:highlight>
                  <a:srgbClr val="FFF4BA"/>
                </a:highlight>
              </a:rPr>
              <a:t>In a forest of mixed growth somewhere on the eastern spurs of the Carpathians</a:t>
            </a:r>
            <a:r>
              <a:rPr lang="en-US" dirty="0"/>
              <a:t>, …”</a:t>
            </a:r>
          </a:p>
          <a:p>
            <a:pPr marL="341313" indent="-341313"/>
            <a:r>
              <a:rPr lang="en-US" i="1" dirty="0"/>
              <a:t>Where the action takes place</a:t>
            </a:r>
          </a:p>
          <a:p>
            <a:endParaRPr lang="en-US" dirty="0"/>
          </a:p>
        </p:txBody>
      </p:sp>
      <p:pic>
        <p:nvPicPr>
          <p:cNvPr id="3" name="Picture 2" descr="A group of colorful ribbons with letters on them&#10;&#10;Description automatically generated">
            <a:extLst>
              <a:ext uri="{FF2B5EF4-FFF2-40B4-BE49-F238E27FC236}">
                <a16:creationId xmlns:a16="http://schemas.microsoft.com/office/drawing/2014/main" id="{CD479939-E3AD-1B6C-447C-5F4D47296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552" y="1370013"/>
            <a:ext cx="2781313" cy="26092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7160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427A5-64C5-C93D-1453-FA59A15D9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2FBE55A-4F0E-9BE4-93FC-8A651F125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Conflict</a:t>
            </a: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03D9EA2F-FBBD-0A67-0811-5C71A29FB1E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13783330"/>
              </p:ext>
            </p:extLst>
          </p:nvPr>
        </p:nvGraphicFramePr>
        <p:xfrm>
          <a:off x="628651" y="1268413"/>
          <a:ext cx="7695217" cy="3355922"/>
        </p:xfrm>
        <a:graphic>
          <a:graphicData uri="http://schemas.openxmlformats.org/drawingml/2006/table">
            <a:tbl>
              <a:tblPr firstRow="1" firstCol="1" bandRow="1"/>
              <a:tblGrid>
                <a:gridCol w="2153633">
                  <a:extLst>
                    <a:ext uri="{9D8B030D-6E8A-4147-A177-3AD203B41FA5}">
                      <a16:colId xmlns:a16="http://schemas.microsoft.com/office/drawing/2014/main" val="4027248765"/>
                    </a:ext>
                  </a:extLst>
                </a:gridCol>
                <a:gridCol w="5541584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3757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Conflict Type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Examples From the Story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7110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 vs. Person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7110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 vs. Nature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830769"/>
                  </a:ext>
                </a:extLst>
              </a:tr>
              <a:tr h="7110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 vs. Self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  <a:tr h="7110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 vs. Society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74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70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FBCA28-140F-8A42-9364-1ED04BA0B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946188"/>
            <a:ext cx="7886700" cy="2139950"/>
          </a:xfrm>
        </p:spPr>
        <p:txBody>
          <a:bodyPr/>
          <a:lstStyle/>
          <a:p>
            <a:r>
              <a:rPr lang="en-US" dirty="0"/>
              <a:t>The Interlopers: Are You Ready to Rumble?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9A7854-D128-194F-AB89-C5ADDB206B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3194231"/>
            <a:ext cx="7885113" cy="1397000"/>
          </a:xfrm>
        </p:spPr>
        <p:txBody>
          <a:bodyPr/>
          <a:lstStyle/>
          <a:p>
            <a:r>
              <a:rPr lang="en-US" dirty="0"/>
              <a:t>Conflict, Motivation, and Setting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B6149-645E-BA8C-DD9E-30EA55DBC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2B49FC0-6E17-54BD-E237-45C2255D0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Interloper Defined: Think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8DBE16A8-F0CD-4B71-A564-F639D4BFA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1313" indent="-341313">
              <a:buFont typeface="+mj-lt"/>
              <a:buAutoNum type="arabicPeriod"/>
            </a:pPr>
            <a:r>
              <a:rPr lang="en-US" dirty="0"/>
              <a:t>Think about what </a:t>
            </a:r>
            <a:r>
              <a:rPr lang="en-US" b="1" dirty="0">
                <a:solidFill>
                  <a:schemeClr val="accent3"/>
                </a:solidFill>
              </a:rPr>
              <a:t>interloper</a:t>
            </a:r>
            <a:br>
              <a:rPr lang="en-US" dirty="0"/>
            </a:br>
            <a:r>
              <a:rPr lang="en-US" dirty="0"/>
              <a:t>must mean, based on your reading.</a:t>
            </a:r>
          </a:p>
          <a:p>
            <a:pPr marL="341313" indent="-341313">
              <a:buFont typeface="+mj-lt"/>
              <a:buAutoNum type="arabicPeriod"/>
            </a:pPr>
            <a:r>
              <a:rPr lang="en-US" dirty="0"/>
              <a:t>Write your own definition for </a:t>
            </a:r>
            <a:r>
              <a:rPr lang="en-US" b="1" dirty="0">
                <a:solidFill>
                  <a:schemeClr val="accent3"/>
                </a:solidFill>
              </a:rPr>
              <a:t>interloper</a:t>
            </a:r>
            <a:r>
              <a:rPr lang="en-US" dirty="0"/>
              <a:t>.</a:t>
            </a:r>
          </a:p>
          <a:p>
            <a:pPr marL="341313" indent="-341313">
              <a:buFont typeface="+mj-lt"/>
              <a:buAutoNum type="arabicPeriod"/>
            </a:pPr>
            <a:r>
              <a:rPr lang="en-US" dirty="0"/>
              <a:t>Identify examples of </a:t>
            </a:r>
            <a:r>
              <a:rPr lang="en-US" b="1" dirty="0">
                <a:solidFill>
                  <a:schemeClr val="accent3"/>
                </a:solidFill>
              </a:rPr>
              <a:t>interlopers</a:t>
            </a:r>
            <a:r>
              <a:rPr lang="en-US" dirty="0"/>
              <a:t> in the story.</a:t>
            </a:r>
          </a:p>
          <a:p>
            <a:pPr marL="341313" indent="-341313">
              <a:buFont typeface="+mj-lt"/>
              <a:buAutoNum type="arabicPeriod"/>
            </a:pPr>
            <a:r>
              <a:rPr lang="en-US" dirty="0"/>
              <a:t>Record your thoughts for the “Definition” and “Table” portions of your handout.</a:t>
            </a:r>
          </a:p>
        </p:txBody>
      </p:sp>
      <p:pic>
        <p:nvPicPr>
          <p:cNvPr id="3" name="Picture 2" descr="A group of colorful speech bubbles&#10;&#10;AI-generated content may be incorrect.">
            <a:extLst>
              <a:ext uri="{FF2B5EF4-FFF2-40B4-BE49-F238E27FC236}">
                <a16:creationId xmlns:a16="http://schemas.microsoft.com/office/drawing/2014/main" id="{5F72104E-EC42-3781-C352-F42174813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179" y="557042"/>
            <a:ext cx="2785621" cy="129388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34513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BB85E-6193-E4E5-E4DF-42505BA3E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E36BE23A-7924-385C-307A-DCDDECB00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Interloper Defined: Pair-Share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45C152C3-9B03-2A98-92EB-90017654A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1313" indent="-341313">
              <a:buFont typeface="+mj-lt"/>
              <a:buAutoNum type="arabicPeriod"/>
            </a:pPr>
            <a:r>
              <a:rPr lang="en-US" dirty="0"/>
              <a:t>Find a partner.</a:t>
            </a:r>
          </a:p>
          <a:p>
            <a:pPr marL="341313" indent="-341313">
              <a:buFont typeface="+mj-lt"/>
              <a:buAutoNum type="arabicPeriod"/>
            </a:pPr>
            <a:r>
              <a:rPr lang="en-US" dirty="0"/>
              <a:t>Discuss what you wrote on your handout.</a:t>
            </a:r>
          </a:p>
          <a:p>
            <a:pPr lvl="1" indent="-228600">
              <a:buSzPct val="80000"/>
              <a:buFont typeface="Courier New" panose="02070309020205020404" pitchFamily="49" charset="0"/>
              <a:buChar char="o"/>
            </a:pPr>
            <a:r>
              <a:rPr lang="en-US" sz="2400" dirty="0"/>
              <a:t>How did you define </a:t>
            </a:r>
            <a:r>
              <a:rPr lang="en-US" sz="2400" b="1" i="1" dirty="0">
                <a:solidFill>
                  <a:schemeClr val="accent3"/>
                </a:solidFill>
              </a:rPr>
              <a:t>interloper</a:t>
            </a:r>
            <a:r>
              <a:rPr lang="en-US" sz="2400" dirty="0"/>
              <a:t>?</a:t>
            </a:r>
          </a:p>
          <a:p>
            <a:pPr lvl="1" indent="-228600">
              <a:buSzPct val="80000"/>
              <a:buFont typeface="Courier New" panose="02070309020205020404" pitchFamily="49" charset="0"/>
              <a:buChar char="o"/>
            </a:pPr>
            <a:r>
              <a:rPr lang="en-US" sz="2400" dirty="0"/>
              <a:t>What examples did you find? How do you know?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Be ready to share.</a:t>
            </a:r>
          </a:p>
        </p:txBody>
      </p:sp>
      <p:pic>
        <p:nvPicPr>
          <p:cNvPr id="3" name="Picture 2" descr="A group of colorful speech bubbles&#10;&#10;AI-generated content may be incorrect.">
            <a:extLst>
              <a:ext uri="{FF2B5EF4-FFF2-40B4-BE49-F238E27FC236}">
                <a16:creationId xmlns:a16="http://schemas.microsoft.com/office/drawing/2014/main" id="{EB265B4A-7029-7345-EF5A-740CF01A9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043" y="510890"/>
            <a:ext cx="2238866" cy="103992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93842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988B0-5FF4-5792-0626-7D2B9509A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ADD1A942-B950-AAF3-F582-A18F4DF89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Interloper Defined: Point of View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620D6B21-F2B6-CA32-C30A-84102864B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Assume the viewpoint of one of the main characters:</a:t>
            </a:r>
          </a:p>
          <a:p>
            <a:pPr marL="341313" indent="-341313"/>
            <a:r>
              <a:rPr lang="en-US" b="1" dirty="0"/>
              <a:t>Partner A:</a:t>
            </a:r>
            <a:r>
              <a:rPr lang="en-US" dirty="0"/>
              <a:t> Ulrich von Gradwitz</a:t>
            </a:r>
          </a:p>
          <a:p>
            <a:pPr marL="341313" indent="-341313"/>
            <a:r>
              <a:rPr lang="en-US" b="1" dirty="0"/>
              <a:t>Partner B:</a:t>
            </a:r>
            <a:r>
              <a:rPr lang="en-US" dirty="0"/>
              <a:t> Georg Znaeym</a:t>
            </a:r>
          </a:p>
        </p:txBody>
      </p:sp>
    </p:spTree>
    <p:extLst>
      <p:ext uri="{BB962C8B-B14F-4D97-AF65-F5344CB8AC3E}">
        <p14:creationId xmlns:p14="http://schemas.microsoft.com/office/powerpoint/2010/main" val="289875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6CFF4-3ABF-12F9-A57E-F35CF9E39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Interloper Defined: Point of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7A38C-59CC-96CA-9695-10FA82F3E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Independently answer the following questions based on your character.</a:t>
            </a:r>
          </a:p>
          <a:p>
            <a:pPr marL="341313" indent="-341313"/>
            <a:r>
              <a:rPr lang="en-US" dirty="0"/>
              <a:t>What was the conflict?</a:t>
            </a:r>
          </a:p>
          <a:p>
            <a:pPr marL="341313" indent="-341313"/>
            <a:r>
              <a:rPr lang="en-US" dirty="0"/>
              <a:t>What was their motivation?</a:t>
            </a:r>
          </a:p>
          <a:p>
            <a:pPr marL="341313" indent="-341313"/>
            <a:r>
              <a:rPr lang="en-US" dirty="0"/>
              <a:t>What is the setting?</a:t>
            </a:r>
          </a:p>
          <a:p>
            <a:pPr marL="341313" indent="-341313"/>
            <a:r>
              <a:rPr lang="en-US" dirty="0"/>
              <a:t>What effect does the setting have on your character?</a:t>
            </a:r>
          </a:p>
        </p:txBody>
      </p:sp>
    </p:spTree>
    <p:extLst>
      <p:ext uri="{BB962C8B-B14F-4D97-AF65-F5344CB8AC3E}">
        <p14:creationId xmlns:p14="http://schemas.microsoft.com/office/powerpoint/2010/main" val="837361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DB659-2101-E4A3-18AA-1C79297CB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C967A85E-E027-6899-6D78-49224CDB2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Interloper Defined: Point of View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75D2BB26-9534-D9F3-B6A1-05FF6503F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Now discuss your answers with your partner.</a:t>
            </a:r>
          </a:p>
          <a:p>
            <a:pPr marL="341313" indent="-341313"/>
            <a:r>
              <a:rPr lang="en-US" i="1" dirty="0"/>
              <a:t>[My character] saw the conflict as ___.</a:t>
            </a:r>
          </a:p>
          <a:p>
            <a:pPr marL="341313" indent="-341313"/>
            <a:r>
              <a:rPr lang="en-US" i="1" dirty="0"/>
              <a:t>[My character]’s motivation was ___.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 sure to share your textual evidence for each.</a:t>
            </a:r>
          </a:p>
          <a:p>
            <a:pPr marL="341313" indent="-341313"/>
            <a:r>
              <a:rPr lang="en-US" i="1" dirty="0"/>
              <a:t>I think this because paragraph ___ states ___.</a:t>
            </a:r>
          </a:p>
        </p:txBody>
      </p:sp>
    </p:spTree>
    <p:extLst>
      <p:ext uri="{BB962C8B-B14F-4D97-AF65-F5344CB8AC3E}">
        <p14:creationId xmlns:p14="http://schemas.microsoft.com/office/powerpoint/2010/main" val="229339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1E973-089E-CCB2-A618-B61366C54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B9102C3-C1EB-876D-6E81-1E8D5CCAF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Interloper Defined: Reflection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212158A-FEC4-2F2B-077D-EACB8F3D8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With your partner, write a reflection statement to summarize your observations about the </a:t>
            </a:r>
            <a:r>
              <a:rPr lang="en-US" b="1" i="1" dirty="0"/>
              <a:t>effect of the setting</a:t>
            </a:r>
            <a:r>
              <a:rPr lang="en-US" dirty="0"/>
              <a:t> on each of the main characters:</a:t>
            </a:r>
          </a:p>
          <a:p>
            <a:pPr marL="341313" indent="-341313"/>
            <a:r>
              <a:rPr lang="en-US" dirty="0"/>
              <a:t>Ulrich von Gradwitz</a:t>
            </a:r>
          </a:p>
          <a:p>
            <a:pPr marL="341313" indent="-341313"/>
            <a:r>
              <a:rPr lang="en-US" dirty="0"/>
              <a:t>Georg Znaeym</a:t>
            </a:r>
          </a:p>
        </p:txBody>
      </p:sp>
    </p:spTree>
    <p:extLst>
      <p:ext uri="{BB962C8B-B14F-4D97-AF65-F5344CB8AC3E}">
        <p14:creationId xmlns:p14="http://schemas.microsoft.com/office/powerpoint/2010/main" val="2534295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9">
            <a:extLst>
              <a:ext uri="{FF2B5EF4-FFF2-40B4-BE49-F238E27FC236}">
                <a16:creationId xmlns:a16="http://schemas.microsoft.com/office/drawing/2014/main" id="{6B3FDC37-9C85-C138-405A-C381F0B22162}"/>
              </a:ext>
            </a:extLst>
          </p:cNvPr>
          <p:cNvSpPr txBox="1">
            <a:spLocks/>
          </p:cNvSpPr>
          <p:nvPr/>
        </p:nvSpPr>
        <p:spPr>
          <a:xfrm>
            <a:off x="822456" y="4688587"/>
            <a:ext cx="7499088" cy="4549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32004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32004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32004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stem Font Regular"/>
              <a:buNone/>
            </a:pPr>
            <a:r>
              <a:rPr lang="en-US" sz="18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Interlopers: A Short Film by Ben Hurst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4" name="Online Media 1" title="The Interlopers  A Short Film by Ben Hurst">
            <a:hlinkClick r:id="" action="ppaction://media"/>
            <a:extLst>
              <a:ext uri="{FF2B5EF4-FFF2-40B4-BE49-F238E27FC236}">
                <a16:creationId xmlns:a16="http://schemas.microsoft.com/office/drawing/2014/main" id="{592D7E45-E7B9-A5D3-EAD8-E83C2B37F5C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22456" y="454914"/>
            <a:ext cx="7499089" cy="423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739CC-EE7C-4153-8370-8247B4B38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DB423210-2A6D-B5C3-4166-CADE70541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 is for Vendetta; F is for Feud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A84D28E8-916D-3F58-E8BA-D6CECE23D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1313" indent="-341313"/>
            <a:r>
              <a:rPr lang="en-US" dirty="0"/>
              <a:t>Research a real-life vendetta or feud.</a:t>
            </a:r>
          </a:p>
          <a:p>
            <a:pPr marL="341313" indent="-341313"/>
            <a:r>
              <a:rPr lang="en-US" dirty="0"/>
              <a:t>Be prepared to:</a:t>
            </a:r>
          </a:p>
          <a:p>
            <a:pPr lvl="1" indent="-228600">
              <a:buSzPct val="80000"/>
            </a:pPr>
            <a:r>
              <a:rPr lang="en-US" sz="2400" dirty="0"/>
              <a:t>Describe each side’s claim to being right.</a:t>
            </a:r>
          </a:p>
          <a:p>
            <a:pPr lvl="1" indent="-228600">
              <a:buSzPct val="80000"/>
            </a:pPr>
            <a:r>
              <a:rPr lang="en-US" sz="2400" dirty="0"/>
              <a:t>Describe the reasoning behind each side’s claim.</a:t>
            </a:r>
          </a:p>
          <a:p>
            <a:pPr lvl="1" indent="-228600">
              <a:buSzPct val="80000"/>
            </a:pPr>
            <a:r>
              <a:rPr lang="en-US" sz="2400" dirty="0"/>
              <a:t>Describe how the feud ended in real life.</a:t>
            </a:r>
          </a:p>
          <a:p>
            <a:pPr lvl="1" indent="-228600">
              <a:buSzPct val="80000"/>
            </a:pPr>
            <a:r>
              <a:rPr lang="en-US" sz="2400" dirty="0"/>
              <a:t>Propose an alternative solution to the feud that you think would have led to a better outcome.</a:t>
            </a:r>
          </a:p>
        </p:txBody>
      </p:sp>
      <p:pic>
        <p:nvPicPr>
          <p:cNvPr id="3" name="Picture 2" descr="A black background with a black background&#10;&#10;AI-generated content may be incorrect.">
            <a:extLst>
              <a:ext uri="{FF2B5EF4-FFF2-40B4-BE49-F238E27FC236}">
                <a16:creationId xmlns:a16="http://schemas.microsoft.com/office/drawing/2014/main" id="{B4156675-E587-D043-C0CD-62E927CB0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720" y="588488"/>
            <a:ext cx="2013080" cy="241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9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B85DC-2360-12B2-79F4-A90DABB32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E461B43C-FEB9-06F4-4FA6-0ACBEDFC4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Board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6AD1EA2E-6418-E98C-ECCE-FEC8B4B24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70013"/>
            <a:ext cx="8137215" cy="3262312"/>
          </a:xfrm>
        </p:spPr>
        <p:txBody>
          <a:bodyPr>
            <a:noAutofit/>
          </a:bodyPr>
          <a:lstStyle/>
          <a:p>
            <a:pPr marL="341313" indent="-341313"/>
            <a:r>
              <a:rPr lang="en-US" dirty="0"/>
              <a:t>Choose a presentation option from the Choice Board.</a:t>
            </a:r>
          </a:p>
          <a:p>
            <a:pPr marL="341313" indent="-341313"/>
            <a:r>
              <a:rPr lang="en-US" dirty="0"/>
              <a:t>Your presentation  should include the following information about your famous feud:</a:t>
            </a:r>
          </a:p>
          <a:p>
            <a:pPr lvl="1" indent="-228600">
              <a:buSzPct val="80000"/>
              <a:buFont typeface="Courier New" panose="02070309020205020404" pitchFamily="49" charset="0"/>
              <a:buChar char="o"/>
            </a:pPr>
            <a:r>
              <a:rPr lang="en-US" sz="2400" dirty="0"/>
              <a:t>A description of the feud</a:t>
            </a:r>
          </a:p>
          <a:p>
            <a:pPr lvl="1" indent="-228600">
              <a:buSzPct val="80000"/>
              <a:buFont typeface="Courier New" panose="02070309020205020404" pitchFamily="49" charset="0"/>
              <a:buChar char="o"/>
            </a:pPr>
            <a:r>
              <a:rPr lang="en-US" sz="2400" dirty="0"/>
              <a:t>Why each side felt the way they did</a:t>
            </a:r>
          </a:p>
          <a:p>
            <a:pPr lvl="1" indent="-228600">
              <a:buSzPct val="80000"/>
              <a:buFont typeface="Courier New" panose="02070309020205020404" pitchFamily="49" charset="0"/>
              <a:buChar char="o"/>
            </a:pPr>
            <a:r>
              <a:rPr lang="en-US" sz="2400" dirty="0"/>
              <a:t>An explanation of how the feud resolved, </a:t>
            </a:r>
            <a:r>
              <a:rPr lang="en-US" sz="2400" b="1" u="sng" dirty="0"/>
              <a:t>if</a:t>
            </a:r>
            <a:r>
              <a:rPr lang="en-US" sz="2400" dirty="0"/>
              <a:t> it was resolved</a:t>
            </a:r>
          </a:p>
          <a:p>
            <a:pPr lvl="1" indent="-228600">
              <a:buSzPct val="80000"/>
              <a:buFont typeface="Courier New" panose="02070309020205020404" pitchFamily="49" charset="0"/>
              <a:buChar char="o"/>
            </a:pPr>
            <a:r>
              <a:rPr lang="en-US" sz="2400" dirty="0"/>
              <a:t>Your proposal for an alternative resolution</a:t>
            </a:r>
          </a:p>
        </p:txBody>
      </p:sp>
      <p:pic>
        <p:nvPicPr>
          <p:cNvPr id="2" name="Picture 1" descr="A hand pointing at a screen&#10;&#10;AI-generated content may be incorrect.">
            <a:extLst>
              <a:ext uri="{FF2B5EF4-FFF2-40B4-BE49-F238E27FC236}">
                <a16:creationId xmlns:a16="http://schemas.microsoft.com/office/drawing/2014/main" id="{D931A967-CE50-A228-AFAE-573EAE4B9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842" y="307247"/>
            <a:ext cx="1174023" cy="125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54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52CC3-E0BA-0E57-5DD5-D6EAF4E4B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6260C1C4-6891-003A-6B73-064DCC57A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Board</a:t>
            </a: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9AF6C7D2-6294-6675-19EB-52F4011C3F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0523542"/>
              </p:ext>
            </p:extLst>
          </p:nvPr>
        </p:nvGraphicFramePr>
        <p:xfrm>
          <a:off x="628650" y="1370013"/>
          <a:ext cx="7886700" cy="2642379"/>
        </p:xfrm>
        <a:graphic>
          <a:graphicData uri="http://schemas.openxmlformats.org/drawingml/2006/table">
            <a:tbl>
              <a:tblPr firstRow="1" firstCol="1" bandRow="1"/>
              <a:tblGrid>
                <a:gridCol w="2628900">
                  <a:extLst>
                    <a:ext uri="{9D8B030D-6E8A-4147-A177-3AD203B41FA5}">
                      <a16:colId xmlns:a16="http://schemas.microsoft.com/office/drawing/2014/main" val="402724876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880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Write a Song or Rap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Write a Poem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Write a Short Story 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880793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Create a Piece of Art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Create a Musical Mashup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Create a Conflict Cartoon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830769"/>
                  </a:ext>
                </a:extLst>
              </a:tr>
              <a:tr h="880793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Write a Skit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Write an Incident Report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Write a News Article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</a:tbl>
          </a:graphicData>
        </a:graphic>
      </p:graphicFrame>
      <p:pic>
        <p:nvPicPr>
          <p:cNvPr id="3" name="Picture 2" descr="A hand pointing at a screen&#10;&#10;AI-generated content may be incorrect.">
            <a:extLst>
              <a:ext uri="{FF2B5EF4-FFF2-40B4-BE49-F238E27FC236}">
                <a16:creationId xmlns:a16="http://schemas.microsoft.com/office/drawing/2014/main" id="{80FFC5D5-E5A6-A151-C6C8-6B9015DD8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842" y="307247"/>
            <a:ext cx="1174023" cy="125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23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F43316-D303-40EC-B829-211C2BCB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49D1D-F9F5-4708-9845-24D99C4709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5563" indent="0">
              <a:buNone/>
            </a:pPr>
            <a:r>
              <a:rPr lang="en-US" dirty="0"/>
              <a:t>How do motivation and setting influence conflict for characters?</a:t>
            </a:r>
          </a:p>
        </p:txBody>
      </p:sp>
    </p:spTree>
    <p:extLst>
      <p:ext uri="{BB962C8B-B14F-4D97-AF65-F5344CB8AC3E}">
        <p14:creationId xmlns:p14="http://schemas.microsoft.com/office/powerpoint/2010/main" val="35263770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5724A-117E-CC87-3B5C-F0A4397B4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9F18BBD4-420B-2309-97DD-1C5D6BCF79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4268" y="638175"/>
            <a:ext cx="3727450" cy="2263775"/>
          </a:xfrm>
        </p:spPr>
        <p:txBody>
          <a:bodyPr anchor="b">
            <a:norm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V is for Vendetta.</a:t>
            </a:r>
            <a:br>
              <a:rPr lang="en-US" dirty="0">
                <a:solidFill>
                  <a:schemeClr val="accent3"/>
                </a:solidFill>
              </a:rPr>
            </a:br>
            <a:r>
              <a:rPr lang="en-US" dirty="0">
                <a:solidFill>
                  <a:schemeClr val="accent3"/>
                </a:solidFill>
              </a:rPr>
              <a:t>F is for Feud.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B6E3ECE4-B732-F9B1-9041-B1DBABA362D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4268" y="2901950"/>
            <a:ext cx="3727450" cy="492125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/>
              <a:t>Student Presentations</a:t>
            </a:r>
            <a:endParaRPr lang="en-US" i="1" dirty="0">
              <a:highlight>
                <a:srgbClr val="00FFFF"/>
              </a:highlight>
            </a:endParaRPr>
          </a:p>
        </p:txBody>
      </p:sp>
      <p:pic>
        <p:nvPicPr>
          <p:cNvPr id="3" name="Picture 2" descr="A black background with a black background&#10;&#10;AI-generated content may be incorrect.">
            <a:extLst>
              <a:ext uri="{FF2B5EF4-FFF2-40B4-BE49-F238E27FC236}">
                <a16:creationId xmlns:a16="http://schemas.microsoft.com/office/drawing/2014/main" id="{4BCC0C07-70C1-BB34-CFA5-5C02504F2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537" y="397826"/>
            <a:ext cx="3831849" cy="45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395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94596-F0BA-B27F-1113-DB4D9195C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23EA1799-F4A3-E823-49FA-D34C0AC14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B93977-D444-1BB1-C151-7778F3F30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2466" y="1727199"/>
            <a:ext cx="4442883" cy="29051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do you think it takes to resolve a conflict?</a:t>
            </a:r>
          </a:p>
        </p:txBody>
      </p:sp>
      <p:pic>
        <p:nvPicPr>
          <p:cNvPr id="3" name="Picture 2" descr="A pink sign with black text&#10;&#10;AI-generated content may be incorrect.">
            <a:extLst>
              <a:ext uri="{FF2B5EF4-FFF2-40B4-BE49-F238E27FC236}">
                <a16:creationId xmlns:a16="http://schemas.microsoft.com/office/drawing/2014/main" id="{9FF3D442-2546-4D1F-5358-C81B88F86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59861">
            <a:off x="628650" y="1547621"/>
            <a:ext cx="3029718" cy="204826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8079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5253676" cy="3262312"/>
          </a:xfrm>
        </p:spPr>
        <p:txBody>
          <a:bodyPr>
            <a:normAutofit fontScale="92500"/>
          </a:bodyPr>
          <a:lstStyle/>
          <a:p>
            <a:pPr marL="284163" indent="-284163"/>
            <a:r>
              <a:rPr lang="en-US" dirty="0"/>
              <a:t>On a piece of notebook paper, write the following words in a column:</a:t>
            </a:r>
          </a:p>
          <a:p>
            <a:pPr lvl="1" indent="-228600">
              <a:lnSpc>
                <a:spcPct val="110000"/>
              </a:lnSpc>
              <a:buSzPct val="80000"/>
              <a:buFont typeface="Courier New" panose="02070309020205020404" pitchFamily="49" charset="0"/>
              <a:buChar char="o"/>
            </a:pPr>
            <a:r>
              <a:rPr lang="en-US" dirty="0"/>
              <a:t>Who, What, Why, &amp; Where/When</a:t>
            </a:r>
          </a:p>
          <a:p>
            <a:pPr marL="284163" indent="-284163"/>
            <a:r>
              <a:rPr lang="en-US" dirty="0"/>
              <a:t>As you watch the following video, pay attention to the lyrics, and jot down the answers to these question starters.</a:t>
            </a:r>
          </a:p>
        </p:txBody>
      </p:sp>
      <p:pic>
        <p:nvPicPr>
          <p:cNvPr id="4" name="Picture 3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39F34BF5-E0A3-58BE-E823-2EAE38B0C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689" y="986774"/>
            <a:ext cx="2457820" cy="316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40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4533B-FFAA-BB40-8A11-166C71480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4461C8F2-5459-5FB4-5FA4-79EEA9FF7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“Your Obedient Servant”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E87937C1-A8B5-12E4-F38C-2A9E6FBBD00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309688"/>
            <a:ext cx="8130888" cy="3433762"/>
          </a:xfrm>
        </p:spPr>
        <p:txBody>
          <a:bodyPr>
            <a:noAutofit/>
          </a:bodyPr>
          <a:lstStyle/>
          <a:p>
            <a:pPr marL="346075" indent="-346075"/>
            <a:r>
              <a:rPr lang="en-US" dirty="0"/>
              <a:t>The clip you are about to watch is</a:t>
            </a:r>
            <a:br>
              <a:rPr lang="en-US" dirty="0"/>
            </a:br>
            <a:r>
              <a:rPr lang="en-US" dirty="0"/>
              <a:t>from the musical </a:t>
            </a:r>
            <a:r>
              <a:rPr lang="en-US" i="1" dirty="0"/>
              <a:t>Hamilton</a:t>
            </a:r>
            <a:r>
              <a:rPr lang="en-US" dirty="0"/>
              <a:t>, which</a:t>
            </a:r>
            <a:br>
              <a:rPr lang="en-US" dirty="0"/>
            </a:br>
            <a:r>
              <a:rPr lang="en-US" dirty="0"/>
              <a:t>follows the life and career of</a:t>
            </a:r>
            <a:br>
              <a:rPr lang="en-US" dirty="0"/>
            </a:br>
            <a:r>
              <a:rPr lang="en-US" b="1" dirty="0"/>
              <a:t>Alexander Hamilton</a:t>
            </a:r>
            <a:r>
              <a:rPr lang="en-US" dirty="0"/>
              <a:t> around the</a:t>
            </a:r>
            <a:br>
              <a:rPr lang="en-US" dirty="0"/>
            </a:br>
            <a:r>
              <a:rPr lang="en-US" dirty="0"/>
              <a:t>time of the American Revolution.</a:t>
            </a:r>
          </a:p>
          <a:p>
            <a:pPr marL="346075" indent="-346075"/>
            <a:r>
              <a:rPr lang="en-US" dirty="0"/>
              <a:t>This song takes place after </a:t>
            </a:r>
            <a:r>
              <a:rPr lang="en-US" b="1" dirty="0"/>
              <a:t>Aaron Burr</a:t>
            </a:r>
            <a:r>
              <a:rPr lang="en-US" dirty="0"/>
              <a:t>, the U.S. vice president of the time, finds out that Hamilton is supporting his political rival.</a:t>
            </a:r>
          </a:p>
        </p:txBody>
      </p:sp>
      <p:pic>
        <p:nvPicPr>
          <p:cNvPr id="6" name="Picture 5" descr="A musical cover with a star and a silhouette of a person&#10;&#10;AI-generated content may be incorrect.">
            <a:extLst>
              <a:ext uri="{FF2B5EF4-FFF2-40B4-BE49-F238E27FC236}">
                <a16:creationId xmlns:a16="http://schemas.microsoft.com/office/drawing/2014/main" id="{493E49EE-D0BF-18F9-AA2F-9ED8AB6D67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870" r="21870"/>
          <a:stretch>
            <a:fillRect/>
          </a:stretch>
        </p:blipFill>
        <p:spPr>
          <a:xfrm>
            <a:off x="6306532" y="771525"/>
            <a:ext cx="2453006" cy="245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59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9">
            <a:extLst>
              <a:ext uri="{FF2B5EF4-FFF2-40B4-BE49-F238E27FC236}">
                <a16:creationId xmlns:a16="http://schemas.microsoft.com/office/drawing/2014/main" id="{C37BD14E-2625-D8CC-66A7-789542E47C82}"/>
              </a:ext>
            </a:extLst>
          </p:cNvPr>
          <p:cNvSpPr txBox="1">
            <a:spLocks/>
          </p:cNvSpPr>
          <p:nvPr/>
        </p:nvSpPr>
        <p:spPr>
          <a:xfrm>
            <a:off x="808736" y="4688587"/>
            <a:ext cx="7526528" cy="4549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32004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32004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32004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stem Font Regular"/>
              <a:buNone/>
            </a:pPr>
            <a:r>
              <a:rPr lang="en-US" sz="18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Your Obedient Servant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1310D962-23B6-9E92-ABED-B2822404AA6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/>
        </p:blipFill>
        <p:spPr>
          <a:xfrm>
            <a:off x="808736" y="454914"/>
            <a:ext cx="7526528" cy="423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6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D10E1-79D1-6F76-3966-E7F665B60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F63E0DC1-2B46-CB4D-1FD2-01DCAD16B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Roundabout Conversations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89624A4-BB9E-B5EA-9D4B-78FF0EC07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7663" indent="-347663"/>
            <a:r>
              <a:rPr lang="en-US" sz="2400" dirty="0"/>
              <a:t>Split into 2 equal groups.</a:t>
            </a:r>
          </a:p>
          <a:p>
            <a:pPr marL="347663" indent="-347663"/>
            <a:r>
              <a:rPr lang="en-US" sz="2400" dirty="0"/>
              <a:t>Both groups need to form a circle.</a:t>
            </a:r>
          </a:p>
          <a:p>
            <a:pPr lvl="1" indent="-228600">
              <a:buSzPct val="80000"/>
              <a:buFont typeface="Courier New" panose="02070309020205020404" pitchFamily="49" charset="0"/>
              <a:buChar char="o"/>
            </a:pPr>
            <a:r>
              <a:rPr lang="en-US" sz="2000" dirty="0"/>
              <a:t>One group is the inner circle, and</a:t>
            </a:r>
            <a:br>
              <a:rPr lang="en-US" sz="2000" dirty="0"/>
            </a:br>
            <a:r>
              <a:rPr lang="en-US" sz="2000" dirty="0"/>
              <a:t>one group is the outer circle.</a:t>
            </a:r>
          </a:p>
          <a:p>
            <a:pPr marL="346075" indent="-346075"/>
            <a:r>
              <a:rPr lang="en-US" sz="2400" dirty="0"/>
              <a:t>When the music begins, you will walk in a circle.</a:t>
            </a:r>
          </a:p>
          <a:p>
            <a:pPr lvl="1">
              <a:buSzPct val="80000"/>
              <a:buFont typeface="Courier New" panose="02070309020205020404" pitchFamily="49" charset="0"/>
              <a:buChar char="o"/>
            </a:pPr>
            <a:r>
              <a:rPr lang="en-US" sz="2000" dirty="0"/>
              <a:t>The inner circle walks clockwise, and the outer circle walks counterclockwise.</a:t>
            </a:r>
          </a:p>
          <a:p>
            <a:pPr marL="346075" indent="-346075"/>
            <a:r>
              <a:rPr lang="en-US" sz="2400" dirty="0"/>
              <a:t>When the music stops, you will turn and face your new discussion partner.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36FC693-83E1-8CAE-B4BE-11CCDBADCE1E}"/>
              </a:ext>
            </a:extLst>
          </p:cNvPr>
          <p:cNvGrpSpPr/>
          <p:nvPr/>
        </p:nvGrpSpPr>
        <p:grpSpPr>
          <a:xfrm>
            <a:off x="6081105" y="400050"/>
            <a:ext cx="2605696" cy="2491696"/>
            <a:chOff x="6081105" y="400050"/>
            <a:chExt cx="2605696" cy="2491696"/>
          </a:xfrm>
        </p:grpSpPr>
        <p:pic>
          <p:nvPicPr>
            <p:cNvPr id="3" name="Picture 2" descr="A blue and orange dots in a circle&#10;&#10;AI-generated content may be incorrect.">
              <a:extLst>
                <a:ext uri="{FF2B5EF4-FFF2-40B4-BE49-F238E27FC236}">
                  <a16:creationId xmlns:a16="http://schemas.microsoft.com/office/drawing/2014/main" id="{5E42876A-CADE-B3CD-7074-8ED714B0A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81105" y="400050"/>
              <a:ext cx="2605696" cy="2491696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F5B793D-E189-892A-B85E-F8DCE57E49DB}"/>
                </a:ext>
              </a:extLst>
            </p:cNvPr>
            <p:cNvGrpSpPr/>
            <p:nvPr/>
          </p:nvGrpSpPr>
          <p:grpSpPr>
            <a:xfrm>
              <a:off x="6288783" y="564933"/>
              <a:ext cx="2190341" cy="2161931"/>
              <a:chOff x="6302987" y="564932"/>
              <a:chExt cx="2190341" cy="216193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A3572F9-2DC5-740D-A281-29BA06106A22}"/>
                  </a:ext>
                </a:extLst>
              </p:cNvPr>
              <p:cNvSpPr/>
              <p:nvPr/>
            </p:nvSpPr>
            <p:spPr>
              <a:xfrm>
                <a:off x="6809872" y="1075966"/>
                <a:ext cx="1151595" cy="1151595"/>
              </a:xfrm>
              <a:prstGeom prst="ellipse">
                <a:avLst/>
              </a:prstGeom>
              <a:noFill/>
              <a:ln cap="rnd">
                <a:solidFill>
                  <a:schemeClr val="tx1"/>
                </a:solidFill>
                <a:prstDash val="lgDash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0EAF645-4317-445B-1182-EFBA3E42EE2E}"/>
                  </a:ext>
                </a:extLst>
              </p:cNvPr>
              <p:cNvSpPr/>
              <p:nvPr/>
            </p:nvSpPr>
            <p:spPr>
              <a:xfrm>
                <a:off x="6302987" y="564932"/>
                <a:ext cx="2161931" cy="2161931"/>
              </a:xfrm>
              <a:prstGeom prst="ellipse">
                <a:avLst/>
              </a:prstGeom>
              <a:noFill/>
              <a:ln cap="rnd">
                <a:solidFill>
                  <a:schemeClr val="tx1"/>
                </a:solidFill>
                <a:prstDash val="lgDash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id="{DC2CC7BC-F999-7D7B-5EA3-672B8214CD70}"/>
                  </a:ext>
                </a:extLst>
              </p:cNvPr>
              <p:cNvSpPr/>
              <p:nvPr/>
            </p:nvSpPr>
            <p:spPr>
              <a:xfrm rot="14312574">
                <a:off x="6809147" y="633208"/>
                <a:ext cx="134066" cy="115574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Isosceles Triangle 17">
                <a:extLst>
                  <a:ext uri="{FF2B5EF4-FFF2-40B4-BE49-F238E27FC236}">
                    <a16:creationId xmlns:a16="http://schemas.microsoft.com/office/drawing/2014/main" id="{969582EE-735E-FB28-B4B6-D506652A690C}"/>
                  </a:ext>
                </a:extLst>
              </p:cNvPr>
              <p:cNvSpPr/>
              <p:nvPr/>
            </p:nvSpPr>
            <p:spPr>
              <a:xfrm rot="20779729">
                <a:off x="8359262" y="1296782"/>
                <a:ext cx="134066" cy="115574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0CE16EED-A1AF-A0AB-AF06-840246BE66F4}"/>
                  </a:ext>
                </a:extLst>
              </p:cNvPr>
              <p:cNvSpPr/>
              <p:nvPr/>
            </p:nvSpPr>
            <p:spPr>
              <a:xfrm rot="7126653">
                <a:off x="6803512" y="2539798"/>
                <a:ext cx="134066" cy="115574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107CA611-B6C3-4555-FE9A-BB6FC36A37D1}"/>
                  </a:ext>
                </a:extLst>
              </p:cNvPr>
              <p:cNvSpPr/>
              <p:nvPr/>
            </p:nvSpPr>
            <p:spPr>
              <a:xfrm rot="7989628">
                <a:off x="7670288" y="1138217"/>
                <a:ext cx="134066" cy="115574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id="{4344AAF4-691F-1F7F-8A3E-A551AEE92E5A}"/>
                  </a:ext>
                </a:extLst>
              </p:cNvPr>
              <p:cNvSpPr/>
              <p:nvPr/>
            </p:nvSpPr>
            <p:spPr>
              <a:xfrm rot="15851823">
                <a:off x="7370495" y="2163557"/>
                <a:ext cx="134066" cy="115574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id="{C4982808-BC82-86F3-CA9B-83E86B5BAEF5}"/>
                  </a:ext>
                </a:extLst>
              </p:cNvPr>
              <p:cNvSpPr/>
              <p:nvPr/>
            </p:nvSpPr>
            <p:spPr>
              <a:xfrm rot="959799">
                <a:off x="6761889" y="1450822"/>
                <a:ext cx="134066" cy="115574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5435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17F6F-B614-2DC0-63BC-F742B11C1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C22E6514-A812-5DEB-C00F-822D9E7DE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Roundabout Conversations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C0203EC7-15DC-9E32-DA96-2E7398692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6075" indent="-346075"/>
            <a:r>
              <a:rPr lang="en-US" dirty="0"/>
              <a:t>There will be 5 rounds, where</a:t>
            </a:r>
            <a:br>
              <a:rPr lang="en-US" dirty="0"/>
            </a:br>
            <a:r>
              <a:rPr lang="en-US" dirty="0"/>
              <a:t>the music will stop, and you will</a:t>
            </a:r>
            <a:br>
              <a:rPr lang="en-US" dirty="0"/>
            </a:br>
            <a:r>
              <a:rPr lang="en-US" dirty="0"/>
              <a:t>be given questions to discuss</a:t>
            </a:r>
            <a:br>
              <a:rPr lang="en-US" dirty="0"/>
            </a:br>
            <a:r>
              <a:rPr lang="en-US" dirty="0"/>
              <a:t>with a new partner.</a:t>
            </a:r>
          </a:p>
          <a:p>
            <a:pPr marL="346075" indent="-346075"/>
            <a:r>
              <a:rPr lang="en-US" dirty="0"/>
              <a:t>Use your notes to discuss the given questions.</a:t>
            </a:r>
          </a:p>
          <a:p>
            <a:pPr marL="346075" indent="-346075"/>
            <a:r>
              <a:rPr lang="en-US" dirty="0"/>
              <a:t>You will be given 2 minutes for each discussion.</a:t>
            </a:r>
          </a:p>
        </p:txBody>
      </p:sp>
      <p:pic>
        <p:nvPicPr>
          <p:cNvPr id="2" name="Picture 1" descr="A colorful circle with a pink circle in center&#10;&#10;AI-generated content may be incorrect.">
            <a:extLst>
              <a:ext uri="{FF2B5EF4-FFF2-40B4-BE49-F238E27FC236}">
                <a16:creationId xmlns:a16="http://schemas.microsoft.com/office/drawing/2014/main" id="{19E1693B-6663-A2FF-A3DA-E7B0C1598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691" y="395434"/>
            <a:ext cx="2610524" cy="249631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02539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A4E50-2632-F842-A4B4-40487B192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3" title="K20 Center 90 second timer">
            <a:hlinkClick r:id="" action="ppaction://media"/>
            <a:extLst>
              <a:ext uri="{FF2B5EF4-FFF2-40B4-BE49-F238E27FC236}">
                <a16:creationId xmlns:a16="http://schemas.microsoft.com/office/drawing/2014/main" id="{58528BCE-C302-98B9-EA16-F68F29FFD57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152630" y="1370013"/>
            <a:ext cx="3200400" cy="1806812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68C5897B-9B01-17CF-1DE9-DE3F790E0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1: Who?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C07109B1-DF95-28BE-FC9B-9F74DB1BC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70013"/>
            <a:ext cx="4523979" cy="3262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chemeClr val="accent2"/>
                </a:solidFill>
              </a:rPr>
              <a:t>Who</a:t>
            </a:r>
            <a:r>
              <a:rPr lang="en-US" dirty="0"/>
              <a:t> were the individuals in conflict with one another?</a:t>
            </a:r>
          </a:p>
          <a:p>
            <a:pPr marL="346075" indent="-346075"/>
            <a:r>
              <a:rPr lang="en-US" dirty="0"/>
              <a:t>What do we know about them?</a:t>
            </a:r>
          </a:p>
          <a:p>
            <a:pPr marL="346075" indent="-346075"/>
            <a:r>
              <a:rPr lang="en-US" dirty="0"/>
              <a:t>How do you know?</a:t>
            </a:r>
          </a:p>
        </p:txBody>
      </p:sp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6961749A-B4F5-D403-9CC8-005D8543D680}"/>
              </a:ext>
            </a:extLst>
          </p:cNvPr>
          <p:cNvSpPr txBox="1">
            <a:spLocks/>
          </p:cNvSpPr>
          <p:nvPr/>
        </p:nvSpPr>
        <p:spPr>
          <a:xfrm>
            <a:off x="5152631" y="3176825"/>
            <a:ext cx="3200400" cy="414736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90-Second Timer</a:t>
            </a:r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2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3864FDE4-BD66-9348-B923-FBAAADA80F7B}" vid="{82339467-3629-9643-A0BF-1C31E461CBA4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3864FDE4-BD66-9348-B923-FBAAADA80F7B}" vid="{EE3E3A29-ECBC-684E-9E45-8D6948BFB0F0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75d9c401-6781-4bfe-8c35-d41a045eaf3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948B8C59B5B54881A902ED9A75DDB4" ma:contentTypeVersion="7" ma:contentTypeDescription="Create a new document." ma:contentTypeScope="" ma:versionID="28b9fa3224942b635fa696e3958b187f">
  <xsd:schema xmlns:xsd="http://www.w3.org/2001/XMLSchema" xmlns:xs="http://www.w3.org/2001/XMLSchema" xmlns:p="http://schemas.microsoft.com/office/2006/metadata/properties" xmlns:ns2="75d9c401-6781-4bfe-8c35-d41a045eaf31" xmlns:ns3="8dcace12-f43a-49c1-8347-3ffc57de5fd6" targetNamespace="http://schemas.microsoft.com/office/2006/metadata/properties" ma:root="true" ma:fieldsID="51a539d48bf65c9634230b3c6931dac2" ns2:_="" ns3:_="">
    <xsd:import namespace="75d9c401-6781-4bfe-8c35-d41a045eaf31"/>
    <xsd:import namespace="8dcace12-f43a-49c1-8347-3ffc57de5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9c401-6781-4bfe-8c35-d41a045eaf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Flow_SignoffStatus" ma:index="14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cace12-f43a-49c1-8347-3ffc57de5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59BBC9-983D-4923-AFDF-EF86E7FED6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2283C5-8560-4905-887A-6E53A6F05B34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8dcace12-f43a-49c1-8347-3ffc57de5fd6"/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75d9c401-6781-4bfe-8c35-d41a045eaf31"/>
  </ds:schemaRefs>
</ds:datastoreItem>
</file>

<file path=customXml/itemProps3.xml><?xml version="1.0" encoding="utf-8"?>
<ds:datastoreItem xmlns:ds="http://schemas.openxmlformats.org/officeDocument/2006/customXml" ds:itemID="{F45C9AAA-6E39-48EE-AD1D-17C2696065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d9c401-6781-4bfe-8c35-d41a045eaf31"/>
    <ds:schemaRef ds:uri="8dcace12-f43a-49c1-8347-3ffc57de5f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LEARN Slides 25</Template>
  <TotalTime>1326</TotalTime>
  <Words>1643</Words>
  <Application>Microsoft Office PowerPoint</Application>
  <PresentationFormat>On-screen Show (16:9)</PresentationFormat>
  <Paragraphs>165</Paragraphs>
  <Slides>31</Slides>
  <Notes>23</Notes>
  <HiddenSlides>2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Courier New</vt:lpstr>
      <vt:lpstr>System Font Regular</vt:lpstr>
      <vt:lpstr>Wingdings</vt:lpstr>
      <vt:lpstr>Custom Design</vt:lpstr>
      <vt:lpstr>1_Custom Design</vt:lpstr>
      <vt:lpstr>PowerPoint Presentation</vt:lpstr>
      <vt:lpstr>The Interlopers: Are You Ready to Rumble?</vt:lpstr>
      <vt:lpstr>Essential Question</vt:lpstr>
      <vt:lpstr>Notes</vt:lpstr>
      <vt:lpstr>“Your Obedient Servant”</vt:lpstr>
      <vt:lpstr>PowerPoint Presentation</vt:lpstr>
      <vt:lpstr>Roundabout Conversations</vt:lpstr>
      <vt:lpstr>Roundabout Conversations</vt:lpstr>
      <vt:lpstr>Round 1: Who?</vt:lpstr>
      <vt:lpstr>Round 2: What?</vt:lpstr>
      <vt:lpstr>Round 3: Why?</vt:lpstr>
      <vt:lpstr>Round 4: Where and When?</vt:lpstr>
      <vt:lpstr>Roundabout Conversations: Reflection</vt:lpstr>
      <vt:lpstr>Lesson Objectives</vt:lpstr>
      <vt:lpstr>The Interlopers by Saki</vt:lpstr>
      <vt:lpstr>Categorical Highlighting</vt:lpstr>
      <vt:lpstr>Categorical Highlighting</vt:lpstr>
      <vt:lpstr>Categorical Highlighting</vt:lpstr>
      <vt:lpstr>Types of Conflict</vt:lpstr>
      <vt:lpstr>Interloper Defined: Think</vt:lpstr>
      <vt:lpstr>Interloper Defined: Pair-Share</vt:lpstr>
      <vt:lpstr>Interloper Defined: Point of View</vt:lpstr>
      <vt:lpstr>Interloper Defined: Point of View</vt:lpstr>
      <vt:lpstr>Interloper Defined: Point of View</vt:lpstr>
      <vt:lpstr>Interloper Defined: Reflection</vt:lpstr>
      <vt:lpstr>PowerPoint Presentation</vt:lpstr>
      <vt:lpstr>V is for Vendetta; F is for Feud</vt:lpstr>
      <vt:lpstr>Choice Board</vt:lpstr>
      <vt:lpstr>Choice Board</vt:lpstr>
      <vt:lpstr>V is for Vendetta. F is for Feud.</vt:lpstr>
      <vt:lpstr>Exit Ticket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Interlopers</dc:title>
  <dc:subject/>
  <dc:creator>K20 Center</dc:creator>
  <cp:keywords/>
  <dc:description/>
  <cp:lastModifiedBy>Eike, Michell L.</cp:lastModifiedBy>
  <cp:revision>42</cp:revision>
  <dcterms:created xsi:type="dcterms:W3CDTF">2025-04-25T14:20:31Z</dcterms:created>
  <dcterms:modified xsi:type="dcterms:W3CDTF">2025-08-05T15:34:37Z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0x0101005D948B8C59B5B54881A902ED9A75DDB4</vt:lpwstr>
  </property>
</Properties>
</file>