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4"/>
  </p:sldMasterIdLst>
  <p:notesMasterIdLst>
    <p:notesMasterId r:id="rId35"/>
  </p:notesMasterIdLst>
  <p:sldIdLst>
    <p:sldId id="256" r:id="rId5"/>
    <p:sldId id="257" r:id="rId6"/>
    <p:sldId id="258" r:id="rId7"/>
    <p:sldId id="269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88" r:id="rId19"/>
    <p:sldId id="270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onstantia" panose="02030602050306030303" pitchFamily="18" charset="0"/>
      <p:regular r:id="rId40"/>
      <p:bold r:id="rId41"/>
      <p:italic r:id="rId42"/>
      <p:boldItalic r:id="rId43"/>
    </p:embeddedFont>
    <p:embeddedFont>
      <p:font typeface="Georgia" panose="02040502050405020303" pitchFamily="18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C77CE3-512F-48FC-A1DC-B22A73AA1F8C}">
  <a:tblStyle styleId="{E2C77CE3-512F-48FC-A1DC-B22A73AA1F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D6FC882-1E69-4E7B-85D3-24E3CE46B7F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0" autoAdjust="0"/>
    <p:restoredTop sz="84172" autoAdjust="0"/>
  </p:normalViewPr>
  <p:slideViewPr>
    <p:cSldViewPr snapToGrid="0">
      <p:cViewPr varScale="1">
        <p:scale>
          <a:sx n="100" d="100"/>
          <a:sy n="100" d="100"/>
        </p:scale>
        <p:origin x="1380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4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1.fntdata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6.xml"/><Relationship Id="rId41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search?q=the%20room%20where%20it%20happens%20lyrics%20pdf&amp;qs=n&amp;form=QBRE&amp;msbsrank=1_1__0&amp;sp=-1&amp;pq=the%20room%20where%20it%20happens%20lyrics%20pdf&amp;sc=1-36&amp;sk=&amp;cvid=DD66A671179940E8BD38DFFA8FC8DF74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bfd88be81d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bfd88be81d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b5560be66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b5560be66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b5560be666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b5560be666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b5560be66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b5560be66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b5560be666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b5560be666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b13ad77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b13ad77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b069d00e12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b069d00e12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30261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b069d00e12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b069d00e12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Link to video: https://youtu.be/O_k-Ss0bBPs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Source: Billy Wells Horror. (2018, Oct. 19). Classic short stories audio—The Interlopers by Saki. [Photograph]. https://billywellshorror.com/classic-short-stories-audio-the-interlopers-by-saki-h-h-munro/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Source:  Billy Wells Horror. (2018, Oct. 19). Classic short stories audio—The Interlopers by Saki. [Audio Recording]. https://billywellshorror.com/classic-short-stories-audio-the-interlopers-by-saki-h-h-munro/</a:t>
            </a: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96e69f79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796e69f79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Source:  K20 Center. (n.d.). Categorial highlighting. Strategies. https://learn.k20center.ou.edu/strategy/192</a:t>
            </a: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bfd88be81d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bfd88be81d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bfd88be81d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bfd88be81d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bfd88be81d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bfd88be81d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796e69f79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796e69f79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Source: K20Center. (n.d.). Think-Pair-Share. Strategies. https://learn.k20center.ou.edu/strategy/139</a:t>
            </a: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bfd88be81d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bfd88be81d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bfd88be81d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bfd88be81d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bfd88be81d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bfd88be81d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b069d00e12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b069d00e12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Source: Hurst, B. (2010, May 4). The Interlopers: A short film. [Video]. https://www.youtube.com/watch?v=Upw0e5j2uJg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b5560be666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b5560be666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Pixabay</a:t>
            </a:r>
            <a:r>
              <a:rPr lang="en-US" dirty="0"/>
              <a:t>. [n.d.]. Guy Fawkes mask. [Image]. https://pixabay.com/vectors/vendetta-mask-guy-fawkes-face-man-157703/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Moore, A., Lloyd, D. &amp; </a:t>
            </a:r>
            <a:r>
              <a:rPr lang="en-US" dirty="0" err="1"/>
              <a:t>Weare</a:t>
            </a:r>
            <a:r>
              <a:rPr lang="en-US" dirty="0"/>
              <a:t>, T. (2008). V for Vendetta. Vertigo. </a:t>
            </a: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bfd88be81d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bfd88be81d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Source:  K20 Center. (n.d.) Choice Boards. Strategies. https://learn.k20center.ou.edu/strategy/73</a:t>
            </a: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bfd88be81d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bfd88be81d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bfd88be81d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bfd88be81d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b069d00e12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b069d00e12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bfd88be81d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bfd88be81d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Source: K20 Center. (n.d.). Bell ringers and exit tickets. Strategies. </a:t>
            </a:r>
            <a:r>
              <a:rPr lang="en-US">
                <a:hlinkClick r:id="rId3"/>
              </a:rPr>
              <a:t>https://learn.k20center.ou.edu/strategy/125</a:t>
            </a: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b069d00e12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b069d00e12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b7d0a3d0e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b7d0a3d0e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b069d00e12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b069d00e12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Source: Schultz, T. (2020, Mar. 15). </a:t>
            </a:r>
            <a:r>
              <a:rPr lang="en-US" i="1" dirty="0"/>
              <a:t>The room where it happened</a:t>
            </a:r>
            <a:r>
              <a:rPr lang="en-US" dirty="0"/>
              <a:t>. “Hamilton.” [Music video]. https://www.youtube.com/watch?v=tKrrsblW4IQ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Original lyrics: Miranda, L-M. (2015). </a:t>
            </a:r>
            <a:r>
              <a:rPr lang="en-US" i="1" dirty="0"/>
              <a:t>The room where it happens</a:t>
            </a:r>
            <a:r>
              <a:rPr lang="en-US" dirty="0"/>
              <a:t>. </a:t>
            </a:r>
            <a:r>
              <a:rPr lang="en-US" dirty="0" err="1"/>
              <a:t>Musixmatch</a:t>
            </a:r>
            <a:r>
              <a:rPr lang="en-US" dirty="0"/>
              <a:t>. [Song lyrics]. </a:t>
            </a:r>
            <a:r>
              <a:rPr lang="en-US" dirty="0">
                <a:hlinkClick r:id="rId3"/>
              </a:rPr>
              <a:t>https://www.bing.com/search?q=the%20room%20where%20it%20happens%20lyrics%20pdf&amp;qs=n&amp;form=QBRE&amp;msbsrank=1_1__0&amp;sp=-1&amp;pq=the%20room%20where%20it%20happens%20lyrics%20pdf&amp;sc=1-36&amp;sk=&amp;cvid=DD66A671179940E8BD38DFFA8FC8DF74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b5560be66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b5560be66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Source:  K20 Center. (n.d.). Roundabout Conversations. Strategies. https://learn.k20center.ou.edu/strategy/196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b7d0a3d0e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b7d0a3d0e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Note: students should be evenly divided between inner and outer circles.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b5560be66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b5560be66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2" name="Google Shape;2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cEEAnwOt2c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cEEAnwOt2c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cEEAnwOt2c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cEEAnwOt2c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g"/><Relationship Id="rId4" Type="http://schemas.openxmlformats.org/officeDocument/2006/relationships/hyperlink" Target="http://www.youtube.com/watch?v=O_k-Ss0bBP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pw0e5j2uJg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KrrsblW4IQ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cEEAnwOt2c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5" title="K20 2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8575" y="1538716"/>
            <a:ext cx="2754750" cy="206606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Question for Thought #2</a:t>
            </a:r>
            <a:endParaRPr dirty="0"/>
          </a:p>
        </p:txBody>
      </p:sp>
      <p:sp>
        <p:nvSpPr>
          <p:cNvPr id="120" name="Google Shape;120;p2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" dirty="0"/>
              <a:t>What was the conflict? </a:t>
            </a:r>
          </a:p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" dirty="0"/>
              <a:t>How do you know? </a:t>
            </a:r>
          </a:p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" dirty="0"/>
              <a:t>What is your evidence?</a:t>
            </a: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Question for Thought #3</a:t>
            </a:r>
            <a:endParaRPr dirty="0"/>
          </a:p>
        </p:txBody>
      </p:sp>
      <p:sp>
        <p:nvSpPr>
          <p:cNvPr id="126" name="Google Shape;126;p2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" dirty="0"/>
              <a:t>Why was this conflict an issue? </a:t>
            </a:r>
          </a:p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" dirty="0"/>
              <a:t>How do you know? </a:t>
            </a:r>
          </a:p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" dirty="0"/>
              <a:t>What is your evidence?</a:t>
            </a: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7" name="Google Shape;127;p26" title="K20 2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6098" y="1538716"/>
            <a:ext cx="2754750" cy="2066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Question for Thought #4</a:t>
            </a:r>
            <a:endParaRPr dirty="0"/>
          </a:p>
        </p:txBody>
      </p:sp>
      <p:sp>
        <p:nvSpPr>
          <p:cNvPr id="133" name="Google Shape;133;p2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" dirty="0"/>
              <a:t>Where did the problem(s) take place?</a:t>
            </a:r>
          </a:p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" dirty="0"/>
              <a:t>How do you know? </a:t>
            </a:r>
          </a:p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" dirty="0"/>
              <a:t>What is your evidence?</a:t>
            </a: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34" name="Google Shape;134;p27" title="K20 2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1041" y="1538716"/>
            <a:ext cx="2754750" cy="2066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Question for Thought #5</a:t>
            </a:r>
            <a:endParaRPr dirty="0"/>
          </a:p>
        </p:txBody>
      </p:sp>
      <p:sp>
        <p:nvSpPr>
          <p:cNvPr id="140" name="Google Shape;140;p2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" dirty="0"/>
              <a:t>How does the setting impact the conflict? </a:t>
            </a:r>
          </a:p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" dirty="0"/>
              <a:t>How do you know? </a:t>
            </a:r>
          </a:p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" dirty="0"/>
              <a:t>What is your evidence?</a:t>
            </a: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41" name="Google Shape;141;p28" title="K20 2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8823" y="1538716"/>
            <a:ext cx="2754750" cy="2066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9"/>
          <p:cNvSpPr txBox="1">
            <a:spLocks noGrp="1"/>
          </p:cNvSpPr>
          <p:nvPr>
            <p:ph type="title"/>
          </p:nvPr>
        </p:nvSpPr>
        <p:spPr>
          <a:xfrm>
            <a:off x="457200" y="26239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Roundabout Conversations Reflection</a:t>
            </a:r>
            <a:endParaRPr dirty="0"/>
          </a:p>
        </p:txBody>
      </p:sp>
      <p:sp>
        <p:nvSpPr>
          <p:cNvPr id="147" name="Google Shape;147;p2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2338516" cy="221834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7350" algn="l" rtl="0">
              <a:spcBef>
                <a:spcPts val="520"/>
              </a:spcBef>
              <a:spcAft>
                <a:spcPts val="0"/>
              </a:spcAft>
              <a:buSzPts val="2500"/>
              <a:buChar char="•"/>
            </a:pPr>
            <a:r>
              <a:rPr lang="en" sz="2500" dirty="0"/>
              <a:t>Who</a:t>
            </a:r>
            <a:endParaRPr sz="2500" dirty="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" sz="2500" dirty="0"/>
              <a:t>What</a:t>
            </a:r>
            <a:endParaRPr sz="2500" dirty="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" sz="2500" dirty="0"/>
              <a:t>Why</a:t>
            </a:r>
            <a:endParaRPr sz="2500" dirty="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" sz="2500" dirty="0"/>
              <a:t>Where</a:t>
            </a:r>
            <a:endParaRPr sz="2500" dirty="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" sz="2500" dirty="0"/>
              <a:t>How</a:t>
            </a:r>
            <a:endParaRPr dirty="0"/>
          </a:p>
        </p:txBody>
      </p:sp>
      <p:pic>
        <p:nvPicPr>
          <p:cNvPr id="148" name="Google Shape;14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7386" y="1552605"/>
            <a:ext cx="2192725" cy="219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154" name="Google Shape;154;p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/>
              <a:t>Analyze a short story for character motivation and the effects of the setting on the conflict.</a:t>
            </a:r>
            <a:endParaRPr sz="24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/>
              <a:t>Construct a writing piece chosen from a variety of genres to describe an argument connecting evidence to a claim and a conclusion.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4604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“The Interlopers” by Saki</a:t>
            </a:r>
            <a:endParaRPr dirty="0"/>
          </a:p>
        </p:txBody>
      </p:sp>
      <p:sp>
        <p:nvSpPr>
          <p:cNvPr id="162" name="Google Shape;162;p3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sz="2000" dirty="0"/>
              <a:t>Saki (author)</a:t>
            </a:r>
            <a:endParaRPr sz="20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30"/>
              <a:buFont typeface="Wingdings" panose="05000000000000000000" pitchFamily="2" charset="2"/>
              <a:buChar char="§"/>
            </a:pPr>
            <a:r>
              <a:rPr lang="en" sz="1600" dirty="0"/>
              <a:t>Hector Hugh Monro, British author, used the pen name Saki</a:t>
            </a:r>
            <a:endParaRPr sz="16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30"/>
              <a:buFont typeface="Wingdings" panose="05000000000000000000" pitchFamily="2" charset="2"/>
              <a:buChar char="§"/>
            </a:pPr>
            <a:r>
              <a:rPr lang="en" sz="1600" dirty="0"/>
              <a:t>1870-1916</a:t>
            </a:r>
            <a:endParaRPr sz="16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30"/>
              <a:buFont typeface="Wingdings" panose="05000000000000000000" pitchFamily="2" charset="2"/>
              <a:buChar char="§"/>
            </a:pPr>
            <a:r>
              <a:rPr lang="en" sz="1600" dirty="0"/>
              <a:t>A master of dark wit and deep insight into human nature</a:t>
            </a:r>
            <a:endParaRPr sz="16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2000" dirty="0"/>
              <a:t>Story of an ongoing feud over property and the rights to use the resources of the forest.</a:t>
            </a:r>
            <a:endParaRPr sz="2000" dirty="0"/>
          </a:p>
        </p:txBody>
      </p:sp>
      <p:sp>
        <p:nvSpPr>
          <p:cNvPr id="160" name="Google Shape;160;p31"/>
          <p:cNvSpPr txBox="1"/>
          <p:nvPr/>
        </p:nvSpPr>
        <p:spPr>
          <a:xfrm>
            <a:off x="6177000" y="1105600"/>
            <a:ext cx="2619900" cy="25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1647" y="898511"/>
            <a:ext cx="2298359" cy="20929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Google Shape;167;p32" descr="Provided to YouTube by The Orchard Enterprises&#10;&#10;The Interlopers · Saki&#10;&#10;Saki - The Short Stories&#10;&#10;℗ 2011 Copyright Group&#10;&#10;Released on: 2011-07-01&#10;&#10;Auto-generated by YouTube." title="The Interlopers">
            <a:hlinkClick r:id="rId4"/>
            <a:extLst>
              <a:ext uri="{FF2B5EF4-FFF2-40B4-BE49-F238E27FC236}">
                <a16:creationId xmlns:a16="http://schemas.microsoft.com/office/drawing/2014/main" id="{EA93F12C-B722-4E41-9B01-41332968B0D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6059" t="15530" r="22688" b="20171"/>
          <a:stretch/>
        </p:blipFill>
        <p:spPr>
          <a:xfrm>
            <a:off x="5561220" y="3163484"/>
            <a:ext cx="2298359" cy="17488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Categorical Highlighting</a:t>
            </a:r>
            <a:endParaRPr/>
          </a:p>
        </p:txBody>
      </p:sp>
      <p:sp>
        <p:nvSpPr>
          <p:cNvPr id="173" name="Google Shape;173;p33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5057003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sz="2400" dirty="0"/>
              <a:t>Read the story </a:t>
            </a:r>
            <a:r>
              <a:rPr lang="en" sz="2400" b="1" dirty="0"/>
              <a:t>again</a:t>
            </a:r>
            <a:r>
              <a:rPr lang="en" sz="2400" dirty="0"/>
              <a:t> with a partner, and highlight key information.</a:t>
            </a:r>
            <a:endParaRPr sz="2400"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>
                <a:highlight>
                  <a:srgbClr val="FF00FF"/>
                </a:highlight>
              </a:rPr>
              <a:t>Pink—Theme</a:t>
            </a:r>
            <a:endParaRPr dirty="0"/>
          </a:p>
          <a:p>
            <a:pPr>
              <a:spcBef>
                <a:spcPts val="0"/>
              </a:spcBef>
            </a:pPr>
            <a:r>
              <a:rPr lang="en" dirty="0">
                <a:highlight>
                  <a:srgbClr val="00FFFF"/>
                </a:highlight>
              </a:rPr>
              <a:t>Blue—Character  Motivation</a:t>
            </a:r>
          </a:p>
          <a:p>
            <a:pPr>
              <a:spcBef>
                <a:spcPts val="0"/>
              </a:spcBef>
            </a:pPr>
            <a:r>
              <a:rPr lang="en" dirty="0">
                <a:highlight>
                  <a:srgbClr val="00FF00"/>
                </a:highlight>
              </a:rPr>
              <a:t>Green—Description of the Setting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>
                <a:highlight>
                  <a:srgbClr val="FFFF00"/>
                </a:highlight>
              </a:rPr>
              <a:t>Yellow—Unknown Vocabulary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" name="Google Shape;174;p33"/>
          <p:cNvSpPr txBox="1"/>
          <p:nvPr/>
        </p:nvSpPr>
        <p:spPr>
          <a:xfrm>
            <a:off x="6032800" y="1562275"/>
            <a:ext cx="2654100" cy="2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6150" y="1369053"/>
            <a:ext cx="205740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Categorical Highlighting Example</a:t>
            </a:r>
            <a:endParaRPr dirty="0"/>
          </a:p>
        </p:txBody>
      </p:sp>
      <p:sp>
        <p:nvSpPr>
          <p:cNvPr id="181" name="Google Shape;181;p34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51669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“</a:t>
            </a:r>
            <a:r>
              <a:rPr lang="en" dirty="0">
                <a:highlight>
                  <a:srgbClr val="00FF00"/>
                </a:highlight>
              </a:rPr>
              <a:t>In a forest of mixed growth somewhere on the eastern spurs of the Karpathians,...” </a:t>
            </a:r>
            <a:endParaRPr dirty="0">
              <a:highlight>
                <a:srgbClr val="00FF00"/>
              </a:highlight>
            </a:endParaRP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i="1" dirty="0"/>
              <a:t>I highlighted this because it specifically describes where the action of the story takes place.</a:t>
            </a:r>
            <a:r>
              <a:rPr lang="en" dirty="0"/>
              <a:t> </a:t>
            </a:r>
            <a:endParaRPr i="1" dirty="0"/>
          </a:p>
        </p:txBody>
      </p:sp>
      <p:sp>
        <p:nvSpPr>
          <p:cNvPr id="182" name="Google Shape;182;p34"/>
          <p:cNvSpPr txBox="1"/>
          <p:nvPr/>
        </p:nvSpPr>
        <p:spPr>
          <a:xfrm>
            <a:off x="6032800" y="1562275"/>
            <a:ext cx="2654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6150" y="1369053"/>
            <a:ext cx="205740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Categorical Highlighting Example</a:t>
            </a:r>
            <a:endParaRPr dirty="0"/>
          </a:p>
        </p:txBody>
      </p:sp>
      <p:sp>
        <p:nvSpPr>
          <p:cNvPr id="189" name="Google Shape;189;p35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51669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“</a:t>
            </a:r>
            <a:r>
              <a:rPr lang="en">
                <a:highlight>
                  <a:srgbClr val="00FF00"/>
                </a:highlight>
              </a:rPr>
              <a:t>In a forest of mixed growth somewhere on the eastern spurs of the Karpathians,...” </a:t>
            </a:r>
            <a:endParaRPr>
              <a:highlight>
                <a:srgbClr val="00FF00"/>
              </a:highlight>
            </a:endParaRP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i="1"/>
              <a:t>Where the action takes place.</a:t>
            </a:r>
            <a:endParaRPr i="1"/>
          </a:p>
        </p:txBody>
      </p:sp>
      <p:sp>
        <p:nvSpPr>
          <p:cNvPr id="190" name="Google Shape;190;p35"/>
          <p:cNvSpPr txBox="1"/>
          <p:nvPr/>
        </p:nvSpPr>
        <p:spPr>
          <a:xfrm>
            <a:off x="6032800" y="1562275"/>
            <a:ext cx="2654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6150" y="1369053"/>
            <a:ext cx="205740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Interlopers: </a:t>
            </a:r>
            <a:br>
              <a:rPr lang="en" dirty="0"/>
            </a:br>
            <a:r>
              <a:rPr lang="en" dirty="0"/>
              <a:t>Are You Ready to Rumble?</a:t>
            </a:r>
            <a:endParaRPr dirty="0"/>
          </a:p>
        </p:txBody>
      </p:sp>
      <p:sp>
        <p:nvSpPr>
          <p:cNvPr id="73" name="Google Shape;73;p18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Conflict, Motivation, and Setting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6"/>
          <p:cNvSpPr txBox="1">
            <a:spLocks noGrp="1"/>
          </p:cNvSpPr>
          <p:nvPr>
            <p:ph type="title"/>
          </p:nvPr>
        </p:nvSpPr>
        <p:spPr>
          <a:xfrm>
            <a:off x="457187" y="172810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Types of Conflict</a:t>
            </a:r>
            <a:endParaRPr dirty="0"/>
          </a:p>
        </p:txBody>
      </p:sp>
      <p:graphicFrame>
        <p:nvGraphicFramePr>
          <p:cNvPr id="197" name="Google Shape;197;p36"/>
          <p:cNvGraphicFramePr/>
          <p:nvPr>
            <p:extLst>
              <p:ext uri="{D42A27DB-BD31-4B8C-83A1-F6EECF244321}">
                <p14:modId xmlns:p14="http://schemas.microsoft.com/office/powerpoint/2010/main" val="1303144293"/>
              </p:ext>
            </p:extLst>
          </p:nvPr>
        </p:nvGraphicFramePr>
        <p:xfrm>
          <a:off x="528253" y="1368513"/>
          <a:ext cx="7596316" cy="2740109"/>
        </p:xfrm>
        <a:graphic>
          <a:graphicData uri="http://schemas.openxmlformats.org/drawingml/2006/table">
            <a:tbl>
              <a:tblPr bandRow="1">
                <a:noFill/>
                <a:tableStyleId>{E2C77CE3-512F-48FC-A1DC-B22A73AA1F8C}</a:tableStyleId>
              </a:tblPr>
              <a:tblGrid>
                <a:gridCol w="3798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7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046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Conflict Type</a:t>
                      </a:r>
                      <a:endParaRPr sz="12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Examples from the Story</a:t>
                      </a:r>
                      <a:endParaRPr sz="12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91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 vs. Man</a:t>
                      </a:r>
                      <a:endParaRPr sz="1200" b="1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91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 vs. Nature</a:t>
                      </a:r>
                      <a:endParaRPr sz="1200" b="1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91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 vs. Self</a:t>
                      </a:r>
                      <a:endParaRPr sz="1200" b="1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91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 vs. Society</a:t>
                      </a:r>
                      <a:endParaRPr sz="1200" b="1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Think-Pair-Share</a:t>
            </a:r>
            <a:endParaRPr/>
          </a:p>
        </p:txBody>
      </p:sp>
      <p:sp>
        <p:nvSpPr>
          <p:cNvPr id="203" name="Google Shape;203;p37"/>
          <p:cNvSpPr txBox="1">
            <a:spLocks noGrp="1"/>
          </p:cNvSpPr>
          <p:nvPr>
            <p:ph type="body" idx="1"/>
          </p:nvPr>
        </p:nvSpPr>
        <p:spPr>
          <a:xfrm>
            <a:off x="509832" y="1056274"/>
            <a:ext cx="4544082" cy="3277858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r>
              <a:rPr lang="en" sz="2400" dirty="0"/>
              <a:t>Use the Interlopers Defined handout.</a:t>
            </a:r>
          </a:p>
          <a:p>
            <a:r>
              <a:rPr lang="en" sz="2400" dirty="0"/>
              <a:t>Think about the questions and write your answers.</a:t>
            </a:r>
            <a:endParaRPr sz="24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2400" dirty="0"/>
              <a:t>Pair up with a partner and discuss your ideas.</a:t>
            </a:r>
            <a:endParaRPr sz="2400" dirty="0"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Wingdings" panose="05000000000000000000" pitchFamily="2" charset="2"/>
              <a:buChar char="§"/>
            </a:pPr>
            <a:r>
              <a:rPr lang="en" dirty="0"/>
              <a:t>Make changes, if needed.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2400" dirty="0"/>
              <a:t>Share with the class.</a:t>
            </a:r>
            <a:endParaRPr sz="2400" dirty="0"/>
          </a:p>
        </p:txBody>
      </p:sp>
      <p:pic>
        <p:nvPicPr>
          <p:cNvPr id="204" name="Google Shape;20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7869" y="1348660"/>
            <a:ext cx="3124976" cy="145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Think-Pair-Share</a:t>
            </a:r>
            <a:endParaRPr dirty="0"/>
          </a:p>
        </p:txBody>
      </p:sp>
      <p:sp>
        <p:nvSpPr>
          <p:cNvPr id="210" name="Google Shape;210;p38"/>
          <p:cNvSpPr txBox="1">
            <a:spLocks noGrp="1"/>
          </p:cNvSpPr>
          <p:nvPr>
            <p:ph type="body" idx="1"/>
          </p:nvPr>
        </p:nvSpPr>
        <p:spPr>
          <a:xfrm>
            <a:off x="392326" y="892776"/>
            <a:ext cx="4037572" cy="187682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r>
              <a:rPr lang="en" dirty="0"/>
              <a:t>Who is the interloper?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How do you know?</a:t>
            </a:r>
            <a:endParaRPr dirty="0"/>
          </a:p>
        </p:txBody>
      </p:sp>
      <p:pic>
        <p:nvPicPr>
          <p:cNvPr id="211" name="Google Shape;21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8553" y="1317996"/>
            <a:ext cx="3124976" cy="1616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Think-Pair-Share</a:t>
            </a:r>
            <a:endParaRPr/>
          </a:p>
        </p:txBody>
      </p:sp>
      <p:sp>
        <p:nvSpPr>
          <p:cNvPr id="217" name="Google Shape;217;p39"/>
          <p:cNvSpPr txBox="1">
            <a:spLocks noGrp="1"/>
          </p:cNvSpPr>
          <p:nvPr>
            <p:ph type="body" idx="1"/>
          </p:nvPr>
        </p:nvSpPr>
        <p:spPr>
          <a:xfrm>
            <a:off x="420130" y="882589"/>
            <a:ext cx="4406700" cy="37257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457200" lvl="0" indent="-374650" algn="l" rtl="0">
              <a:spcBef>
                <a:spcPts val="520"/>
              </a:spcBef>
              <a:spcAft>
                <a:spcPts val="0"/>
              </a:spcAft>
              <a:buSzPts val="2300"/>
              <a:buChar char="•"/>
            </a:pPr>
            <a:r>
              <a:rPr lang="en" sz="2300" dirty="0"/>
              <a:t>Assume the view point of one of the main characters:</a:t>
            </a:r>
            <a:endParaRPr sz="2300" dirty="0"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Wingdings" panose="05000000000000000000" pitchFamily="2" charset="2"/>
              <a:buChar char="§"/>
            </a:pPr>
            <a:r>
              <a:rPr lang="en" dirty="0"/>
              <a:t>Partner A: Ulrich von Gradwitz</a:t>
            </a:r>
            <a:endParaRPr dirty="0"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Wingdings" panose="05000000000000000000" pitchFamily="2" charset="2"/>
              <a:buChar char="§"/>
            </a:pPr>
            <a:r>
              <a:rPr lang="en" dirty="0"/>
              <a:t>Partner B: Georg Znaeym</a:t>
            </a:r>
            <a:endParaRPr dirty="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 dirty="0"/>
              <a:t>Answer the following questions based on your character:</a:t>
            </a:r>
            <a:endParaRPr sz="2300" dirty="0"/>
          </a:p>
          <a:p>
            <a:pPr lvl="1" indent="-285750">
              <a:spcBef>
                <a:spcPts val="0"/>
              </a:spcBef>
              <a:buSzPts val="900"/>
              <a:buFont typeface="Wingdings" panose="05000000000000000000" pitchFamily="2" charset="2"/>
              <a:buChar char="§"/>
            </a:pPr>
            <a:r>
              <a:rPr lang="en" dirty="0"/>
              <a:t>What is the conflict?</a:t>
            </a:r>
            <a:endParaRPr dirty="0"/>
          </a:p>
          <a:p>
            <a:pPr lvl="1" indent="-285750">
              <a:spcBef>
                <a:spcPts val="0"/>
              </a:spcBef>
              <a:buSzPts val="900"/>
              <a:buFont typeface="Wingdings" panose="05000000000000000000" pitchFamily="2" charset="2"/>
              <a:buChar char="§"/>
            </a:pPr>
            <a:r>
              <a:rPr lang="en" dirty="0"/>
              <a:t>What is the motivation?</a:t>
            </a:r>
            <a:endParaRPr dirty="0"/>
          </a:p>
          <a:p>
            <a:pPr lvl="1" indent="-285750">
              <a:spcBef>
                <a:spcPts val="0"/>
              </a:spcBef>
              <a:buSzPts val="900"/>
              <a:buFont typeface="Wingdings" panose="05000000000000000000" pitchFamily="2" charset="2"/>
              <a:buChar char="§"/>
            </a:pPr>
            <a:r>
              <a:rPr lang="en" dirty="0"/>
              <a:t>What is the setting?</a:t>
            </a:r>
            <a:endParaRPr dirty="0"/>
          </a:p>
          <a:p>
            <a:pPr lvl="1" indent="-285750">
              <a:spcBef>
                <a:spcPts val="0"/>
              </a:spcBef>
              <a:buSzPts val="900"/>
              <a:buFont typeface="Wingdings" panose="05000000000000000000" pitchFamily="2" charset="2"/>
              <a:buChar char="§"/>
            </a:pPr>
            <a:r>
              <a:rPr lang="en" dirty="0"/>
              <a:t>What effect does the setting have on your character?</a:t>
            </a:r>
            <a:endParaRPr dirty="0"/>
          </a:p>
        </p:txBody>
      </p:sp>
      <p:pic>
        <p:nvPicPr>
          <p:cNvPr id="218" name="Google Shape;21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5624" y="1385729"/>
            <a:ext cx="3124976" cy="145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Think-Pair-Share</a:t>
            </a:r>
            <a:endParaRPr dirty="0"/>
          </a:p>
        </p:txBody>
      </p:sp>
      <p:sp>
        <p:nvSpPr>
          <p:cNvPr id="224" name="Google Shape;224;p40"/>
          <p:cNvSpPr txBox="1">
            <a:spLocks noGrp="1"/>
          </p:cNvSpPr>
          <p:nvPr>
            <p:ph type="body" idx="1"/>
          </p:nvPr>
        </p:nvSpPr>
        <p:spPr>
          <a:xfrm>
            <a:off x="420130" y="817091"/>
            <a:ext cx="3994500" cy="37257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Write a reflection statement with your partner to summarize your observations about the effect of the setting on each of the main characters, Ulrich von Gradwitz and Georg Znaeym.</a:t>
            </a:r>
            <a:endParaRPr dirty="0"/>
          </a:p>
        </p:txBody>
      </p:sp>
      <p:pic>
        <p:nvPicPr>
          <p:cNvPr id="225" name="Google Shape;22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3840" y="1351484"/>
            <a:ext cx="3124976" cy="191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1"/>
          <p:cNvSpPr txBox="1">
            <a:spLocks noGrp="1"/>
          </p:cNvSpPr>
          <p:nvPr>
            <p:ph type="title"/>
          </p:nvPr>
        </p:nvSpPr>
        <p:spPr>
          <a:xfrm>
            <a:off x="457200" y="528074"/>
            <a:ext cx="8229600" cy="7332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The Interlopers</a:t>
            </a:r>
            <a:r>
              <a:rPr lang="en"/>
              <a:t> by Ben Hurst</a:t>
            </a:r>
            <a:endParaRPr/>
          </a:p>
        </p:txBody>
      </p:sp>
      <p:sp>
        <p:nvSpPr>
          <p:cNvPr id="231" name="Google Shape;231;p4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74067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/>
          </a:p>
        </p:txBody>
      </p:sp>
      <p:pic>
        <p:nvPicPr>
          <p:cNvPr id="232" name="Google Shape;232;p41" descr="Two enemies become trapped beneath a fallen tree and soon begin to reconcile. Based upon the short story by Saki. Starring Adam Johnson and Larry Bagby." title="The Interlopers  A Short Film by Ben Hurs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451600"/>
            <a:ext cx="74067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 is for Vendetta; F is for Feud</a:t>
            </a:r>
            <a:endParaRPr dirty="0"/>
          </a:p>
        </p:txBody>
      </p:sp>
      <p:sp>
        <p:nvSpPr>
          <p:cNvPr id="238" name="Google Shape;238;p42"/>
          <p:cNvSpPr txBox="1">
            <a:spLocks noGrp="1"/>
          </p:cNvSpPr>
          <p:nvPr>
            <p:ph type="body" idx="1"/>
          </p:nvPr>
        </p:nvSpPr>
        <p:spPr>
          <a:xfrm>
            <a:off x="466467" y="971550"/>
            <a:ext cx="4222921" cy="2923918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sz="2400" dirty="0"/>
              <a:t>Research a real-life vendetta or feud.</a:t>
            </a:r>
            <a:endParaRPr sz="24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2400" dirty="0"/>
              <a:t>Be prepared to:</a:t>
            </a:r>
            <a:endParaRPr sz="2400" dirty="0"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§"/>
            </a:pPr>
            <a:r>
              <a:rPr lang="en" dirty="0"/>
              <a:t>Describe the argument.</a:t>
            </a:r>
            <a:endParaRPr dirty="0"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§"/>
            </a:pPr>
            <a:r>
              <a:rPr lang="en" dirty="0"/>
              <a:t>Connect evidence to the claim of each side.</a:t>
            </a:r>
            <a:endParaRPr dirty="0"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§"/>
            </a:pPr>
            <a:r>
              <a:rPr lang="en" dirty="0"/>
              <a:t>Provide a resolution  to the problem.</a:t>
            </a:r>
            <a:endParaRPr dirty="0"/>
          </a:p>
        </p:txBody>
      </p:sp>
      <p:pic>
        <p:nvPicPr>
          <p:cNvPr id="239" name="Google Shape;23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5050" y="1175341"/>
            <a:ext cx="3150034" cy="3775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Choice Board</a:t>
            </a:r>
            <a:endParaRPr/>
          </a:p>
        </p:txBody>
      </p:sp>
      <p:sp>
        <p:nvSpPr>
          <p:cNvPr id="245" name="Google Shape;245;p4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5272500" cy="37257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sz="2400" dirty="0"/>
              <a:t>Choose one activity from the Choice Board.</a:t>
            </a:r>
            <a:endParaRPr sz="24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2400" dirty="0"/>
              <a:t>Your Choice Board writing piece should include the following information about your famous feud:</a:t>
            </a:r>
            <a:endParaRPr sz="24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30"/>
              <a:buFont typeface="Wingdings" panose="05000000000000000000" pitchFamily="2" charset="2"/>
              <a:buChar char="§"/>
            </a:pPr>
            <a:r>
              <a:rPr lang="en" dirty="0"/>
              <a:t>A description.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30"/>
              <a:buFont typeface="Wingdings" panose="05000000000000000000" pitchFamily="2" charset="2"/>
              <a:buChar char="§"/>
            </a:pPr>
            <a:r>
              <a:rPr lang="en" dirty="0"/>
              <a:t>Evidence to support the claims of each side.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30"/>
              <a:buFont typeface="Wingdings" panose="05000000000000000000" pitchFamily="2" charset="2"/>
              <a:buChar char="§"/>
            </a:pPr>
            <a:r>
              <a:rPr lang="en" dirty="0"/>
              <a:t>An explanation of how the feud was resolved, </a:t>
            </a:r>
            <a:r>
              <a:rPr lang="en" b="1" i="1" dirty="0"/>
              <a:t>IF</a:t>
            </a:r>
            <a:r>
              <a:rPr lang="en" dirty="0"/>
              <a:t> it was resolved.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46" name="Google Shape;24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5117" y="1543050"/>
            <a:ext cx="205740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4"/>
          <p:cNvSpPr txBox="1">
            <a:spLocks noGrp="1"/>
          </p:cNvSpPr>
          <p:nvPr>
            <p:ph type="title"/>
          </p:nvPr>
        </p:nvSpPr>
        <p:spPr>
          <a:xfrm>
            <a:off x="329879" y="172190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Choice Board</a:t>
            </a:r>
            <a:endParaRPr dirty="0"/>
          </a:p>
        </p:txBody>
      </p:sp>
      <p:graphicFrame>
        <p:nvGraphicFramePr>
          <p:cNvPr id="252" name="Google Shape;252;p44"/>
          <p:cNvGraphicFramePr/>
          <p:nvPr>
            <p:extLst>
              <p:ext uri="{D42A27DB-BD31-4B8C-83A1-F6EECF244321}">
                <p14:modId xmlns:p14="http://schemas.microsoft.com/office/powerpoint/2010/main" val="3172088558"/>
              </p:ext>
            </p:extLst>
          </p:nvPr>
        </p:nvGraphicFramePr>
        <p:xfrm>
          <a:off x="284205" y="1087395"/>
          <a:ext cx="7614852" cy="3722473"/>
        </p:xfrm>
        <a:graphic>
          <a:graphicData uri="http://schemas.openxmlformats.org/drawingml/2006/table">
            <a:tbl>
              <a:tblPr>
                <a:noFill/>
                <a:tableStyleId>{DD6FC882-1E69-4E7B-85D3-24E3CE46B7F3}</a:tableStyleId>
              </a:tblPr>
              <a:tblGrid>
                <a:gridCol w="2538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8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82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39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Write a song or rap. 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Write a feud poem.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Write a short story.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833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Create an original piece of art depicting the feud.  Include a short explanation.</a:t>
                      </a:r>
                      <a:endParaRPr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Create a musical mashup depicting the emotions of the opposing forces.  Include a short explanation for each song chosen.</a:t>
                      </a:r>
                      <a:endParaRPr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Create a conflict cartoon with the types of conflicts and captions.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019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Write a skit depicting the feud.</a:t>
                      </a:r>
                      <a:endParaRPr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Write and incident report that includes the 5Ws.</a:t>
                      </a:r>
                      <a:endParaRPr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Write a news article with the facts of the feud. This can be factual, editorial, or an opinion piece.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5"/>
          <p:cNvSpPr txBox="1">
            <a:spLocks noGrp="1"/>
          </p:cNvSpPr>
          <p:nvPr>
            <p:ph type="title"/>
          </p:nvPr>
        </p:nvSpPr>
        <p:spPr>
          <a:xfrm>
            <a:off x="685800" y="1290075"/>
            <a:ext cx="3009300" cy="13818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 is Vendetta.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 is for Feud.</a:t>
            </a:r>
            <a:endParaRPr dirty="0"/>
          </a:p>
        </p:txBody>
      </p:sp>
      <p:sp>
        <p:nvSpPr>
          <p:cNvPr id="258" name="Google Shape;258;p45"/>
          <p:cNvSpPr txBox="1">
            <a:spLocks noGrp="1"/>
          </p:cNvSpPr>
          <p:nvPr>
            <p:ph type="body" idx="1"/>
          </p:nvPr>
        </p:nvSpPr>
        <p:spPr>
          <a:xfrm>
            <a:off x="685800" y="2729300"/>
            <a:ext cx="3373500" cy="201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Student presentations</a:t>
            </a:r>
            <a:endParaRPr dirty="0"/>
          </a:p>
        </p:txBody>
      </p:sp>
      <p:pic>
        <p:nvPicPr>
          <p:cNvPr id="259" name="Google Shape;25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0075" y="684091"/>
            <a:ext cx="3150034" cy="3775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Essential Question</a:t>
            </a:r>
            <a:endParaRPr dirty="0"/>
          </a:p>
        </p:txBody>
      </p:sp>
      <p:sp>
        <p:nvSpPr>
          <p:cNvPr id="79" name="Google Shape;79;p1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dirty="0">
                <a:solidFill>
                  <a:srgbClr val="FFFFFF"/>
                </a:solidFill>
              </a:rPr>
              <a:t>How do motivation and setting influence conflict for fictional/non-fictional characters?</a:t>
            </a:r>
            <a:endParaRPr sz="30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Exit Ticket</a:t>
            </a:r>
            <a:endParaRPr/>
          </a:p>
        </p:txBody>
      </p:sp>
      <p:sp>
        <p:nvSpPr>
          <p:cNvPr id="265" name="Google Shape;265;p46"/>
          <p:cNvSpPr txBox="1">
            <a:spLocks noGrp="1"/>
          </p:cNvSpPr>
          <p:nvPr>
            <p:ph type="body" idx="1"/>
          </p:nvPr>
        </p:nvSpPr>
        <p:spPr>
          <a:xfrm>
            <a:off x="423219" y="1229497"/>
            <a:ext cx="3994500" cy="1397996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What do you think it takes to resolve a conflict?</a:t>
            </a:r>
            <a:endParaRPr dirty="0"/>
          </a:p>
        </p:txBody>
      </p:sp>
      <p:pic>
        <p:nvPicPr>
          <p:cNvPr id="266" name="Google Shape;26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1425" y="1763338"/>
            <a:ext cx="3128875" cy="161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154" name="Google Shape;154;p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/>
              <a:t>Analyze a short story for character motivation and the effects of the setting on the conflict.</a:t>
            </a:r>
            <a:endParaRPr sz="24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/>
              <a:t>Construct a writing piece chosen from a variety of genres to describe an argument connecting evidence to a claim and a conclusion. 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>
            <a:spLocks noGrp="1"/>
          </p:cNvSpPr>
          <p:nvPr>
            <p:ph type="title"/>
          </p:nvPr>
        </p:nvSpPr>
        <p:spPr>
          <a:xfrm>
            <a:off x="457200" y="206791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Notes</a:t>
            </a:r>
            <a:endParaRPr dirty="0"/>
          </a:p>
        </p:txBody>
      </p:sp>
      <p:sp>
        <p:nvSpPr>
          <p:cNvPr id="85" name="Google Shape;85;p20"/>
          <p:cNvSpPr txBox="1">
            <a:spLocks noGrp="1"/>
          </p:cNvSpPr>
          <p:nvPr>
            <p:ph type="body" idx="1"/>
          </p:nvPr>
        </p:nvSpPr>
        <p:spPr>
          <a:xfrm>
            <a:off x="457200" y="1182850"/>
            <a:ext cx="6088792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sz="2400" dirty="0"/>
              <a:t>Take out a sheet of notebook paper.</a:t>
            </a:r>
            <a:endParaRPr sz="24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2400" dirty="0"/>
              <a:t>Write the following words across the top of the page:</a:t>
            </a:r>
            <a:endParaRPr sz="2400" dirty="0"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900"/>
              <a:buFont typeface="Wingdings" panose="05000000000000000000" pitchFamily="2" charset="2"/>
              <a:buChar char="§"/>
            </a:pPr>
            <a:r>
              <a:rPr lang="en" b="1" dirty="0">
                <a:latin typeface="Calibri" panose="020F0502020204030204" pitchFamily="34" charset="0"/>
                <a:cs typeface="Calibri" panose="020F0502020204030204" pitchFamily="34" charset="0"/>
              </a:rPr>
              <a:t>Who?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900"/>
              <a:buFont typeface="Wingdings" panose="05000000000000000000" pitchFamily="2" charset="2"/>
              <a:buChar char="§"/>
            </a:pPr>
            <a:r>
              <a:rPr lang="en" b="1" dirty="0">
                <a:latin typeface="Calibri" panose="020F0502020204030204" pitchFamily="34" charset="0"/>
                <a:cs typeface="Calibri" panose="020F0502020204030204" pitchFamily="34" charset="0"/>
              </a:rPr>
              <a:t>What? 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900"/>
              <a:buFont typeface="Wingdings" panose="05000000000000000000" pitchFamily="2" charset="2"/>
              <a:buChar char="§"/>
            </a:pPr>
            <a:r>
              <a:rPr lang="en" b="1" dirty="0">
                <a:latin typeface="Calibri" panose="020F0502020204030204" pitchFamily="34" charset="0"/>
                <a:cs typeface="Calibri" panose="020F0502020204030204" pitchFamily="34" charset="0"/>
              </a:rPr>
              <a:t>Why?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900"/>
              <a:buFont typeface="Wingdings" panose="05000000000000000000" pitchFamily="2" charset="2"/>
              <a:buChar char="§"/>
            </a:pPr>
            <a:r>
              <a:rPr lang="en" b="1" dirty="0">
                <a:latin typeface="Calibri" panose="020F0502020204030204" pitchFamily="34" charset="0"/>
                <a:cs typeface="Calibri" panose="020F0502020204030204" pitchFamily="34" charset="0"/>
              </a:rPr>
              <a:t>Where?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2400" dirty="0"/>
              <a:t>As you listen to the music video, jot down the answers to these question starters.</a:t>
            </a:r>
            <a:endParaRPr sz="2400" dirty="0"/>
          </a:p>
        </p:txBody>
      </p:sp>
      <p:pic>
        <p:nvPicPr>
          <p:cNvPr id="4" name="Google Shape;99;p22">
            <a:extLst>
              <a:ext uri="{FF2B5EF4-FFF2-40B4-BE49-F238E27FC236}">
                <a16:creationId xmlns:a16="http://schemas.microsoft.com/office/drawing/2014/main" id="{6EC5B533-0F1C-442B-9232-8C08DEAA787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8311" y="1444496"/>
            <a:ext cx="2192725" cy="219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>
            <a:spLocks noGrp="1"/>
          </p:cNvSpPr>
          <p:nvPr>
            <p:ph type="title"/>
          </p:nvPr>
        </p:nvSpPr>
        <p:spPr>
          <a:xfrm>
            <a:off x="491181" y="25930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“The Room Where It Happens”</a:t>
            </a:r>
            <a:endParaRPr dirty="0"/>
          </a:p>
        </p:txBody>
      </p:sp>
      <p:pic>
        <p:nvPicPr>
          <p:cNvPr id="3" name="Picture 2" descr="The Room where it happens song from the musical Hamilton">
            <a:hlinkClick r:id="rId3"/>
            <a:extLst>
              <a:ext uri="{FF2B5EF4-FFF2-40B4-BE49-F238E27FC236}">
                <a16:creationId xmlns:a16="http://schemas.microsoft.com/office/drawing/2014/main" id="{90D4AC88-EBA7-491D-98BB-DBBD002B0B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609" r="28245" b="17427"/>
          <a:stretch/>
        </p:blipFill>
        <p:spPr>
          <a:xfrm>
            <a:off x="1357548" y="1250803"/>
            <a:ext cx="5536030" cy="33929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>
            <a:spLocks noGrp="1"/>
          </p:cNvSpPr>
          <p:nvPr>
            <p:ph type="title"/>
          </p:nvPr>
        </p:nvSpPr>
        <p:spPr>
          <a:xfrm>
            <a:off x="457200" y="91678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Roundabout Conversations</a:t>
            </a:r>
            <a:endParaRPr sz="3200" dirty="0"/>
          </a:p>
        </p:txBody>
      </p:sp>
      <p:sp>
        <p:nvSpPr>
          <p:cNvPr id="98" name="Google Shape;98;p22"/>
          <p:cNvSpPr txBox="1">
            <a:spLocks noGrp="1"/>
          </p:cNvSpPr>
          <p:nvPr>
            <p:ph type="body" idx="1"/>
          </p:nvPr>
        </p:nvSpPr>
        <p:spPr>
          <a:xfrm>
            <a:off x="435576" y="865670"/>
            <a:ext cx="5582165" cy="3486998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81000" algn="l" rtl="0">
              <a:spcBef>
                <a:spcPts val="520"/>
              </a:spcBef>
              <a:spcAft>
                <a:spcPts val="0"/>
              </a:spcAft>
              <a:buSzPts val="2400"/>
              <a:buChar char="•"/>
            </a:pPr>
            <a:r>
              <a:rPr lang="en" sz="2000" dirty="0"/>
              <a:t>Split into two equal groups, an inner circle and an outer circle.</a:t>
            </a:r>
            <a:endParaRPr sz="20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000" dirty="0"/>
              <a:t>Each group will walk in a circle as the music video plays.</a:t>
            </a:r>
            <a:endParaRPr sz="20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000" dirty="0"/>
              <a:t>Each time the music stops, turn toward your new partner.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000" dirty="0"/>
              <a:t>Share your responses with your partner to the questions on the following screens.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000" dirty="0"/>
              <a:t>Use the song lyrics and notes you took as you watched the video. </a:t>
            </a:r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400" dirty="0"/>
          </a:p>
        </p:txBody>
      </p:sp>
      <p:pic>
        <p:nvPicPr>
          <p:cNvPr id="99" name="Google Shape;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4300" y="1475388"/>
            <a:ext cx="2192725" cy="219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>
            <a:spLocks noGrp="1"/>
          </p:cNvSpPr>
          <p:nvPr>
            <p:ph type="title"/>
          </p:nvPr>
        </p:nvSpPr>
        <p:spPr>
          <a:xfrm>
            <a:off x="472646" y="-2693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Roundabout Conversations</a:t>
            </a:r>
            <a:endParaRPr dirty="0"/>
          </a:p>
        </p:txBody>
      </p:sp>
      <p:sp>
        <p:nvSpPr>
          <p:cNvPr id="105" name="Google Shape;105;p23"/>
          <p:cNvSpPr txBox="1">
            <a:spLocks noGrp="1"/>
          </p:cNvSpPr>
          <p:nvPr>
            <p:ph type="body" idx="1"/>
          </p:nvPr>
        </p:nvSpPr>
        <p:spPr>
          <a:xfrm>
            <a:off x="472646" y="830464"/>
            <a:ext cx="4226011" cy="408134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>
                <a:solidFill>
                  <a:schemeClr val="tx1"/>
                </a:solidFill>
              </a:rPr>
              <a:t>As the song plays: </a:t>
            </a:r>
            <a:endParaRPr dirty="0">
              <a:solidFill>
                <a:schemeClr val="tx1"/>
              </a:solidFill>
            </a:endParaRPr>
          </a:p>
          <a:p>
            <a:pPr marL="1085850" lvl="1" indent="-457200" algn="l" rtl="0">
              <a:spcBef>
                <a:spcPts val="0"/>
              </a:spcBef>
              <a:spcAft>
                <a:spcPts val="0"/>
              </a:spcAft>
              <a:buSzPct val="51000"/>
              <a:buFont typeface="Wingdings" panose="05000000000000000000" pitchFamily="2" charset="2"/>
              <a:buChar char="§"/>
            </a:pPr>
            <a:r>
              <a:rPr lang="en" sz="2400" dirty="0">
                <a:solidFill>
                  <a:schemeClr val="tx1"/>
                </a:solidFill>
              </a:rPr>
              <a:t>The outer circle walks clockwise; </a:t>
            </a:r>
            <a:endParaRPr sz="2400" dirty="0">
              <a:solidFill>
                <a:schemeClr val="tx1"/>
              </a:solidFill>
            </a:endParaRPr>
          </a:p>
          <a:p>
            <a:pPr marL="1085850" lvl="1" indent="-457200" algn="l" rtl="0">
              <a:spcBef>
                <a:spcPts val="0"/>
              </a:spcBef>
              <a:spcAft>
                <a:spcPts val="0"/>
              </a:spcAft>
              <a:buSzPct val="51000"/>
              <a:buFont typeface="Wingdings" panose="05000000000000000000" pitchFamily="2" charset="2"/>
              <a:buChar char="§"/>
            </a:pPr>
            <a:r>
              <a:rPr lang="en" sz="2400" dirty="0">
                <a:solidFill>
                  <a:schemeClr val="tx1"/>
                </a:solidFill>
              </a:rPr>
              <a:t>The inner circle walks counter clockwise. </a:t>
            </a:r>
            <a:endParaRPr sz="2400" dirty="0">
              <a:solidFill>
                <a:schemeClr val="tx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dirty="0">
                <a:solidFill>
                  <a:schemeClr val="tx1"/>
                </a:solidFill>
              </a:rPr>
              <a:t>When the music stops, face your new partner. 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dirty="0">
                <a:solidFill>
                  <a:schemeClr val="tx1"/>
                </a:solidFill>
              </a:rPr>
              <a:t>Discuss the five questions listed on the following slides one at a time.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62DFA3-5DAC-4BF2-B54D-90F45AFD9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4166" y="1396742"/>
            <a:ext cx="3830906" cy="235001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Question for Thought #1</a:t>
            </a:r>
            <a:endParaRPr dirty="0"/>
          </a:p>
        </p:txBody>
      </p:sp>
      <p:sp>
        <p:nvSpPr>
          <p:cNvPr id="112" name="Google Shape;112;p2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19100" indent="-342900">
              <a:spcBef>
                <a:spcPts val="480"/>
              </a:spcBef>
              <a:buSzPts val="2400"/>
            </a:pPr>
            <a:r>
              <a:rPr lang="en" dirty="0"/>
              <a:t>Who were the individuals in conflict with one another?</a:t>
            </a:r>
          </a:p>
          <a:p>
            <a:pPr marL="419100" indent="-342900">
              <a:spcBef>
                <a:spcPts val="480"/>
              </a:spcBef>
              <a:buSzPts val="2400"/>
            </a:pPr>
            <a:r>
              <a:rPr lang="en" dirty="0"/>
              <a:t>How do you know? </a:t>
            </a:r>
          </a:p>
          <a:p>
            <a:pPr marL="419100" indent="-342900">
              <a:spcBef>
                <a:spcPts val="480"/>
              </a:spcBef>
              <a:buSzPts val="2400"/>
            </a:pPr>
            <a:r>
              <a:rPr lang="en" dirty="0"/>
              <a:t>What is your evidence?</a:t>
            </a:r>
            <a:endParaRPr dirty="0"/>
          </a:p>
          <a:p>
            <a:pPr marL="45720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A9DA2E-C54F-47D3-9E8C-C91F91BADB2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3" name="Google Shape;113;p24" title="K20 2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5875" y="1538716"/>
            <a:ext cx="2754750" cy="2066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D64524-1064-40D1-BB6D-186D9EA8D5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A3CB18-184C-4A21-8E91-6129DB8F098B}">
  <ds:schemaRefs>
    <ds:schemaRef ds:uri="966e68ee-ec3c-4f12-bd4f-fedbbec8de0b"/>
    <ds:schemaRef ds:uri="http://schemas.openxmlformats.org/package/2006/metadata/core-properties"/>
    <ds:schemaRef ds:uri="d06b737b-b789-4524-96b5-d3d460658ae2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EDC4C8E-14C7-4D52-B8DD-1B2AB48BF7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1764</TotalTime>
  <Words>1379</Words>
  <Application>Microsoft Office PowerPoint</Application>
  <PresentationFormat>On-screen Show (16:9)</PresentationFormat>
  <Paragraphs>146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Calibri</vt:lpstr>
      <vt:lpstr>Constantia</vt:lpstr>
      <vt:lpstr>Arial</vt:lpstr>
      <vt:lpstr>Noto Sans Symbols</vt:lpstr>
      <vt:lpstr>Wingdings</vt:lpstr>
      <vt:lpstr>Georgia</vt:lpstr>
      <vt:lpstr>LEARN theme</vt:lpstr>
      <vt:lpstr>PowerPoint Presentation</vt:lpstr>
      <vt:lpstr>The Interlopers:  Are You Ready to Rumble?</vt:lpstr>
      <vt:lpstr>Essential Question</vt:lpstr>
      <vt:lpstr>Objectives</vt:lpstr>
      <vt:lpstr>Notes</vt:lpstr>
      <vt:lpstr>“The Room Where It Happens”</vt:lpstr>
      <vt:lpstr>Roundabout Conversations</vt:lpstr>
      <vt:lpstr>Roundabout Conversations</vt:lpstr>
      <vt:lpstr>Question for Thought #1</vt:lpstr>
      <vt:lpstr>Question for Thought #2</vt:lpstr>
      <vt:lpstr>Question for Thought #3</vt:lpstr>
      <vt:lpstr>Question for Thought #4</vt:lpstr>
      <vt:lpstr>Question for Thought #5</vt:lpstr>
      <vt:lpstr>Roundabout Conversations Reflection</vt:lpstr>
      <vt:lpstr>Objectives</vt:lpstr>
      <vt:lpstr>“The Interlopers” by Saki</vt:lpstr>
      <vt:lpstr>Categorical Highlighting</vt:lpstr>
      <vt:lpstr>Categorical Highlighting Example</vt:lpstr>
      <vt:lpstr>Categorical Highlighting Example</vt:lpstr>
      <vt:lpstr>Types of Conflict</vt:lpstr>
      <vt:lpstr>Think-Pair-Share</vt:lpstr>
      <vt:lpstr>Think-Pair-Share</vt:lpstr>
      <vt:lpstr>Think-Pair-Share</vt:lpstr>
      <vt:lpstr>Think-Pair-Share</vt:lpstr>
      <vt:lpstr>The Interlopers by Ben Hurst</vt:lpstr>
      <vt:lpstr>V is for Vendetta; F is for Feud</vt:lpstr>
      <vt:lpstr>Choice Board</vt:lpstr>
      <vt:lpstr>Choice Board</vt:lpstr>
      <vt:lpstr>V is Vendetta.  F is for Feud.</vt:lpstr>
      <vt:lpstr>Exit Ticket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K20 Center</cp:lastModifiedBy>
  <cp:revision>17</cp:revision>
  <dcterms:modified xsi:type="dcterms:W3CDTF">2021-06-17T21:07:06Z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