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Lst>
  <p:notesMasterIdLst>
    <p:notesMasterId r:id="rId16"/>
  </p:notesMasterIdLst>
  <p:sldIdLst>
    <p:sldId id="276" r:id="rId5"/>
    <p:sldId id="256" r:id="rId6"/>
    <p:sldId id="274" r:id="rId7"/>
    <p:sldId id="275" r:id="rId8"/>
    <p:sldId id="273" r:id="rId9"/>
    <p:sldId id="279" r:id="rId10"/>
    <p:sldId id="282" r:id="rId11"/>
    <p:sldId id="284" r:id="rId12"/>
    <p:sldId id="283" r:id="rId13"/>
    <p:sldId id="285" r:id="rId14"/>
    <p:sldId id="28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8" autoAdjust="0"/>
    <p:restoredTop sz="94607"/>
  </p:normalViewPr>
  <p:slideViewPr>
    <p:cSldViewPr snapToGrid="0" snapToObjects="1">
      <p:cViewPr varScale="1">
        <p:scale>
          <a:sx n="163" d="100"/>
          <a:sy n="163"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kqCMHcdYR_E?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0292A-FEA0-4DCA-B231-854C992838F4}"/>
              </a:ext>
            </a:extLst>
          </p:cNvPr>
          <p:cNvSpPr>
            <a:spLocks noGrp="1"/>
          </p:cNvSpPr>
          <p:nvPr>
            <p:ph idx="1"/>
          </p:nvPr>
        </p:nvSpPr>
        <p:spPr/>
        <p:txBody>
          <a:bodyPr/>
          <a:lstStyle/>
          <a:p>
            <a:pPr marL="0" indent="0" rtl="0">
              <a:spcBef>
                <a:spcPts val="0"/>
              </a:spcBef>
              <a:spcAft>
                <a:spcPts val="0"/>
              </a:spcAft>
              <a:buNone/>
            </a:pPr>
            <a:r>
              <a:rPr lang="en-US" sz="2000" b="0" i="0" u="none" strike="noStrike" dirty="0">
                <a:solidFill>
                  <a:srgbClr val="000000"/>
                </a:solidFill>
                <a:effectLst/>
                <a:latin typeface="+mn-lt"/>
              </a:rPr>
              <a:t>Answer these questions when you finish highlighting:</a:t>
            </a:r>
          </a:p>
          <a:p>
            <a:pPr marL="0" indent="0" rtl="0">
              <a:spcBef>
                <a:spcPts val="0"/>
              </a:spcBef>
              <a:spcAft>
                <a:spcPts val="0"/>
              </a:spcAft>
              <a:buNone/>
            </a:pPr>
            <a:endParaRPr lang="en-US" sz="2000" b="0" dirty="0">
              <a:effectLst/>
              <a:latin typeface="+mn-l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What parts of the poem stand out to you the most?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What images come to mind as you read/listen to the poem?</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How does the author create a sense of flow and rhythm and movement?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What inferences can you make or conclusions can you draw about the poet after reading her words?</a:t>
            </a:r>
          </a:p>
          <a:p>
            <a:pPr marL="0" indent="0">
              <a:buNone/>
            </a:pPr>
            <a:endParaRPr lang="en-US" dirty="0"/>
          </a:p>
        </p:txBody>
      </p:sp>
      <p:sp>
        <p:nvSpPr>
          <p:cNvPr id="3" name="Title 2">
            <a:extLst>
              <a:ext uri="{FF2B5EF4-FFF2-40B4-BE49-F238E27FC236}">
                <a16:creationId xmlns:a16="http://schemas.microsoft.com/office/drawing/2014/main" id="{BCD711A5-809E-4A3B-8344-058DCC15162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921834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C253F2-D612-4491-8FA8-ED0F1315D524}"/>
              </a:ext>
            </a:extLst>
          </p:cNvPr>
          <p:cNvSpPr>
            <a:spLocks noGrp="1"/>
          </p:cNvSpPr>
          <p:nvPr>
            <p:ph idx="1"/>
          </p:nvPr>
        </p:nvSpPr>
        <p:spPr>
          <a:xfrm>
            <a:off x="457200" y="854701"/>
            <a:ext cx="8229600" cy="3434098"/>
          </a:xfrm>
        </p:spPr>
        <p:txBody>
          <a:bodyPr>
            <a:normAutofit fontScale="62500" lnSpcReduction="20000"/>
          </a:bodyPr>
          <a:lstStyle/>
          <a:p>
            <a:pPr>
              <a:buFont typeface="+mj-lt"/>
              <a:buAutoNum type="arabicPeriod"/>
            </a:pPr>
            <a:r>
              <a:rPr lang="en-US" dirty="0"/>
              <a:t>First, think about the steps you took in writing your poem. </a:t>
            </a:r>
          </a:p>
          <a:p>
            <a:pPr lvl="1"/>
            <a:r>
              <a:rPr lang="en-US" dirty="0"/>
              <a:t>Listened to a model poem;</a:t>
            </a:r>
          </a:p>
          <a:p>
            <a:pPr lvl="1"/>
            <a:r>
              <a:rPr lang="en-US" dirty="0"/>
              <a:t>Analyzed the model poem for literary devices;</a:t>
            </a:r>
          </a:p>
          <a:p>
            <a:pPr lvl="1"/>
            <a:r>
              <a:rPr lang="en-US" dirty="0"/>
              <a:t>Considered the literary devices used in the poem and how the use of those affected the rhythm and flow of the poem;</a:t>
            </a:r>
          </a:p>
          <a:p>
            <a:pPr lvl="1"/>
            <a:r>
              <a:rPr lang="en-US" dirty="0"/>
              <a:t>Brainstormed ideas for your poem;</a:t>
            </a:r>
          </a:p>
          <a:p>
            <a:pPr lvl="1"/>
            <a:r>
              <a:rPr lang="en-US" dirty="0"/>
              <a:t>Used the basic form of the model poem to write your own.</a:t>
            </a:r>
          </a:p>
          <a:p>
            <a:pPr>
              <a:buFont typeface="+mj-lt"/>
              <a:buAutoNum type="arabicPeriod" startAt="2"/>
            </a:pPr>
            <a:r>
              <a:rPr lang="en-US" dirty="0"/>
              <a:t>Next, write your thoughts about the process down on paper. Think about how each step helped you write your poem.</a:t>
            </a:r>
          </a:p>
          <a:p>
            <a:pPr>
              <a:buFont typeface="+mj-lt"/>
              <a:buAutoNum type="arabicPeriod" startAt="3"/>
            </a:pPr>
            <a:r>
              <a:rPr lang="en-US" dirty="0"/>
              <a:t>Use the provided rubric to help guide your reflection.</a:t>
            </a:r>
          </a:p>
          <a:p>
            <a:pPr>
              <a:buFont typeface="+mj-lt"/>
              <a:buAutoNum type="arabicPeriod" startAt="3"/>
            </a:pPr>
            <a:r>
              <a:rPr lang="en-US" dirty="0"/>
              <a:t>Record your reflection on Flipgrid.</a:t>
            </a:r>
          </a:p>
          <a:p>
            <a:pPr>
              <a:buFont typeface="+mj-lt"/>
              <a:buAutoNum type="arabicPeriod" startAt="3"/>
            </a:pPr>
            <a:r>
              <a:rPr lang="en-US" dirty="0"/>
              <a:t>Make an original, constructive comment on one or two of your classmates’ posts. Remember, “This is cool,” or “Awesome!” are not good examples of constructive comments. Consider what you like about a particular post—or perhaps whether it made you consider a new angle. You could start off your comment with something like, “I really like how you….” or “I agree with what you said about (blank) because….”</a:t>
            </a:r>
          </a:p>
          <a:p>
            <a:pPr>
              <a:buFont typeface="+mj-lt"/>
              <a:buAutoNum type="arabicPeriod" startAt="3"/>
            </a:pPr>
            <a:endParaRPr lang="en-US" dirty="0"/>
          </a:p>
          <a:p>
            <a:pPr marL="0" indent="0">
              <a:buNone/>
            </a:pPr>
            <a:endParaRPr lang="en-US" dirty="0"/>
          </a:p>
        </p:txBody>
      </p:sp>
      <p:sp>
        <p:nvSpPr>
          <p:cNvPr id="3" name="Title 2">
            <a:extLst>
              <a:ext uri="{FF2B5EF4-FFF2-40B4-BE49-F238E27FC236}">
                <a16:creationId xmlns:a16="http://schemas.microsoft.com/office/drawing/2014/main" id="{A0C089CC-BABF-4530-93AA-24F92E491E60}"/>
              </a:ext>
            </a:extLst>
          </p:cNvPr>
          <p:cNvSpPr>
            <a:spLocks noGrp="1"/>
          </p:cNvSpPr>
          <p:nvPr>
            <p:ph type="title"/>
          </p:nvPr>
        </p:nvSpPr>
        <p:spPr>
          <a:xfrm>
            <a:off x="457200" y="0"/>
            <a:ext cx="8229600" cy="857250"/>
          </a:xfrm>
        </p:spPr>
        <p:txBody>
          <a:bodyPr/>
          <a:lstStyle/>
          <a:p>
            <a:r>
              <a:rPr lang="en-US" dirty="0"/>
              <a:t>Reflection</a:t>
            </a:r>
          </a:p>
        </p:txBody>
      </p:sp>
    </p:spTree>
    <p:extLst>
      <p:ext uri="{BB962C8B-B14F-4D97-AF65-F5344CB8AC3E}">
        <p14:creationId xmlns:p14="http://schemas.microsoft.com/office/powerpoint/2010/main" val="26550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Where I’m From</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English Language Arts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55563" indent="0">
              <a:buNone/>
            </a:pPr>
            <a:r>
              <a:rPr lang="en-US" dirty="0"/>
              <a:t>How can poetry help people understand one another? What is the value in knowing your family history?</a:t>
            </a:r>
          </a:p>
          <a:p>
            <a:pPr marL="55563" indent="0">
              <a:buNone/>
            </a:pPr>
            <a:endParaRPr lang="en-US" dirty="0"/>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p:txBody>
          <a:bodyPr>
            <a:normAutofit fontScale="92500" lnSpcReduction="20000"/>
          </a:bodyPr>
          <a:lstStyle/>
          <a:p>
            <a:r>
              <a:rPr lang="en-US" dirty="0"/>
              <a:t>Students will analyze how literary devices support interpretations of poetry.</a:t>
            </a:r>
          </a:p>
          <a:p>
            <a:r>
              <a:rPr lang="en-US" dirty="0"/>
              <a:t>Students will compose an original piece of writing.</a:t>
            </a:r>
          </a:p>
          <a:p>
            <a:endParaRPr lang="en-US" dirty="0"/>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“Hands” by Sarah Kay</a:t>
            </a:r>
          </a:p>
        </p:txBody>
      </p:sp>
      <p:pic>
        <p:nvPicPr>
          <p:cNvPr id="2" name="Online Media 1" title="Sarah Kay — Hands">
            <a:hlinkClick r:id="" action="ppaction://media"/>
            <a:extLst>
              <a:ext uri="{FF2B5EF4-FFF2-40B4-BE49-F238E27FC236}">
                <a16:creationId xmlns:a16="http://schemas.microsoft.com/office/drawing/2014/main" id="{C1C6F787-1386-428D-819F-DF947C9FBD7A}"/>
              </a:ext>
            </a:extLst>
          </p:cNvPr>
          <p:cNvPicPr>
            <a:picLocks noRot="1" noChangeAspect="1"/>
          </p:cNvPicPr>
          <p:nvPr>
            <a:videoFile r:link="rId1"/>
          </p:nvPr>
        </p:nvPicPr>
        <p:blipFill>
          <a:blip r:embed="rId3"/>
          <a:stretch>
            <a:fillRect/>
          </a:stretch>
        </p:blipFill>
        <p:spPr>
          <a:xfrm>
            <a:off x="1665249" y="1309097"/>
            <a:ext cx="6036527" cy="3410638"/>
          </a:xfrm>
          <a:prstGeom prst="rect">
            <a:avLst/>
          </a:prstGeom>
        </p:spPr>
      </p:pic>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0DEA15-904D-4734-B990-6F4E4CAFA202}"/>
              </a:ext>
            </a:extLst>
          </p:cNvPr>
          <p:cNvSpPr>
            <a:spLocks noGrp="1"/>
          </p:cNvSpPr>
          <p:nvPr>
            <p:ph type="title"/>
          </p:nvPr>
        </p:nvSpPr>
        <p:spPr/>
        <p:txBody>
          <a:bodyPr/>
          <a:lstStyle/>
          <a:p>
            <a:r>
              <a:rPr lang="en-US" dirty="0"/>
              <a:t>First Turn/Last Turn</a:t>
            </a:r>
          </a:p>
        </p:txBody>
      </p:sp>
      <p:sp>
        <p:nvSpPr>
          <p:cNvPr id="6" name="Text Placeholder 5">
            <a:extLst>
              <a:ext uri="{FF2B5EF4-FFF2-40B4-BE49-F238E27FC236}">
                <a16:creationId xmlns:a16="http://schemas.microsoft.com/office/drawing/2014/main" id="{C94DA70A-3E83-46F4-BE74-6ADF2B1BA112}"/>
              </a:ext>
            </a:extLst>
          </p:cNvPr>
          <p:cNvSpPr>
            <a:spLocks noGrp="1"/>
          </p:cNvSpPr>
          <p:nvPr>
            <p:ph type="body" idx="1"/>
          </p:nvPr>
        </p:nvSpPr>
        <p:spPr/>
        <p:txBody>
          <a:bodyPr>
            <a:normAutofit fontScale="70000" lnSpcReduction="20000"/>
          </a:bodyPr>
          <a:lstStyle/>
          <a:p>
            <a:r>
              <a:rPr lang="en-US" dirty="0"/>
              <a:t>Read through the poem, “Hands.”</a:t>
            </a:r>
          </a:p>
          <a:p>
            <a:r>
              <a:rPr lang="en-US" dirty="0"/>
              <a:t>Highlight two or three passages you </a:t>
            </a:r>
            <a:r>
              <a:rPr lang="en-US"/>
              <a:t>find interesting.</a:t>
            </a:r>
            <a:endParaRPr lang="en-US" dirty="0"/>
          </a:p>
          <a:p>
            <a:r>
              <a:rPr lang="en-US" dirty="0"/>
              <a:t>The first student will share one of their highlighted passages with no commentary.</a:t>
            </a:r>
          </a:p>
          <a:p>
            <a:r>
              <a:rPr lang="en-US" dirty="0"/>
              <a:t>Each member of the group comments on the passage the first student chose.</a:t>
            </a:r>
          </a:p>
          <a:p>
            <a:r>
              <a:rPr lang="en-US" dirty="0"/>
              <a:t>The first student shares out why they chose that passage.</a:t>
            </a:r>
          </a:p>
          <a:p>
            <a:r>
              <a:rPr lang="en-US" dirty="0"/>
              <a:t>Repeat the process around the group until each member has had a chance to be the first turn/last turn. </a:t>
            </a: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EAEF3DD1-6AEB-4551-BA4A-3C8149C23B3E}"/>
              </a:ext>
            </a:extLst>
          </p:cNvPr>
          <p:cNvPicPr>
            <a:picLocks noChangeAspect="1"/>
          </p:cNvPicPr>
          <p:nvPr/>
        </p:nvPicPr>
        <p:blipFill>
          <a:blip r:embed="rId2"/>
          <a:stretch>
            <a:fillRect/>
          </a:stretch>
        </p:blipFill>
        <p:spPr>
          <a:xfrm>
            <a:off x="4692302" y="1305059"/>
            <a:ext cx="3750904" cy="1431321"/>
          </a:xfrm>
          <a:prstGeom prst="rect">
            <a:avLst/>
          </a:prstGeom>
        </p:spPr>
      </p:pic>
    </p:spTree>
    <p:extLst>
      <p:ext uri="{BB962C8B-B14F-4D97-AF65-F5344CB8AC3E}">
        <p14:creationId xmlns:p14="http://schemas.microsoft.com/office/powerpoint/2010/main" val="1783035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97AAB-1673-4597-BA32-FCC9E7E9B353}"/>
              </a:ext>
            </a:extLst>
          </p:cNvPr>
          <p:cNvSpPr>
            <a:spLocks noGrp="1"/>
          </p:cNvSpPr>
          <p:nvPr>
            <p:ph idx="1"/>
          </p:nvPr>
        </p:nvSpPr>
        <p:spPr>
          <a:xfrm>
            <a:off x="457200" y="1309351"/>
            <a:ext cx="8229600" cy="3481667"/>
          </a:xfrm>
        </p:spPr>
        <p:txBody>
          <a:bodyPr>
            <a:normAutofit fontScale="47500" lnSpcReduction="20000"/>
          </a:bodyPr>
          <a:lstStyle/>
          <a:p>
            <a:pPr marL="0" indent="0">
              <a:buNone/>
            </a:pPr>
            <a:r>
              <a:rPr lang="en-US" sz="3800" dirty="0"/>
              <a:t>Create a list by brainstorming memories from your life. Here are some ideas to get you started:</a:t>
            </a:r>
          </a:p>
          <a:p>
            <a:endParaRPr lang="en-US" sz="3300" dirty="0"/>
          </a:p>
          <a:p>
            <a:r>
              <a:rPr lang="en-US" sz="3300" dirty="0"/>
              <a:t>Familiar foods - a scene at the table, helping cook</a:t>
            </a:r>
          </a:p>
          <a:p>
            <a:r>
              <a:rPr lang="en-US" sz="3300" dirty="0"/>
              <a:t>Family gatherings </a:t>
            </a:r>
          </a:p>
          <a:p>
            <a:r>
              <a:rPr lang="en-US" sz="3300" dirty="0"/>
              <a:t>Familiar sayings while growing up</a:t>
            </a:r>
          </a:p>
          <a:p>
            <a:r>
              <a:rPr lang="en-US" sz="3300" dirty="0"/>
              <a:t>Family members</a:t>
            </a:r>
          </a:p>
          <a:p>
            <a:r>
              <a:rPr lang="en-US" sz="3300" dirty="0"/>
              <a:t>Ancestors, family names</a:t>
            </a:r>
          </a:p>
          <a:p>
            <a:r>
              <a:rPr lang="en-US" sz="3300" dirty="0"/>
              <a:t>Parents’ work - Did you get to help them? Were you in the way?</a:t>
            </a:r>
          </a:p>
          <a:p>
            <a:r>
              <a:rPr lang="en-US" sz="3300" dirty="0"/>
              <a:t>Memorable experiences (small or large) </a:t>
            </a:r>
          </a:p>
          <a:p>
            <a:r>
              <a:rPr lang="en-US" sz="3300" dirty="0"/>
              <a:t>Family traditions </a:t>
            </a:r>
          </a:p>
          <a:p>
            <a:r>
              <a:rPr lang="en-US" sz="3300" dirty="0"/>
              <a:t>Vacations </a:t>
            </a:r>
          </a:p>
          <a:p>
            <a:r>
              <a:rPr lang="en-US" sz="3300" dirty="0"/>
              <a:t>Description of where you grew up - the geography, house, town </a:t>
            </a:r>
          </a:p>
          <a:p>
            <a:r>
              <a:rPr lang="en-US" sz="3300" dirty="0"/>
              <a:t>Familiar music, movies, books, games</a:t>
            </a:r>
          </a:p>
          <a:p>
            <a:endParaRPr lang="en-US" dirty="0"/>
          </a:p>
        </p:txBody>
      </p:sp>
      <p:sp>
        <p:nvSpPr>
          <p:cNvPr id="3" name="Title 2">
            <a:extLst>
              <a:ext uri="{FF2B5EF4-FFF2-40B4-BE49-F238E27FC236}">
                <a16:creationId xmlns:a16="http://schemas.microsoft.com/office/drawing/2014/main" id="{35D61B8E-15C7-4CBD-A342-563B51BE5975}"/>
              </a:ext>
            </a:extLst>
          </p:cNvPr>
          <p:cNvSpPr>
            <a:spLocks noGrp="1"/>
          </p:cNvSpPr>
          <p:nvPr>
            <p:ph type="title"/>
          </p:nvPr>
        </p:nvSpPr>
        <p:spPr/>
        <p:txBody>
          <a:bodyPr/>
          <a:lstStyle/>
          <a:p>
            <a:r>
              <a:rPr lang="en-US" dirty="0"/>
              <a:t>Brainstorming</a:t>
            </a:r>
          </a:p>
        </p:txBody>
      </p:sp>
    </p:spTree>
    <p:extLst>
      <p:ext uri="{BB962C8B-B14F-4D97-AF65-F5344CB8AC3E}">
        <p14:creationId xmlns:p14="http://schemas.microsoft.com/office/powerpoint/2010/main" val="1134660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E0359-34EB-4AD6-B982-8D9C874A948A}"/>
              </a:ext>
            </a:extLst>
          </p:cNvPr>
          <p:cNvSpPr>
            <a:spLocks noGrp="1"/>
          </p:cNvSpPr>
          <p:nvPr>
            <p:ph type="title"/>
          </p:nvPr>
        </p:nvSpPr>
        <p:spPr/>
        <p:txBody>
          <a:bodyPr/>
          <a:lstStyle/>
          <a:p>
            <a:r>
              <a:rPr lang="en-US" dirty="0"/>
              <a:t>“Where I’m From” by George Ella Lyon</a:t>
            </a:r>
          </a:p>
        </p:txBody>
      </p:sp>
      <p:pic>
        <p:nvPicPr>
          <p:cNvPr id="6" name="where">
            <a:hlinkClick r:id="" action="ppaction://media"/>
            <a:extLst>
              <a:ext uri="{FF2B5EF4-FFF2-40B4-BE49-F238E27FC236}">
                <a16:creationId xmlns:a16="http://schemas.microsoft.com/office/drawing/2014/main" id="{521AC0F5-D87D-40B2-A12A-ED793C519A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2368550"/>
            <a:ext cx="406400" cy="406400"/>
          </a:xfrm>
          <a:prstGeom prst="rect">
            <a:avLst/>
          </a:prstGeom>
        </p:spPr>
      </p:pic>
    </p:spTree>
    <p:extLst>
      <p:ext uri="{BB962C8B-B14F-4D97-AF65-F5344CB8AC3E}">
        <p14:creationId xmlns:p14="http://schemas.microsoft.com/office/powerpoint/2010/main" val="22985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9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77C5-51A0-44E5-8FB8-7C17024D41FB}"/>
              </a:ext>
            </a:extLst>
          </p:cNvPr>
          <p:cNvSpPr>
            <a:spLocks noGrp="1"/>
          </p:cNvSpPr>
          <p:nvPr>
            <p:ph type="title"/>
          </p:nvPr>
        </p:nvSpPr>
        <p:spPr/>
        <p:txBody>
          <a:bodyPr/>
          <a:lstStyle/>
          <a:p>
            <a:r>
              <a:rPr lang="en-US" dirty="0"/>
              <a:t>Categorical Highlighting</a:t>
            </a:r>
          </a:p>
        </p:txBody>
      </p:sp>
      <p:sp>
        <p:nvSpPr>
          <p:cNvPr id="3" name="Text Placeholder 2">
            <a:extLst>
              <a:ext uri="{FF2B5EF4-FFF2-40B4-BE49-F238E27FC236}">
                <a16:creationId xmlns:a16="http://schemas.microsoft.com/office/drawing/2014/main" id="{82DC676B-791D-40C0-880E-33C1A470F527}"/>
              </a:ext>
            </a:extLst>
          </p:cNvPr>
          <p:cNvSpPr>
            <a:spLocks noGrp="1"/>
          </p:cNvSpPr>
          <p:nvPr>
            <p:ph type="body" idx="1"/>
          </p:nvPr>
        </p:nvSpPr>
        <p:spPr/>
        <p:txBody>
          <a:bodyPr>
            <a:normAutofit fontScale="92500" lnSpcReduction="20000"/>
          </a:bodyPr>
          <a:lstStyle/>
          <a:p>
            <a:pPr marL="0" indent="0">
              <a:buNone/>
            </a:pPr>
            <a:endParaRPr lang="en-US" dirty="0"/>
          </a:p>
          <a:p>
            <a:r>
              <a:rPr lang="en-US" dirty="0"/>
              <a:t>Pink - repetition</a:t>
            </a:r>
          </a:p>
          <a:p>
            <a:r>
              <a:rPr lang="en-US" dirty="0"/>
              <a:t>Yellow - specific, vivid verbs and adjectives</a:t>
            </a:r>
          </a:p>
          <a:p>
            <a:r>
              <a:rPr lang="en-US" dirty="0"/>
              <a:t>Green - imagery words (think five senses)</a:t>
            </a:r>
          </a:p>
          <a:p>
            <a:r>
              <a:rPr lang="en-US" dirty="0"/>
              <a:t>Blue- figurative language (metaphor, simile, personification, symbolism, alliteration, etc.) </a:t>
            </a:r>
          </a:p>
          <a:p>
            <a:endParaRPr lang="en-US" dirty="0"/>
          </a:p>
        </p:txBody>
      </p:sp>
      <p:pic>
        <p:nvPicPr>
          <p:cNvPr id="6" name="Picture Placeholder 5" descr="Graphical user interface, text, application&#10;&#10;Description automatically generated">
            <a:extLst>
              <a:ext uri="{FF2B5EF4-FFF2-40B4-BE49-F238E27FC236}">
                <a16:creationId xmlns:a16="http://schemas.microsoft.com/office/drawing/2014/main" id="{D274B2F9-D265-4E24-B601-F2A2F352E46B}"/>
              </a:ext>
            </a:extLst>
          </p:cNvPr>
          <p:cNvPicPr>
            <a:picLocks noGrp="1" noChangeAspect="1"/>
          </p:cNvPicPr>
          <p:nvPr>
            <p:ph type="pic" sz="quarter" idx="10"/>
          </p:nvPr>
        </p:nvPicPr>
        <p:blipFill>
          <a:blip r:embed="rId2"/>
          <a:srcRect t="5989" b="5989"/>
          <a:stretch>
            <a:fillRect/>
          </a:stretch>
        </p:blipFill>
        <p:spPr/>
      </p:pic>
    </p:spTree>
    <p:extLst>
      <p:ext uri="{BB962C8B-B14F-4D97-AF65-F5344CB8AC3E}">
        <p14:creationId xmlns:p14="http://schemas.microsoft.com/office/powerpoint/2010/main" val="12255521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New.potx  -  AutoRecovered" id="{6B7B1460-4812-4B7B-B9F4-4A876EE21B29}" vid="{0189CBCF-2126-4A83-AE47-AC8A7A8C3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42EEF-36B7-434F-800A-D9DE332EFF0B}">
  <ds:schemaRefs>
    <ds:schemaRef ds:uri="http://schemas.microsoft.com/office/2006/documentManagement/types"/>
    <ds:schemaRef ds:uri="d06b737b-b789-4524-96b5-d3d460658ae2"/>
    <ds:schemaRef ds:uri="http://schemas.microsoft.com/office/2006/metadata/properties"/>
    <ds:schemaRef ds:uri="966e68ee-ec3c-4f12-bd4f-fedbbec8de0b"/>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65C5C7CE-B5E0-43A0-83F6-40CC20DD8F41}">
  <ds:schemaRefs>
    <ds:schemaRef ds:uri="http://schemas.microsoft.com/sharepoint/v3/contenttype/forms"/>
  </ds:schemaRefs>
</ds:datastoreItem>
</file>

<file path=customXml/itemProps3.xml><?xml version="1.0" encoding="utf-8"?>
<ds:datastoreItem xmlns:ds="http://schemas.openxmlformats.org/officeDocument/2006/customXml" ds:itemID="{BA966BB6-AF94-4AF8-9720-FDE648A8A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LEARN theme</Template>
  <TotalTime>2299</TotalTime>
  <Words>539</Words>
  <Application>Microsoft Macintosh PowerPoint</Application>
  <PresentationFormat>On-screen Show (16:9)</PresentationFormat>
  <Paragraphs>54</Paragraphs>
  <Slides>11</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 2</vt:lpstr>
      <vt:lpstr>LEARN theme</vt:lpstr>
      <vt:lpstr>PowerPoint Presentation</vt:lpstr>
      <vt:lpstr>Where I’m From</vt:lpstr>
      <vt:lpstr>Essential Question</vt:lpstr>
      <vt:lpstr>Lesson Objectives</vt:lpstr>
      <vt:lpstr>“Hands” by Sarah Kay</vt:lpstr>
      <vt:lpstr>First Turn/Last Turn</vt:lpstr>
      <vt:lpstr>Brainstorming</vt:lpstr>
      <vt:lpstr>“Where I’m From” by George Ella Lyon</vt:lpstr>
      <vt:lpstr>Categorical Highlighting</vt:lpstr>
      <vt:lpstr>Questions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Lunsford, Janaye N.</cp:lastModifiedBy>
  <cp:revision>20</cp:revision>
  <dcterms:created xsi:type="dcterms:W3CDTF">2020-10-14T20:24:40Z</dcterms:created>
  <dcterms:modified xsi:type="dcterms:W3CDTF">2021-04-09T18:35:55Z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