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4" r:id="rId3"/>
    <p:sldMasterId id="2147483665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Constantia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schemas.openxmlformats.org/officeDocument/2006/relationships/font" Target="fonts/Constantia-regular.fntdata"/><Relationship Id="rId14" Type="http://schemas.openxmlformats.org/officeDocument/2006/relationships/slide" Target="slides/slide9.xml"/><Relationship Id="rId17" Type="http://schemas.openxmlformats.org/officeDocument/2006/relationships/font" Target="fonts/Constantia-italic.fntdata"/><Relationship Id="rId16" Type="http://schemas.openxmlformats.org/officeDocument/2006/relationships/font" Target="fonts/Constantia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Constantia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3" name="Google Shape;73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7" name="Google Shape;7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3" name="Google Shape;8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9" name="Google Shape;8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b12c494610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b12c494610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b12c494610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b12c494610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b12c494610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b12c494610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b12c494610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b12c494610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b12c494610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b12c494610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>
  <p:cSld name="Content with 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/>
          <p:nvPr>
            <p:ph idx="1" type="body"/>
          </p:nvPr>
        </p:nvSpPr>
        <p:spPr>
          <a:xfrm>
            <a:off x="3575050" y="1428750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indent="-333883" lvl="1" marL="914400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indent="-30861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0512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indent="-284289" lvl="4" marL="22860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2" type="body"/>
          </p:nvPr>
        </p:nvSpPr>
        <p:spPr>
          <a:xfrm>
            <a:off x="457200" y="1428750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indent="-309562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Char char="⚫"/>
              <a:defRPr sz="1500"/>
            </a:lvl2pPr>
            <a:lvl3pPr indent="-288607" lvl="2" marL="1371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Char char="⚫"/>
              <a:defRPr sz="1350"/>
            </a:lvl3pPr>
            <a:lvl4pPr indent="-278130" lvl="3" marL="1828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4pPr>
            <a:lvl5pPr indent="-278129" lvl="4" marL="22860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45" name="Google Shape;45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ColTx" type="twoColTx">
  <p:cSld name="TITLE_AND_TWO_COLUMNS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2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1B1E"/>
              </a:buClr>
              <a:buSzPts val="3600"/>
              <a:buFont typeface="Georgia"/>
              <a:buNone/>
              <a:defRPr b="0" sz="3600">
                <a:solidFill>
                  <a:srgbClr val="991B1E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b="0" sz="3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b="0" sz="3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b="0" sz="3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b="0" sz="3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b="0" sz="3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b="0" sz="3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b="0" sz="3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b="0" sz="3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48" name="Google Shape;48;p12"/>
          <p:cNvSpPr txBox="1"/>
          <p:nvPr>
            <p:ph idx="1" type="body"/>
          </p:nvPr>
        </p:nvSpPr>
        <p:spPr>
          <a:xfrm>
            <a:off x="457200" y="1200150"/>
            <a:ext cx="3994500" cy="37257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Autofit/>
          </a:bodyPr>
          <a:lstStyle>
            <a:lvl1pPr indent="-393700" lvl="0" marL="4572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indent="-325755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298640" lvl="2" marL="137160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indent="-290512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indent="-284289" lvl="4" marL="22860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indent="-297179" lvl="5" marL="27432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indent="-297179" lvl="6" marL="32004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indent="-314325" lvl="7" marL="3657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8pPr>
            <a:lvl9pPr indent="-314325" lvl="8" marL="41148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9pPr>
          </a:lstStyle>
          <a:p/>
        </p:txBody>
      </p:sp>
      <p:sp>
        <p:nvSpPr>
          <p:cNvPr id="49" name="Google Shape;49;p12"/>
          <p:cNvSpPr txBox="1"/>
          <p:nvPr>
            <p:ph idx="2" type="body"/>
          </p:nvPr>
        </p:nvSpPr>
        <p:spPr>
          <a:xfrm>
            <a:off x="4692274" y="1200150"/>
            <a:ext cx="3994500" cy="37257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Autofit/>
          </a:bodyPr>
          <a:lstStyle>
            <a:lvl1pPr indent="-393700" lvl="0" marL="4572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indent="-325755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298640" lvl="2" marL="137160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indent="-290512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indent="-284289" lvl="4" marL="22860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indent="-297179" lvl="5" marL="27432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indent="-297179" lvl="6" marL="32004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indent="-314325" lvl="7" marL="3657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8pPr>
            <a:lvl9pPr indent="-314325" lvl="8" marL="41148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9pPr>
          </a:lstStyle>
          <a:p/>
        </p:txBody>
      </p:sp>
      <p:pic>
        <p:nvPicPr>
          <p:cNvPr id="50" name="Google Shape;50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slide">
  <p:cSld name="Logo slide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blue">
  <p:cSld name="Title and body blue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2836"/>
              </a:buClr>
              <a:buSzPts val="3600"/>
              <a:buFont typeface="Calibri"/>
              <a:buNone/>
              <a:defRPr>
                <a:solidFill>
                  <a:schemeClr val="accent4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937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  <a:defRPr/>
            </a:lvl1pPr>
            <a:lvl2pPr indent="-325755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30"/>
              <a:buChar char="⚫"/>
              <a:defRPr/>
            </a:lvl2pPr>
            <a:lvl3pPr indent="-29864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3"/>
              <a:buChar char="⚫"/>
              <a:defRPr/>
            </a:lvl3pPr>
            <a:lvl4pPr indent="-290512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4pPr>
            <a:lvl5pPr indent="-290512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5pPr>
            <a:lvl6pPr indent="-297179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"/>
              <a:buChar char="⚫"/>
              <a:defRPr/>
            </a:lvl6pPr>
            <a:lvl7pPr indent="-28956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"/>
              <a:buChar char="⚫"/>
              <a:defRPr/>
            </a:lvl7pPr>
            <a:lvl8pPr indent="-3048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nstantia"/>
              <a:buChar char="•"/>
              <a:defRPr/>
            </a:lvl8pPr>
            <a:lvl9pPr indent="-295275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onstantia"/>
              <a:buChar char="•"/>
              <a:defRPr/>
            </a:lvl9pPr>
          </a:lstStyle>
          <a:p/>
        </p:txBody>
      </p:sp>
      <p:pic>
        <p:nvPicPr>
          <p:cNvPr id="55" name="Google Shape;55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red">
  <p:cSld name="Title and body red">
    <p:bg>
      <p:bgPr>
        <a:solidFill>
          <a:schemeClr val="lt1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1D20"/>
              </a:buClr>
              <a:buSzPts val="3600"/>
              <a:buFont typeface="Calibri"/>
              <a:buNone/>
              <a:defRPr>
                <a:solidFill>
                  <a:srgbClr val="971D20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937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  <a:defRPr/>
            </a:lvl1pPr>
            <a:lvl2pPr indent="-325755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30"/>
              <a:buChar char="⚫"/>
              <a:defRPr/>
            </a:lvl2pPr>
            <a:lvl3pPr indent="-29864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3"/>
              <a:buChar char="⚫"/>
              <a:defRPr/>
            </a:lvl3pPr>
            <a:lvl4pPr indent="-290512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4pPr>
            <a:lvl5pPr indent="-290512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5pPr>
            <a:lvl6pPr indent="-297179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"/>
              <a:buChar char="⚫"/>
              <a:defRPr/>
            </a:lvl6pPr>
            <a:lvl7pPr indent="-28956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"/>
              <a:buChar char="⚫"/>
              <a:defRPr/>
            </a:lvl7pPr>
            <a:lvl8pPr indent="-3048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nstantia"/>
              <a:buChar char="•"/>
              <a:defRPr/>
            </a:lvl8pPr>
            <a:lvl9pPr indent="-295275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onstantia"/>
              <a:buChar char="•"/>
              <a:defRPr/>
            </a:lvl9pPr>
          </a:lstStyle>
          <a:p/>
        </p:txBody>
      </p:sp>
      <p:pic>
        <p:nvPicPr>
          <p:cNvPr id="59" name="Google Shape;59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yellow">
  <p:cSld name="Title and body yellow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8219"/>
              </a:buClr>
              <a:buSzPts val="3600"/>
              <a:buFont typeface="Calibri"/>
              <a:buNone/>
              <a:defRPr>
                <a:solidFill>
                  <a:schemeClr val="accent4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937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  <a:defRPr/>
            </a:lvl1pPr>
            <a:lvl2pPr indent="-325755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30"/>
              <a:buChar char="⚫"/>
              <a:defRPr/>
            </a:lvl2pPr>
            <a:lvl3pPr indent="-29864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3"/>
              <a:buChar char="⚫"/>
              <a:defRPr/>
            </a:lvl3pPr>
            <a:lvl4pPr indent="-290512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4pPr>
            <a:lvl5pPr indent="-290512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5pPr>
            <a:lvl6pPr indent="-297179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"/>
              <a:buChar char="⚫"/>
              <a:defRPr/>
            </a:lvl6pPr>
            <a:lvl7pPr indent="-28956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"/>
              <a:buChar char="⚫"/>
              <a:defRPr/>
            </a:lvl7pPr>
            <a:lvl8pPr indent="-3048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nstantia"/>
              <a:buChar char="•"/>
              <a:defRPr/>
            </a:lvl8pPr>
            <a:lvl9pPr indent="-295275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onstantia"/>
              <a:buChar char="•"/>
              <a:defRPr/>
            </a:lvl9pPr>
          </a:lstStyle>
          <a:p/>
        </p:txBody>
      </p:sp>
      <p:pic>
        <p:nvPicPr>
          <p:cNvPr id="63" name="Google Shape;63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8"/>
          <p:cNvSpPr txBox="1"/>
          <p:nvPr>
            <p:ph type="ctrTitle"/>
          </p:nvPr>
        </p:nvSpPr>
        <p:spPr>
          <a:xfrm>
            <a:off x="533400" y="1028700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0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8"/>
          <p:cNvSpPr txBox="1"/>
          <p:nvPr>
            <p:ph idx="1" type="subTitle"/>
          </p:nvPr>
        </p:nvSpPr>
        <p:spPr>
          <a:xfrm>
            <a:off x="533400" y="2421402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Autofit/>
          </a:bodyPr>
          <a:lstStyle>
            <a:lvl1pPr lvl="0" marR="34289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70" name="Google Shape;70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/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b="0" sz="500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" name="Google Shape;12;p3"/>
          <p:cNvSpPr txBox="1"/>
          <p:nvPr>
            <p:ph idx="1" type="body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13" name="Google Shape;13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/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4"/>
          <p:cNvSpPr txBox="1"/>
          <p:nvPr>
            <p:ph idx="1" type="body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3700" lvl="0" marL="4572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indent="-325755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17" name="Google Shape;17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Blank">
  <p:cSld name="1_Blank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"/>
          <p:cNvSpPr txBox="1"/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6"/>
          <p:cNvSpPr txBox="1"/>
          <p:nvPr>
            <p:ph idx="1" type="body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b="1" sz="1350"/>
            </a:lvl3pPr>
            <a:lvl4pPr indent="-228600" lvl="3" marL="1828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b="1" sz="120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3" name="Google Shape;23;p6"/>
          <p:cNvSpPr txBox="1"/>
          <p:nvPr>
            <p:ph idx="2" type="body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b="1" sz="1350"/>
            </a:lvl3pPr>
            <a:lvl4pPr indent="-228600" lvl="3" marL="1828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b="1" sz="120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6"/>
          <p:cNvSpPr txBox="1"/>
          <p:nvPr>
            <p:ph idx="3" type="body"/>
          </p:nvPr>
        </p:nvSpPr>
        <p:spPr>
          <a:xfrm>
            <a:off x="457200" y="1885950"/>
            <a:ext cx="4040188" cy="28842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indent="-309562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Char char="⚫"/>
              <a:defRPr sz="1500"/>
            </a:lvl2pPr>
            <a:lvl3pPr indent="-288607" lvl="2" marL="1371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Char char="⚫"/>
              <a:defRPr sz="1350"/>
            </a:lvl3pPr>
            <a:lvl4pPr indent="-278130" lvl="3" marL="1828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4pPr>
            <a:lvl5pPr indent="-278129" lvl="4" marL="22860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4" type="body"/>
          </p:nvPr>
        </p:nvSpPr>
        <p:spPr>
          <a:xfrm>
            <a:off x="4645027" y="1885950"/>
            <a:ext cx="4041775" cy="28842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indent="-309562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Char char="⚫"/>
              <a:defRPr sz="1500"/>
            </a:lvl2pPr>
            <a:lvl3pPr indent="-288607" lvl="2" marL="1371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Char char="⚫"/>
              <a:defRPr sz="1350"/>
            </a:lvl3pPr>
            <a:lvl4pPr indent="-278130" lvl="3" marL="1828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4pPr>
            <a:lvl5pPr indent="-278129" lvl="4" marL="22860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26" name="Google Shape;26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</p:bgPr>
    </p:bg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/>
          <p:nvPr>
            <p:ph type="ctrTitle"/>
          </p:nvPr>
        </p:nvSpPr>
        <p:spPr>
          <a:xfrm>
            <a:off x="533400" y="1028700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0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7"/>
          <p:cNvSpPr txBox="1"/>
          <p:nvPr>
            <p:ph idx="1" type="subTitle"/>
          </p:nvPr>
        </p:nvSpPr>
        <p:spPr>
          <a:xfrm>
            <a:off x="533400" y="2421402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Autofit/>
          </a:bodyPr>
          <a:lstStyle>
            <a:lvl1pPr lvl="0" marR="34289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30" name="Google Shape;30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"/>
          <p:cNvSpPr txBox="1"/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8"/>
          <p:cNvSpPr txBox="1"/>
          <p:nvPr>
            <p:ph idx="1" type="body"/>
          </p:nvPr>
        </p:nvSpPr>
        <p:spPr>
          <a:xfrm>
            <a:off x="457200" y="1440064"/>
            <a:ext cx="4038600" cy="33261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25755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 sz="1800"/>
            </a:lvl2pPr>
            <a:lvl3pPr indent="-295275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050"/>
              <a:buChar char="⚫"/>
              <a:defRPr sz="1500"/>
            </a:lvl3pPr>
            <a:lvl4pPr indent="-284289" lvl="3" marL="18288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4pPr>
            <a:lvl5pPr indent="-284289" lvl="4" marL="22860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4" name="Google Shape;34;p8"/>
          <p:cNvSpPr txBox="1"/>
          <p:nvPr>
            <p:ph idx="2" type="body"/>
          </p:nvPr>
        </p:nvSpPr>
        <p:spPr>
          <a:xfrm>
            <a:off x="4648200" y="1440064"/>
            <a:ext cx="4038600" cy="33261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25755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 sz="1800"/>
            </a:lvl2pPr>
            <a:lvl3pPr indent="-295275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050"/>
              <a:buChar char="⚫"/>
              <a:defRPr sz="1500"/>
            </a:lvl3pPr>
            <a:lvl4pPr indent="-284289" lvl="3" marL="18288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4pPr>
            <a:lvl5pPr indent="-284289" lvl="4" marL="22860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35" name="Google Shape;35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/>
          <p:nvPr>
            <p:ph type="title"/>
          </p:nvPr>
        </p:nvSpPr>
        <p:spPr>
          <a:xfrm>
            <a:off x="457200" y="528066"/>
            <a:ext cx="83058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b="0" sz="360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38" name="Google Shape;38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Blank">
  <p:cSld name="2_Blank">
    <p:bg>
      <p:bgPr>
        <a:solidFill>
          <a:schemeClr val="lt1"/>
        </a:solid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Google Shape;40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6" Type="http://schemas.openxmlformats.org/officeDocument/2006/relationships/theme" Target="../theme/theme3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b="0" i="0" sz="3600" u="none" cap="none" strike="noStrik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3700" lvl="0" marL="45720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25755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640" lvl="2" marL="1371600" marR="0" rtl="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b="0" i="0" sz="157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0512" lvl="3" marL="1828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0512" lvl="4" marL="2286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7179" lvl="5" marL="2743200" marR="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b="0" i="0" sz="135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289560" lvl="6" marL="32004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b="0" i="0" sz="12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04800" lvl="7" marL="36576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b="0" i="0" sz="12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295275" lvl="8" marL="4114800" marR="0" rtl="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b="0" i="0" sz="105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7"/>
          <p:cNvSpPr txBox="1"/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b="0" i="0" sz="3600" u="none" cap="none" strike="noStrik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6" name="Google Shape;66;p17"/>
          <p:cNvSpPr txBox="1"/>
          <p:nvPr>
            <p:ph idx="1" type="body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3700" lvl="0" marL="45720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25755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640" lvl="2" marL="1371600" marR="0" rtl="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b="0" i="0" sz="1575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0512" lvl="3" marL="1828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0512" lvl="4" marL="2286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7179" lvl="5" marL="2743200" marR="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b="0" i="0" sz="135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289560" lvl="6" marL="32004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b="0" i="0" sz="12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04800" lvl="7" marL="36576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onstantia"/>
              <a:buChar char="•"/>
              <a:defRPr b="0" i="0" sz="12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295275" lvl="8" marL="4114800" marR="0" rtl="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onstantia"/>
              <a:buChar char="•"/>
              <a:defRPr b="0" i="0" sz="105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3" r:id="rId1"/>
  </p:sldLayoutIdLst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/>
          <p:nvPr>
            <p:ph type="ctrTitle"/>
          </p:nvPr>
        </p:nvSpPr>
        <p:spPr>
          <a:xfrm>
            <a:off x="533400" y="1028700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/>
              <a:t>Expanding Binomials, Expanding Your Mind</a:t>
            </a:r>
            <a:endParaRPr/>
          </a:p>
        </p:txBody>
      </p:sp>
      <p:sp>
        <p:nvSpPr>
          <p:cNvPr id="80" name="Google Shape;80;p20"/>
          <p:cNvSpPr txBox="1"/>
          <p:nvPr>
            <p:ph idx="1" type="subTitle"/>
          </p:nvPr>
        </p:nvSpPr>
        <p:spPr>
          <a:xfrm>
            <a:off x="533400" y="2421402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Autofit/>
          </a:bodyPr>
          <a:lstStyle/>
          <a:p>
            <a:pPr indent="0" lvl="0" marL="0" marR="34289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Connecting Pascal’s Triangle To Binomial Expansion</a:t>
            </a:r>
            <a:endParaRPr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1"/>
          <p:cNvSpPr txBox="1"/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</a:pPr>
            <a:r>
              <a:rPr lang="en-US"/>
              <a:t>Essential Question</a:t>
            </a:r>
            <a:endParaRPr/>
          </a:p>
        </p:txBody>
      </p:sp>
      <p:sp>
        <p:nvSpPr>
          <p:cNvPr id="86" name="Google Shape;86;p21"/>
          <p:cNvSpPr txBox="1"/>
          <p:nvPr>
            <p:ph idx="1" type="body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34288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What patterns emerge in Pascal’s triangle, and how can they connect to binomial expression expansions?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2"/>
          <p:cNvSpPr txBox="1"/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</a:pPr>
            <a:r>
              <a:rPr lang="en-US"/>
              <a:t>Lesson Objective</a:t>
            </a:r>
            <a:endParaRPr/>
          </a:p>
        </p:txBody>
      </p:sp>
      <p:sp>
        <p:nvSpPr>
          <p:cNvPr id="92" name="Google Shape;92;p22"/>
          <p:cNvSpPr txBox="1"/>
          <p:nvPr>
            <p:ph idx="1" type="body"/>
          </p:nvPr>
        </p:nvSpPr>
        <p:spPr>
          <a:xfrm>
            <a:off x="530350" y="2028500"/>
            <a:ext cx="7772400" cy="14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St</a:t>
            </a:r>
            <a:r>
              <a:rPr lang="en-US"/>
              <a:t>udents will explore patterns found in Pascal’s triangle as a relation to expanding binomial expressions. 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3"/>
          <p:cNvSpPr txBox="1"/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What’s the Pattern? </a:t>
            </a:r>
            <a:endParaRPr/>
          </a:p>
        </p:txBody>
      </p:sp>
      <p:sp>
        <p:nvSpPr>
          <p:cNvPr id="98" name="Google Shape;98;p23"/>
          <p:cNvSpPr txBox="1"/>
          <p:nvPr>
            <p:ph idx="1" type="body"/>
          </p:nvPr>
        </p:nvSpPr>
        <p:spPr>
          <a:xfrm>
            <a:off x="457200" y="1440064"/>
            <a:ext cx="4038600" cy="332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1000" lvl="0" marL="457200" rtl="0" algn="l">
              <a:spcBef>
                <a:spcPts val="48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With a partner, determine the patterns needed to fill in the missing numbers for the remaining triangle.</a:t>
            </a:r>
            <a:endParaRPr/>
          </a:p>
        </p:txBody>
      </p:sp>
      <p:pic>
        <p:nvPicPr>
          <p:cNvPr id="99" name="Google Shape;99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55125" y="1661774"/>
            <a:ext cx="3684176" cy="2617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4"/>
          <p:cNvSpPr txBox="1"/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Make the Connection</a:t>
            </a:r>
            <a:endParaRPr/>
          </a:p>
        </p:txBody>
      </p:sp>
      <p:sp>
        <p:nvSpPr>
          <p:cNvPr id="105" name="Google Shape;105;p24"/>
          <p:cNvSpPr txBox="1"/>
          <p:nvPr>
            <p:ph idx="1" type="body"/>
          </p:nvPr>
        </p:nvSpPr>
        <p:spPr>
          <a:xfrm>
            <a:off x="457200" y="1440064"/>
            <a:ext cx="4038600" cy="332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1000" lvl="0" marL="457200" rtl="0" algn="l">
              <a:spcBef>
                <a:spcPts val="48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Complete Part 1 and Part 2 of the Binomial Expansion Exploration Handout</a:t>
            </a:r>
            <a:endParaRPr/>
          </a:p>
          <a:p>
            <a:pPr indent="-325755" lvl="1" marL="914400" rtl="0" algn="l">
              <a:spcBef>
                <a:spcPts val="0"/>
              </a:spcBef>
              <a:spcAft>
                <a:spcPts val="0"/>
              </a:spcAft>
              <a:buSzPts val="1530"/>
              <a:buChar char="⚫"/>
            </a:pPr>
            <a:r>
              <a:rPr lang="en-US"/>
              <a:t>Take your time solving the binomials and try to make connections along the way.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91440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24"/>
          <p:cNvSpPr txBox="1"/>
          <p:nvPr>
            <p:ph idx="2" type="body"/>
          </p:nvPr>
        </p:nvSpPr>
        <p:spPr>
          <a:xfrm>
            <a:off x="4648200" y="1440073"/>
            <a:ext cx="4038600" cy="2746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rPr lang="en-US"/>
              <a:t>Helpful Reminder: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7" name="Google Shape;107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89450" y="2095175"/>
            <a:ext cx="3457400" cy="1798775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24"/>
          <p:cNvSpPr txBox="1"/>
          <p:nvPr/>
        </p:nvSpPr>
        <p:spPr>
          <a:xfrm>
            <a:off x="5021025" y="3825375"/>
            <a:ext cx="2816700" cy="78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*USE THE FOIL METHOD TO SOLVE*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5"/>
          <p:cNvSpPr txBox="1"/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Discussion</a:t>
            </a:r>
            <a:endParaRPr/>
          </a:p>
        </p:txBody>
      </p:sp>
      <p:sp>
        <p:nvSpPr>
          <p:cNvPr id="114" name="Google Shape;114;p25"/>
          <p:cNvSpPr txBox="1"/>
          <p:nvPr>
            <p:ph idx="1" type="body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rPr lang="en-US"/>
              <a:t>What connections did you make between expanding binomials and Pascal’s Triangle?</a:t>
            </a:r>
            <a:endParaRPr/>
          </a:p>
          <a:p>
            <a:pPr indent="-393700" lvl="0" marL="457200" rtl="0" algn="l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Find a partner from a different group and discuss your findings from Part 1 and Part 2 of the Binomial Expansion Exploration Handout.</a:t>
            </a:r>
            <a:endParaRPr/>
          </a:p>
          <a:p>
            <a:pPr indent="-325755" lvl="1" marL="914400" rtl="0" algn="l">
              <a:spcBef>
                <a:spcPts val="0"/>
              </a:spcBef>
              <a:spcAft>
                <a:spcPts val="0"/>
              </a:spcAft>
              <a:buSzPts val="1530"/>
              <a:buChar char="⚫"/>
            </a:pPr>
            <a:r>
              <a:rPr lang="en-US"/>
              <a:t>Compare and Contrast your results and then go back to your original group to talk about the new knowledge you potentially gained.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6"/>
          <p:cNvSpPr txBox="1"/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Dive A Little Deeper</a:t>
            </a:r>
            <a:endParaRPr/>
          </a:p>
        </p:txBody>
      </p:sp>
      <p:sp>
        <p:nvSpPr>
          <p:cNvPr id="120" name="Google Shape;120;p26"/>
          <p:cNvSpPr txBox="1"/>
          <p:nvPr>
            <p:ph idx="1" type="body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rPr lang="en-US"/>
              <a:t>Now understanding the process of binomial expansion as it relates to Pascal’s Triangle, </a:t>
            </a:r>
            <a:r>
              <a:rPr lang="en-US"/>
              <a:t>let's</a:t>
            </a:r>
            <a:r>
              <a:rPr lang="en-US"/>
              <a:t> dive into more complex problems.</a:t>
            </a:r>
            <a:endParaRPr/>
          </a:p>
          <a:p>
            <a:pPr indent="-393700" lvl="0" marL="457200" rtl="0" algn="l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Complete Part 4 of the handout</a:t>
            </a:r>
            <a:endParaRPr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Use the Window Notes handout to help you analyze the process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7"/>
          <p:cNvSpPr txBox="1"/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Questions and Reflections</a:t>
            </a:r>
            <a:endParaRPr/>
          </a:p>
        </p:txBody>
      </p:sp>
      <p:sp>
        <p:nvSpPr>
          <p:cNvPr id="126" name="Google Shape;126;p27"/>
          <p:cNvSpPr txBox="1"/>
          <p:nvPr>
            <p:ph idx="1" type="body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rPr lang="en-US"/>
              <a:t>Based on the Window Notes, what questions are still lingering in your mind? </a:t>
            </a:r>
            <a:endParaRPr/>
          </a:p>
          <a:p>
            <a:pPr indent="-393700" lvl="0" marL="457200" rtl="0" algn="l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Once all confusion is eliminated, you will answer the following questions:</a:t>
            </a:r>
            <a:endParaRPr/>
          </a:p>
          <a:p>
            <a:pPr indent="-325755" lvl="1" marL="914400" rtl="0" algn="l">
              <a:spcBef>
                <a:spcPts val="0"/>
              </a:spcBef>
              <a:spcAft>
                <a:spcPts val="0"/>
              </a:spcAft>
              <a:buSzPts val="1530"/>
              <a:buChar char="⚫"/>
            </a:pPr>
            <a:r>
              <a:rPr lang="en-US"/>
              <a:t>What did you do today?</a:t>
            </a:r>
            <a:endParaRPr/>
          </a:p>
          <a:p>
            <a:pPr indent="-325755" lvl="1" marL="914400" rtl="0" algn="l">
              <a:spcBef>
                <a:spcPts val="0"/>
              </a:spcBef>
              <a:spcAft>
                <a:spcPts val="0"/>
              </a:spcAft>
              <a:buSzPts val="1530"/>
              <a:buChar char="⚫"/>
            </a:pPr>
            <a:r>
              <a:rPr lang="en-US"/>
              <a:t>So what? Why does this matter?</a:t>
            </a:r>
            <a:endParaRPr/>
          </a:p>
          <a:p>
            <a:pPr indent="-325755" lvl="1" marL="914400" rtl="0" algn="l">
              <a:spcBef>
                <a:spcPts val="0"/>
              </a:spcBef>
              <a:spcAft>
                <a:spcPts val="0"/>
              </a:spcAft>
              <a:buSzPts val="1530"/>
              <a:buChar char="⚫"/>
            </a:pPr>
            <a:r>
              <a:rPr lang="en-US"/>
              <a:t>Now what? What will you take with you? How do you think this connects to other areas of mathematics?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LEARN theme">
  <a:themeElements>
    <a:clrScheme name="Custom 11">
      <a:dk1>
        <a:srgbClr val="000000"/>
      </a:dk1>
      <a:lt1>
        <a:srgbClr val="FFFFFF"/>
      </a:lt1>
      <a:dk2>
        <a:srgbClr val="534949"/>
      </a:dk2>
      <a:lt2>
        <a:srgbClr val="F2E6B7"/>
      </a:lt2>
      <a:accent1>
        <a:srgbClr val="DCBA25"/>
      </a:accent1>
      <a:accent2>
        <a:srgbClr val="679BCD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5D94C1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LEARN theme">
  <a:themeElements>
    <a:clrScheme name="Custom 11">
      <a:dk1>
        <a:srgbClr val="000000"/>
      </a:dk1>
      <a:lt1>
        <a:srgbClr val="FFFFFF"/>
      </a:lt1>
      <a:dk2>
        <a:srgbClr val="534949"/>
      </a:dk2>
      <a:lt2>
        <a:srgbClr val="F2E6B7"/>
      </a:lt2>
      <a:accent1>
        <a:srgbClr val="DCBA25"/>
      </a:accent1>
      <a:accent2>
        <a:srgbClr val="679BCD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5D94C1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