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a06f95bb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a06f95bb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06f95bb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6a06f95bb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a06f95bb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a06f95bb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https://pixabay.com/illustrations/hello-bonjour-hi-greeting-foreign-1502369/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a06f95bb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6a06f95bb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a06f95bb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a06f95bb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https://pixabay.com/illustrations/hello-bonjour-hi-greeting-foreign-1502369/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a06f95b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  <p:sp>
        <p:nvSpPr>
          <p:cNvPr id="61" name="Google Shape;61;g36a06f95b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a06f95b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  <p:sp>
        <p:nvSpPr>
          <p:cNvPr id="68" name="Google Shape;68;g36a06f95b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a06f95bb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</p:txBody>
      </p:sp>
      <p:sp>
        <p:nvSpPr>
          <p:cNvPr id="75" name="Google Shape;75;g36a06f95bb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a06f95bb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a06f95bb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of an Email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Subject line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Formal greeting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Personal context about yourself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Context about a request, sentiment, or action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State the request, sentiment, or action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Statement of gratitude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Formal closing</a:t>
            </a:r>
            <a:endParaRPr sz="2200"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24058"/>
          <a:stretch/>
        </p:blipFill>
        <p:spPr>
          <a:xfrm>
            <a:off x="4351475" y="1390775"/>
            <a:ext cx="4460524" cy="25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57775" y="0"/>
            <a:ext cx="61506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Question about the Quiz Grade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Dear Mr. Jones,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This is Chris Mears from your 2nd Current Events Class.  I have a question about the graded quiz that was passed back today.  The quiz I received in class has a 92% on it, but my online grade is an 82%.  When you are able, would you please check my online grade?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I appreciate your help.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Thank you,</a:t>
            </a: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900" dirty="0"/>
              <a:t>Chris Mears</a:t>
            </a:r>
            <a:endParaRPr sz="1900" dirty="0"/>
          </a:p>
        </p:txBody>
      </p:sp>
      <p:grpSp>
        <p:nvGrpSpPr>
          <p:cNvPr id="110" name="Google Shape;110;p22"/>
          <p:cNvGrpSpPr/>
          <p:nvPr/>
        </p:nvGrpSpPr>
        <p:grpSpPr>
          <a:xfrm>
            <a:off x="2225287" y="688850"/>
            <a:ext cx="2468506" cy="400200"/>
            <a:chOff x="5083200" y="123900"/>
            <a:chExt cx="3034800" cy="400200"/>
          </a:xfrm>
        </p:grpSpPr>
        <p:cxnSp>
          <p:nvCxnSpPr>
            <p:cNvPr id="111" name="Google Shape;111;p22"/>
            <p:cNvCxnSpPr/>
            <p:nvPr/>
          </p:nvCxnSpPr>
          <p:spPr>
            <a:xfrm flipH="1">
              <a:off x="5083200" y="324000"/>
              <a:ext cx="748800" cy="54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2" name="Google Shape;112;p22"/>
            <p:cNvSpPr txBox="1"/>
            <p:nvPr/>
          </p:nvSpPr>
          <p:spPr>
            <a:xfrm>
              <a:off x="5832000" y="123900"/>
              <a:ext cx="2286000" cy="40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Formal Greeting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2"/>
          <p:cNvGrpSpPr/>
          <p:nvPr/>
        </p:nvGrpSpPr>
        <p:grpSpPr>
          <a:xfrm>
            <a:off x="6370377" y="1444613"/>
            <a:ext cx="2447765" cy="400200"/>
            <a:chOff x="5108700" y="123900"/>
            <a:chExt cx="3009300" cy="400200"/>
          </a:xfrm>
        </p:grpSpPr>
        <p:cxnSp>
          <p:nvCxnSpPr>
            <p:cNvPr id="114" name="Google Shape;114;p22"/>
            <p:cNvCxnSpPr/>
            <p:nvPr/>
          </p:nvCxnSpPr>
          <p:spPr>
            <a:xfrm flipH="1">
              <a:off x="5108700" y="324000"/>
              <a:ext cx="723300" cy="24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5" name="Google Shape;115;p22"/>
            <p:cNvSpPr txBox="1"/>
            <p:nvPr/>
          </p:nvSpPr>
          <p:spPr>
            <a:xfrm>
              <a:off x="5832000" y="123900"/>
              <a:ext cx="2286000" cy="40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Personal Context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2"/>
          <p:cNvGrpSpPr/>
          <p:nvPr/>
        </p:nvGrpSpPr>
        <p:grpSpPr>
          <a:xfrm>
            <a:off x="6134759" y="1879950"/>
            <a:ext cx="2919004" cy="615600"/>
            <a:chOff x="5074200" y="200100"/>
            <a:chExt cx="3043800" cy="615600"/>
          </a:xfrm>
        </p:grpSpPr>
        <p:cxnSp>
          <p:nvCxnSpPr>
            <p:cNvPr id="117" name="Google Shape;117;p22"/>
            <p:cNvCxnSpPr/>
            <p:nvPr/>
          </p:nvCxnSpPr>
          <p:spPr>
            <a:xfrm rot="10800000">
              <a:off x="5074200" y="476400"/>
              <a:ext cx="757800" cy="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8" name="Google Shape;118;p22"/>
            <p:cNvSpPr txBox="1"/>
            <p:nvPr/>
          </p:nvSpPr>
          <p:spPr>
            <a:xfrm>
              <a:off x="5832000" y="200100"/>
              <a:ext cx="2286000" cy="615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Context about the request, sentiment, or action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22"/>
          <p:cNvGrpSpPr/>
          <p:nvPr/>
        </p:nvGrpSpPr>
        <p:grpSpPr>
          <a:xfrm>
            <a:off x="6298213" y="2530675"/>
            <a:ext cx="2433855" cy="615600"/>
            <a:chOff x="5125800" y="47700"/>
            <a:chExt cx="2992200" cy="615600"/>
          </a:xfrm>
        </p:grpSpPr>
        <p:cxnSp>
          <p:nvCxnSpPr>
            <p:cNvPr id="120" name="Google Shape;120;p22"/>
            <p:cNvCxnSpPr/>
            <p:nvPr/>
          </p:nvCxnSpPr>
          <p:spPr>
            <a:xfrm flipH="1">
              <a:off x="5125800" y="324000"/>
              <a:ext cx="706200" cy="57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1" name="Google Shape;121;p22"/>
            <p:cNvSpPr txBox="1"/>
            <p:nvPr/>
          </p:nvSpPr>
          <p:spPr>
            <a:xfrm>
              <a:off x="5832000" y="47700"/>
              <a:ext cx="2286000" cy="615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State the request, sentiment, or action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2"/>
          <p:cNvGrpSpPr/>
          <p:nvPr/>
        </p:nvGrpSpPr>
        <p:grpSpPr>
          <a:xfrm>
            <a:off x="2652268" y="3332525"/>
            <a:ext cx="2501937" cy="400200"/>
            <a:chOff x="5042100" y="123900"/>
            <a:chExt cx="3075900" cy="400200"/>
          </a:xfrm>
        </p:grpSpPr>
        <p:cxnSp>
          <p:nvCxnSpPr>
            <p:cNvPr id="123" name="Google Shape;123;p22"/>
            <p:cNvCxnSpPr/>
            <p:nvPr/>
          </p:nvCxnSpPr>
          <p:spPr>
            <a:xfrm flipH="1">
              <a:off x="5042100" y="324000"/>
              <a:ext cx="789900" cy="36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4" name="Google Shape;124;p22"/>
            <p:cNvSpPr txBox="1"/>
            <p:nvPr/>
          </p:nvSpPr>
          <p:spPr>
            <a:xfrm>
              <a:off x="5832000" y="123900"/>
              <a:ext cx="2286000" cy="40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Statement of gratitude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2"/>
          <p:cNvGrpSpPr/>
          <p:nvPr/>
        </p:nvGrpSpPr>
        <p:grpSpPr>
          <a:xfrm>
            <a:off x="4188274" y="52500"/>
            <a:ext cx="2429219" cy="400200"/>
            <a:chOff x="5131500" y="123900"/>
            <a:chExt cx="2986500" cy="400200"/>
          </a:xfrm>
        </p:grpSpPr>
        <p:cxnSp>
          <p:nvCxnSpPr>
            <p:cNvPr id="126" name="Google Shape;126;p22"/>
            <p:cNvCxnSpPr/>
            <p:nvPr/>
          </p:nvCxnSpPr>
          <p:spPr>
            <a:xfrm flipH="1">
              <a:off x="5131500" y="324000"/>
              <a:ext cx="700500" cy="9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7" name="Google Shape;127;p22"/>
            <p:cNvSpPr txBox="1"/>
            <p:nvPr/>
          </p:nvSpPr>
          <p:spPr>
            <a:xfrm>
              <a:off x="5832000" y="123900"/>
              <a:ext cx="2286000" cy="40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Subject Line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2"/>
          <p:cNvGrpSpPr/>
          <p:nvPr/>
        </p:nvGrpSpPr>
        <p:grpSpPr>
          <a:xfrm>
            <a:off x="1749044" y="4216900"/>
            <a:ext cx="2439224" cy="400200"/>
            <a:chOff x="5119200" y="123900"/>
            <a:chExt cx="2998800" cy="400200"/>
          </a:xfrm>
        </p:grpSpPr>
        <p:cxnSp>
          <p:nvCxnSpPr>
            <p:cNvPr id="129" name="Google Shape;129;p22"/>
            <p:cNvCxnSpPr/>
            <p:nvPr/>
          </p:nvCxnSpPr>
          <p:spPr>
            <a:xfrm flipH="1">
              <a:off x="5119200" y="324000"/>
              <a:ext cx="712800" cy="7500"/>
            </a:xfrm>
            <a:prstGeom prst="straightConnector1">
              <a:avLst/>
            </a:prstGeom>
            <a:noFill/>
            <a:ln w="28575" cap="flat" cmpd="sng">
              <a:solidFill>
                <a:srgbClr val="910D2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0" name="Google Shape;130;p22"/>
            <p:cNvSpPr txBox="1"/>
            <p:nvPr/>
          </p:nvSpPr>
          <p:spPr>
            <a:xfrm>
              <a:off x="5832000" y="123900"/>
              <a:ext cx="2286000" cy="40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Formal Closing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Brainstorming Your Email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Who can you write an email to?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  <a:p>
            <a:pPr marL="5715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Why are you going to write that person an email?</a:t>
            </a:r>
            <a:endParaRPr dirty="0"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822" y="1020595"/>
            <a:ext cx="4661769" cy="310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Subject line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Formal greeting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Personal context about yourself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Context about a request, sentiment, or action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State the request, sentiment, or action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Statement of gratitude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/>
              <a:t>Formal closing</a:t>
            </a:r>
            <a:endParaRPr sz="2200"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Writing Your Email- Don’t Forget!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24058"/>
          <a:stretch/>
        </p:blipFill>
        <p:spPr>
          <a:xfrm>
            <a:off x="4450200" y="1421675"/>
            <a:ext cx="4484475" cy="25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56300" y="1263110"/>
            <a:ext cx="3993900" cy="3471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●"/>
            </a:pPr>
            <a:r>
              <a:rPr lang="en-US" sz="1900" dirty="0"/>
              <a:t>Make sure to check the following:</a:t>
            </a:r>
            <a:endParaRPr sz="1900" dirty="0"/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Tone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Proofread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Clarity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Word Choice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Length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Time</a:t>
            </a:r>
          </a:p>
          <a:p>
            <a:pPr marL="9715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Recipient’s Name</a:t>
            </a:r>
            <a:endParaRPr sz="19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900" dirty="0"/>
              <a:t>Complete your email self-review and include it at the bottom of your email.</a:t>
            </a:r>
            <a:endParaRPr sz="1900"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Revising and Editing Your Email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2875" y="1153401"/>
            <a:ext cx="4816326" cy="330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 Writing a Professional E-mail</a:t>
            </a:r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To Whom It May Concern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Sort the cards into the following categories: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Introductory Salutation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Body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Closing Salutation 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406" y="2639079"/>
            <a:ext cx="3361500" cy="192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Sort the cards into the following categories: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Professional Communication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Unprofessional Communication 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5700" y="3018097"/>
            <a:ext cx="3361500" cy="192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Professional Communication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would you describe a professional email?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8125" y="2401072"/>
            <a:ext cx="3361500" cy="192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Professional Communication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would you describe an unprofessional email?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8125" y="2401072"/>
            <a:ext cx="3361500" cy="192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Why does professional communication matter?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458282" y="628709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Objective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458282" y="2681309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Write an organized, focused email that adheres to a professional tone and structure and abides by the writing process.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991B1E"/>
                </a:solidFill>
              </a:rPr>
              <a:t>Reasons to Write an Email to a Teacher</a:t>
            </a:r>
            <a:endParaRPr>
              <a:solidFill>
                <a:srgbClr val="991B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56175" y="1372714"/>
            <a:ext cx="8225400" cy="2579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Question about homework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Ideas to share that weren’t shared in class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Thanks for the help given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Notification about an absence or a problem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Scheduling time to meet after class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(16:9)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Noto Sans Symbols</vt:lpstr>
      <vt:lpstr>NTR</vt:lpstr>
      <vt:lpstr>Wingdings</vt:lpstr>
      <vt:lpstr>K20 LEARN</vt:lpstr>
      <vt:lpstr>PowerPoint Presentation</vt:lpstr>
      <vt:lpstr>To Whom It May Concern</vt:lpstr>
      <vt:lpstr>Card Sort</vt:lpstr>
      <vt:lpstr>Card Sort</vt:lpstr>
      <vt:lpstr>Professional Communication</vt:lpstr>
      <vt:lpstr>Professional Communication</vt:lpstr>
      <vt:lpstr>Essential Question</vt:lpstr>
      <vt:lpstr>Objective</vt:lpstr>
      <vt:lpstr>Reasons to Write an Email to a Teacher </vt:lpstr>
      <vt:lpstr>Elements of an Email</vt:lpstr>
      <vt:lpstr>PowerPoint Presentation</vt:lpstr>
      <vt:lpstr>Brainstorming Your Email</vt:lpstr>
      <vt:lpstr>Writing Your Email- Don’t Forget!</vt:lpstr>
      <vt:lpstr>Revising and Editing Your 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1</cp:revision>
  <dcterms:modified xsi:type="dcterms:W3CDTF">2025-07-02T12:44:18Z</dcterms:modified>
</cp:coreProperties>
</file>