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7" r:id="rId1"/>
    <p:sldMasterId id="2147483677" r:id="rId2"/>
  </p:sldMasterIdLst>
  <p:notesMasterIdLst>
    <p:notesMasterId r:id="rId28"/>
  </p:notesMasterIdLst>
  <p:sldIdLst>
    <p:sldId id="256" r:id="rId3"/>
    <p:sldId id="257" r:id="rId4"/>
    <p:sldId id="258" r:id="rId5"/>
    <p:sldId id="259" r:id="rId6"/>
    <p:sldId id="260" r:id="rId7"/>
    <p:sldId id="281" r:id="rId8"/>
    <p:sldId id="262" r:id="rId9"/>
    <p:sldId id="278" r:id="rId10"/>
    <p:sldId id="263" r:id="rId11"/>
    <p:sldId id="264" r:id="rId12"/>
    <p:sldId id="265" r:id="rId13"/>
    <p:sldId id="266" r:id="rId14"/>
    <p:sldId id="282" r:id="rId15"/>
    <p:sldId id="283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9" r:id="rId25"/>
    <p:sldId id="280" r:id="rId26"/>
    <p:sldId id="276" r:id="rId27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5" roundtripDataSignature="AMtx7mjKtDbDlYUl92d5wc7JGfRK4sni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1D20"/>
    <a:srgbClr val="B55E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83405" autoAdjust="0"/>
  </p:normalViewPr>
  <p:slideViewPr>
    <p:cSldViewPr snapToGrid="0">
      <p:cViewPr varScale="1">
        <p:scale>
          <a:sx n="134" d="100"/>
          <a:sy n="134" d="100"/>
        </p:scale>
        <p:origin x="1544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4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35" Type="http://customschemas.google.com/relationships/presentationmetadata" Target="meta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CTNioSW730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bcnews.com/nightly-news/video/dramatic-video-shows-alaska-glacier-collapse-near-kayakers-66385477968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" name="Google Shape;3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40" name="Google Shape;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7" name="Google Shape;4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</a:rPr>
              <a:t>Ichbinverrukt46. (2008, December 12). </a:t>
            </a:r>
            <a:r>
              <a:rPr lang="en-US" dirty="0" err="1">
                <a:solidFill>
                  <a:schemeClr val="dk1"/>
                </a:solidFill>
              </a:rPr>
              <a:t>Scrat</a:t>
            </a:r>
            <a:r>
              <a:rPr lang="en-US" dirty="0">
                <a:solidFill>
                  <a:schemeClr val="dk1"/>
                </a:solidFill>
              </a:rPr>
              <a:t> Ice Age 1 [Video]. YouTube.</a:t>
            </a:r>
            <a:r>
              <a:rPr lang="en-US" dirty="0">
                <a:solidFill>
                  <a:schemeClr val="dk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https://www.youtube.com/watch?v=vCTNioSW730</a:t>
            </a:r>
            <a:endParaRPr lang="en-US" sz="1100" i="0" u="sng" strike="noStrike" cap="none" dirty="0">
              <a:solidFill>
                <a:schemeClr val="hlink"/>
              </a:solidFill>
              <a:latin typeface="Arial"/>
              <a:cs typeface="Arial"/>
              <a:sym typeface="Arial"/>
            </a:endParaRPr>
          </a:p>
          <a:p>
            <a:pPr marL="171450" lvl="0" indent="-171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Stop the video at 2:06, as the end of the video (where two glaciers start sliding into each other) is not relevant to the glacial movement described in this lesson. </a:t>
            </a:r>
            <a:endParaRPr sz="1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53" name="Google Shape;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</a:pPr>
            <a:r>
              <a:rPr lang="en-US" b="0" i="0" dirty="0">
                <a:solidFill>
                  <a:srgbClr val="292929"/>
                </a:solidFill>
                <a:latin typeface="Open Sans"/>
                <a:ea typeface="Open Sans"/>
                <a:cs typeface="Open Sans"/>
                <a:sym typeface="Open Sans"/>
              </a:rPr>
              <a:t>K20 Center. (n.d.). Tip of the iceberg. Strategies. https://learn.k20center.ou.edu/strategy/67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61" name="Google Shape;6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4" name="Google Shape;7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>
          <a:extLst>
            <a:ext uri="{FF2B5EF4-FFF2-40B4-BE49-F238E27FC236}">
              <a16:creationId xmlns:a16="http://schemas.microsoft.com/office/drawing/2014/main" id="{DC67FA95-85B4-1593-9771-5B65089F0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7:notes">
            <a:extLst>
              <a:ext uri="{FF2B5EF4-FFF2-40B4-BE49-F238E27FC236}">
                <a16:creationId xmlns:a16="http://schemas.microsoft.com/office/drawing/2014/main" id="{AFBEBC01-ADE7-F94D-890D-983BFC1148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74" name="Google Shape;74;p7:notes">
            <a:extLst>
              <a:ext uri="{FF2B5EF4-FFF2-40B4-BE49-F238E27FC236}">
                <a16:creationId xmlns:a16="http://schemas.microsoft.com/office/drawing/2014/main" id="{312A5F32-D244-0507-7005-B17A1B30DA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245039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3" name="Google Shape;8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100" b="0" i="0" u="none" strike="noStrike" cap="none" dirty="0">
                <a:solidFill>
                  <a:srgbClr val="9E9E9E"/>
                </a:solidFill>
                <a:latin typeface="Arial"/>
                <a:ea typeface="Arial"/>
                <a:cs typeface="Arial"/>
                <a:sym typeface="Arial"/>
              </a:rPr>
              <a:t>Extreme Ice Survey. (2009, August 10). IL-05 </a:t>
            </a:r>
            <a:r>
              <a:rPr lang="en-US" sz="1100" b="0" i="0" u="none" strike="noStrike" cap="none" dirty="0" err="1">
                <a:solidFill>
                  <a:srgbClr val="9E9E9E"/>
                </a:solidFill>
                <a:latin typeface="Arial"/>
                <a:ea typeface="Arial"/>
                <a:cs typeface="Arial"/>
                <a:sym typeface="Arial"/>
              </a:rPr>
              <a:t>Sólheimajökulll</a:t>
            </a:r>
            <a:r>
              <a:rPr lang="en-US" sz="1100" b="0" i="0" u="none" strike="noStrike" cap="none" dirty="0">
                <a:solidFill>
                  <a:srgbClr val="9E9E9E"/>
                </a:solidFill>
                <a:latin typeface="Arial"/>
                <a:ea typeface="Arial"/>
                <a:cs typeface="Arial"/>
                <a:sym typeface="Arial"/>
              </a:rPr>
              <a:t> Glacier (Iceland) Time-lapse [Video]. Vimeo. https://vimeo.com/6039933</a:t>
            </a:r>
            <a:endParaRPr dirty="0"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Image source: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100" b="0" i="0" u="none" strike="noStrike" cap="none">
                <a:solidFill>
                  <a:srgbClr val="9E9E9E"/>
                </a:solidFill>
                <a:latin typeface="Arial"/>
                <a:ea typeface="Arial"/>
                <a:cs typeface="Arial"/>
                <a:sym typeface="Arial"/>
              </a:rPr>
              <a:t>Weith, A. (2016, December 6). Glacier decrease on Svalbard in the years 1900-1960-2015 [Photographs]. Wikimedia Commons. https://commons.wikimedia.org/wiki/File:Glacier_decrease_on_Svalbard_in_the_years_1900-1960-2015.jpg</a:t>
            </a:r>
            <a:endParaRPr sz="1200" b="0" i="0" u="none" strike="noStrike" cap="non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NBC Nightly News. (2019, August 17). Dramatic video shows Alaska glacier collapse near kayakers [Video]. NBC.</a:t>
            </a:r>
            <a:r>
              <a:rPr lang="en-US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3"/>
              </a:rPr>
              <a:t> </a:t>
            </a:r>
            <a:r>
              <a:rPr lang="en-US" sz="1100" b="0" i="0" u="sng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3"/>
              </a:rPr>
              <a:t>https://www.nbcnews.com/nightly-news/video/dramatic-video-shows-alaska-glacier-collapse-near-kayakers-66385477968</a:t>
            </a:r>
            <a:endParaRPr b="0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100" b="0" i="0" u="none" strike="noStrike" cap="none" dirty="0">
                <a:solidFill>
                  <a:srgbClr val="292929"/>
                </a:solidFill>
                <a:latin typeface="Open Sans"/>
                <a:ea typeface="Open Sans"/>
                <a:cs typeface="Open Sans"/>
                <a:sym typeface="Open Sans"/>
              </a:rPr>
              <a:t>K20 Center. (n.d.). Spend a Buck. Strategies. https://learn.k20center.ou.edu/strategy/154 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>
          <a:extLst>
            <a:ext uri="{FF2B5EF4-FFF2-40B4-BE49-F238E27FC236}">
              <a16:creationId xmlns:a16="http://schemas.microsoft.com/office/drawing/2014/main" id="{E0D2FA02-3D7E-F064-6048-CD660E78B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0:notes">
            <a:extLst>
              <a:ext uri="{FF2B5EF4-FFF2-40B4-BE49-F238E27FC236}">
                <a16:creationId xmlns:a16="http://schemas.microsoft.com/office/drawing/2014/main" id="{D93ECBCC-9B8B-3E3D-8E07-1A9E2150CF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20:notes">
            <a:extLst>
              <a:ext uri="{FF2B5EF4-FFF2-40B4-BE49-F238E27FC236}">
                <a16:creationId xmlns:a16="http://schemas.microsoft.com/office/drawing/2014/main" id="{52A7B07A-966D-E091-2218-BAFE393786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27490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>
          <a:extLst>
            <a:ext uri="{FF2B5EF4-FFF2-40B4-BE49-F238E27FC236}">
              <a16:creationId xmlns:a16="http://schemas.microsoft.com/office/drawing/2014/main" id="{86D2DB9C-399E-C106-FEC1-A59811EA9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0:notes">
            <a:extLst>
              <a:ext uri="{FF2B5EF4-FFF2-40B4-BE49-F238E27FC236}">
                <a16:creationId xmlns:a16="http://schemas.microsoft.com/office/drawing/2014/main" id="{4A1F3A7D-DBE3-0890-3F0A-7C20F30B57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20:notes">
            <a:extLst>
              <a:ext uri="{FF2B5EF4-FFF2-40B4-BE49-F238E27FC236}">
                <a16:creationId xmlns:a16="http://schemas.microsoft.com/office/drawing/2014/main" id="{EDFF0079-16EF-1A5A-EE4F-D60E10C9FB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100" b="0" i="0" u="none" strike="noStrike" cap="none" dirty="0">
                <a:solidFill>
                  <a:srgbClr val="292929"/>
                </a:solidFill>
                <a:latin typeface="Open Sans"/>
                <a:ea typeface="Open Sans"/>
                <a:cs typeface="Open Sans"/>
                <a:sym typeface="Open Sans"/>
              </a:rPr>
              <a:t>K20 Center. (n.d.). Spend a buck. Strategies. https://learn.k20center.ou.edu/strategy/154 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608198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b="0" i="0" dirty="0">
                <a:solidFill>
                  <a:srgbClr val="292929"/>
                </a:solidFill>
                <a:latin typeface="Open Sans"/>
                <a:ea typeface="Open Sans"/>
                <a:cs typeface="Open Sans"/>
                <a:sym typeface="Open Sans"/>
              </a:rPr>
              <a:t>K20 Center. (n.d.). Tip of the iceberg. Strategies. https://learn.k20center.ou.edu/strategy/67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71" name="Google Shape;17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901079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5466" y="559689"/>
            <a:ext cx="4565121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944799" y="2807732"/>
            <a:ext cx="4564202" cy="13970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058529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- With Cover Imag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384C1E7-5E3D-A621-C2AF-8355619A0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800CFF90-44AF-7644-A3CC-9BC9ACF5E8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42535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jective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2190A501-5ACD-F178-69EF-6D3C6116E8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31448783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7A36BC56-4BFB-F2FB-2704-1CEB5D4A55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</p:spPr>
        <p:txBody>
          <a:bodyPr/>
          <a:lstStyle>
            <a:lvl1pPr marL="228600" indent="-22860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08696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D51A9934-4731-CF7D-01F8-8F8BC4047E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40423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7" title="k20center-logo-variations_K20 - Bug Color.png">
            <a:extLst>
              <a:ext uri="{FF2B5EF4-FFF2-40B4-BE49-F238E27FC236}">
                <a16:creationId xmlns:a16="http://schemas.microsoft.com/office/drawing/2014/main" id="{CC1A804E-1971-8E34-9464-0A90A0072E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228600" indent="-32004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02830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tructional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5D168AF4-32E4-74C0-4A18-039BCF6D6B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97510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4B20552E-7342-E84A-F371-1971A3F6C4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5091241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D6EEF45-89C6-035A-7767-7ED289963C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1584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C972B790-E0EA-1D94-2E39-E91EBF32EF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98077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 title="k20center-logo-variations_K20 Bug - White.png">
            <a:extLst>
              <a:ext uri="{FF2B5EF4-FFF2-40B4-BE49-F238E27FC236}">
                <a16:creationId xmlns:a16="http://schemas.microsoft.com/office/drawing/2014/main" id="{A98AC9D7-ABC9-ABD1-C36A-7174189F79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283381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0201FEDF-1B17-4939-DD49-DF358C7925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74095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86F1E247-B682-7CCA-0967-E63908DD64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80D6DD3C-71EE-3C73-DDA5-5CEF6C3263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23842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AF74F841-FC3F-3B0B-3269-2B1C811007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530767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44536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estion/Objective">
  <p:cSld name="Question/Objectiv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5"/>
          <p:cNvSpPr txBox="1">
            <a:spLocks noGrp="1"/>
          </p:cNvSpPr>
          <p:nvPr>
            <p:ph type="ctrTitle"/>
          </p:nvPr>
        </p:nvSpPr>
        <p:spPr>
          <a:xfrm>
            <a:off x="456175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subTitle" idx="1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705876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Layout">
  <p:cSld name="One Column Layout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6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6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8225400" cy="1968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Noto Sans Symbols"/>
              <a:buChar char="▪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170526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 Layout">
  <p:cSld name="Two Column Layout">
    <p:bg>
      <p:bgPr>
        <a:solidFill>
          <a:schemeClr val="lt1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8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3993900" cy="3251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Noto Sans Symbols"/>
              <a:buChar char="▪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28"/>
          <p:cNvSpPr txBox="1">
            <a:spLocks noGrp="1"/>
          </p:cNvSpPr>
          <p:nvPr>
            <p:ph type="body" idx="2"/>
          </p:nvPr>
        </p:nvSpPr>
        <p:spPr>
          <a:xfrm>
            <a:off x="4687932" y="1263111"/>
            <a:ext cx="3993900" cy="3251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Calibri"/>
              <a:buAutoNum type="arabicPeriod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alibri"/>
              <a:buAutoNum type="alphaLcPeriod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Calibri"/>
              <a:buAutoNum type="romanLcPeriod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28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99573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74999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</p:sldLayoutIdLst>
  <p:hf sldNum="0"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DC3D1B-4E0E-1D9F-CB2D-3C12C364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6C23A54-FCC8-0F9D-1665-130E35DC75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0579440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eaLnBrk="1" fontAlgn="base" hangingPunct="1"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spcBef>
          <a:spcPts val="270"/>
        </a:spcBef>
        <a:spcAft>
          <a:spcPct val="0"/>
        </a:spcAft>
        <a:buClr>
          <a:schemeClr val="accent1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vCTNioSW730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youtube.com/watch?v=vCTNioSW730" TargetMode="Externa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video" Target="https://player.vimeo.com/video/6039933?app_id=122963" TargetMode="External"/><Relationship Id="rId5" Type="http://schemas.openxmlformats.org/officeDocument/2006/relationships/hyperlink" Target="https://vimeo.com/6039933" TargetMode="Externa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bcnews.com/nightly-news/video/dramatic-video-shows-alaska-glacier-collapse-near-kayakers-66385477968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>
            <a:spLocks noGrp="1"/>
          </p:cNvSpPr>
          <p:nvPr>
            <p:ph type="title"/>
          </p:nvPr>
        </p:nvSpPr>
        <p:spPr>
          <a:xfrm>
            <a:off x="3945466" y="1054989"/>
            <a:ext cx="4960409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56"/>
              <a:buNone/>
            </a:pPr>
            <a:r>
              <a:rPr lang="en-US" dirty="0"/>
              <a:t>Glaciers: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56"/>
              <a:buNone/>
            </a:pPr>
            <a:r>
              <a:rPr lang="en-US" dirty="0"/>
              <a:t>Here Today, Gone Tomorrow?</a:t>
            </a:r>
            <a:endParaRPr dirty="0"/>
          </a:p>
        </p:txBody>
      </p:sp>
      <p:sp>
        <p:nvSpPr>
          <p:cNvPr id="42" name="Google Shape;42;p2"/>
          <p:cNvSpPr txBox="1">
            <a:spLocks noGrp="1"/>
          </p:cNvSpPr>
          <p:nvPr>
            <p:ph type="body" sz="quarter" idx="10"/>
          </p:nvPr>
        </p:nvSpPr>
        <p:spPr>
          <a:xfrm>
            <a:off x="3944799" y="3303032"/>
            <a:ext cx="4960408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Glacial Theory and Earth’s Systems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Calibri"/>
              <a:buNone/>
            </a:pPr>
            <a:endParaRPr dirty="0"/>
          </a:p>
        </p:txBody>
      </p:sp>
      <p:pic>
        <p:nvPicPr>
          <p:cNvPr id="44" name="Google Shape;44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2425" y="1340108"/>
            <a:ext cx="2859050" cy="246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99E37EB-06C3-C15A-84A9-D7E8B476D1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425" y="1340107"/>
            <a:ext cx="2853842" cy="2463275"/>
          </a:xfrm>
          <a:prstGeom prst="hexagon">
            <a:avLst/>
          </a:prstGeom>
          <a:ln w="19050">
            <a:solidFill>
              <a:schemeClr val="bg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 dirty="0"/>
              <a:t>Essential Question:</a:t>
            </a:r>
            <a:endParaRPr dirty="0"/>
          </a:p>
        </p:txBody>
      </p:sp>
      <p:sp>
        <p:nvSpPr>
          <p:cNvPr id="50" name="Google Shape;50;p3"/>
          <p:cNvSpPr txBox="1"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is happening to modern-day glaciers?</a:t>
            </a:r>
            <a:endParaRPr dirty="0"/>
          </a:p>
          <a:p>
            <a:pPr marL="57150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dirty="0"/>
              <a:t>Field Trip Time</a:t>
            </a:r>
            <a:endParaRPr dirty="0"/>
          </a:p>
        </p:txBody>
      </p:sp>
      <p:sp>
        <p:nvSpPr>
          <p:cNvPr id="56" name="Google Shape;56;p4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Destination: Ice Age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18,000 years ago</a:t>
            </a:r>
            <a:endParaRPr dirty="0"/>
          </a:p>
          <a:p>
            <a:pPr marL="635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dirty="0"/>
          </a:p>
          <a:p>
            <a:pPr marL="635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  <p:pic>
        <p:nvPicPr>
          <p:cNvPr id="57" name="Google Shape;57;p4" descr=" " title="Scrat Ice Age 1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94783" y="1119225"/>
            <a:ext cx="4986792" cy="28050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4"/>
          <p:cNvSpPr txBox="1"/>
          <p:nvPr/>
        </p:nvSpPr>
        <p:spPr>
          <a:xfrm>
            <a:off x="3559100" y="4174675"/>
            <a:ext cx="47232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 dirty="0" err="1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</a:t>
            </a:r>
            <a:r>
              <a:rPr lang="en-US" sz="1800" u="sng" dirty="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Ice Age 1 </a:t>
            </a:r>
            <a:endParaRPr sz="1600" dirty="0">
              <a:solidFill>
                <a:srgbClr val="27578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 dirty="0"/>
              <a:t>Tip of the Iceberg</a:t>
            </a:r>
            <a:endParaRPr dirty="0"/>
          </a:p>
        </p:txBody>
      </p:sp>
      <p:sp>
        <p:nvSpPr>
          <p:cNvPr id="64" name="Google Shape;64;p5"/>
          <p:cNvSpPr txBox="1">
            <a:spLocks noGrp="1"/>
          </p:cNvSpPr>
          <p:nvPr>
            <p:ph idx="1"/>
          </p:nvPr>
        </p:nvSpPr>
        <p:spPr>
          <a:xfrm>
            <a:off x="628651" y="1370013"/>
            <a:ext cx="53530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192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Write what you </a:t>
            </a:r>
            <a:r>
              <a:rPr lang="en-US" i="1" dirty="0"/>
              <a:t>already know </a:t>
            </a:r>
            <a:r>
              <a:rPr lang="en-US" dirty="0"/>
              <a:t>about glaciers above the waterline. </a:t>
            </a:r>
            <a:endParaRPr dirty="0"/>
          </a:p>
          <a:p>
            <a:pPr marL="457200" lvl="0" indent="-393192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Write anything you </a:t>
            </a:r>
            <a:r>
              <a:rPr lang="en-US" i="1" dirty="0"/>
              <a:t>want to know </a:t>
            </a:r>
            <a:r>
              <a:rPr lang="en-US" dirty="0"/>
              <a:t>about glaciers along the waterline. </a:t>
            </a:r>
            <a:endParaRPr dirty="0"/>
          </a:p>
          <a:p>
            <a:pPr marL="457200" lvl="0" indent="-393192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Save the space below the waterline for later in the lesson. </a:t>
            </a:r>
            <a:endParaRPr dirty="0"/>
          </a:p>
          <a:p>
            <a:pPr marL="457200" lvl="0" indent="-393192" algn="l" rtl="0">
              <a:lnSpc>
                <a:spcPct val="150000"/>
              </a:lnSpc>
              <a:spcBef>
                <a:spcPts val="520"/>
              </a:spcBef>
              <a:spcAft>
                <a:spcPts val="0"/>
              </a:spcAft>
              <a:buClr>
                <a:srgbClr val="91192A"/>
              </a:buClr>
              <a:buSzPts val="2600"/>
              <a:buNone/>
            </a:pPr>
            <a:endParaRPr dirty="0"/>
          </a:p>
        </p:txBody>
      </p:sp>
      <p:pic>
        <p:nvPicPr>
          <p:cNvPr id="65" name="Google Shape;6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81701" y="1370013"/>
            <a:ext cx="2619438" cy="2619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9F49F-66B1-4FAF-55C6-DAEEBF79D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302514"/>
            <a:ext cx="7886700" cy="1776079"/>
          </a:xfrm>
        </p:spPr>
        <p:txBody>
          <a:bodyPr/>
          <a:lstStyle/>
          <a:p>
            <a:r>
              <a:rPr lang="en-US" dirty="0"/>
              <a:t>Lesson Objectives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2EE455-1795-5917-D992-4F4CEB03A8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121932"/>
            <a:ext cx="7885113" cy="1397000"/>
          </a:xfrm>
        </p:spPr>
        <p:txBody>
          <a:bodyPr/>
          <a:lstStyle/>
          <a:p>
            <a:pPr marL="457200" indent="-393192">
              <a:lnSpc>
                <a:spcPct val="100000"/>
              </a:lnSpc>
              <a:spcBef>
                <a:spcPts val="520"/>
              </a:spcBef>
            </a:pPr>
            <a:r>
              <a:rPr lang="en-US" dirty="0"/>
              <a:t>Model how glaciers move.</a:t>
            </a:r>
          </a:p>
          <a:p>
            <a:pPr marL="457200" indent="-393192">
              <a:lnSpc>
                <a:spcPct val="100000"/>
              </a:lnSpc>
              <a:spcBef>
                <a:spcPts val="520"/>
              </a:spcBef>
            </a:pPr>
            <a:r>
              <a:rPr lang="en-US" dirty="0"/>
              <a:t>Describe the role glaciers played in the formation of the Earth’s surface.</a:t>
            </a:r>
          </a:p>
          <a:p>
            <a:pPr marL="457200" indent="-393192">
              <a:lnSpc>
                <a:spcPct val="100000"/>
              </a:lnSpc>
              <a:spcBef>
                <a:spcPts val="520"/>
              </a:spcBef>
            </a:pPr>
            <a:r>
              <a:rPr lang="en-US" dirty="0"/>
              <a:t>Predict what’s happening to glaciers and how they will determine the Earth’s surface in the future. </a:t>
            </a:r>
          </a:p>
          <a:p>
            <a:pPr marL="457200" indent="-393192">
              <a:lnSpc>
                <a:spcPct val="100000"/>
              </a:lnSpc>
              <a:spcBef>
                <a:spcPts val="52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338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 dirty="0"/>
              <a:t>Building the Channel</a:t>
            </a:r>
            <a:endParaRPr dirty="0"/>
          </a:p>
        </p:txBody>
      </p:sp>
      <p:sp>
        <p:nvSpPr>
          <p:cNvPr id="76" name="Google Shape;76;p7"/>
          <p:cNvSpPr txBox="1">
            <a:spLocks noGrp="1"/>
          </p:cNvSpPr>
          <p:nvPr>
            <p:ph sz="half" idx="2"/>
          </p:nvPr>
        </p:nvSpPr>
        <p:spPr>
          <a:xfrm>
            <a:off x="628650" y="1370013"/>
            <a:ext cx="40576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93192" algn="l" rtl="0">
              <a:lnSpc>
                <a:spcPct val="100000"/>
              </a:lnSpc>
              <a:spcAft>
                <a:spcPts val="0"/>
              </a:spcAft>
              <a:buClr>
                <a:srgbClr val="991B1E"/>
              </a:buClr>
              <a:buSzPts val="2500"/>
              <a:buFont typeface="Arial"/>
              <a:buAutoNum type="arabicPeriod"/>
            </a:pP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Cut the paper towel tube in half, lengthwise, so that you have two open channels. </a:t>
            </a:r>
            <a:endParaRPr sz="2200" dirty="0"/>
          </a:p>
          <a:p>
            <a:pPr marL="457200" marR="0" lvl="0" indent="-393192" algn="l" rtl="0">
              <a:lnSpc>
                <a:spcPct val="100000"/>
              </a:lnSpc>
              <a:spcAft>
                <a:spcPts val="0"/>
              </a:spcAft>
              <a:buClr>
                <a:srgbClr val="991B1E"/>
              </a:buClr>
              <a:buSzPts val="2500"/>
              <a:buFont typeface="Arial"/>
              <a:buAutoNum type="arabicPeriod"/>
            </a:pP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Cover the channels with aluminum foil. </a:t>
            </a:r>
            <a:endParaRPr sz="2200" dirty="0"/>
          </a:p>
          <a:p>
            <a:pPr marL="457200" marR="0" lvl="0" indent="-393192" algn="l" rtl="0">
              <a:lnSpc>
                <a:spcPct val="100000"/>
              </a:lnSpc>
              <a:spcAft>
                <a:spcPts val="0"/>
              </a:spcAft>
              <a:buClr>
                <a:srgbClr val="991B1E"/>
              </a:buClr>
              <a:buSzPts val="2500"/>
              <a:buFont typeface="Arial"/>
              <a:buAutoNum type="arabicPeriod"/>
            </a:pP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Using a marker, mark </a:t>
            </a:r>
            <a:r>
              <a:rPr lang="en-US" sz="2200" b="1" i="1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sides 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of each channel in 1 cm increments from top to bottom. </a:t>
            </a:r>
            <a:endParaRPr sz="2200" dirty="0"/>
          </a:p>
          <a:p>
            <a:pPr marL="457200" lvl="2" indent="-393192" algn="l" rtl="0">
              <a:lnSpc>
                <a:spcPct val="15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 sz="2200" dirty="0"/>
          </a:p>
        </p:txBody>
      </p:sp>
      <p:pic>
        <p:nvPicPr>
          <p:cNvPr id="78" name="Google Shape;7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11757" y="977877"/>
            <a:ext cx="3792041" cy="9083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/>
        </p:spPr>
      </p:pic>
      <p:pic>
        <p:nvPicPr>
          <p:cNvPr id="79" name="Google Shape;79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11757" y="2295478"/>
            <a:ext cx="3792041" cy="9083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/>
        </p:spPr>
      </p:pic>
      <p:pic>
        <p:nvPicPr>
          <p:cNvPr id="80" name="Google Shape;80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11757" y="3613080"/>
            <a:ext cx="2438611" cy="12314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75">
          <a:extLst>
            <a:ext uri="{FF2B5EF4-FFF2-40B4-BE49-F238E27FC236}">
              <a16:creationId xmlns:a16="http://schemas.microsoft.com/office/drawing/2014/main" id="{7DA8657A-AE50-FB59-5598-C73ECAC99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7">
            <a:extLst>
              <a:ext uri="{FF2B5EF4-FFF2-40B4-BE49-F238E27FC236}">
                <a16:creationId xmlns:a16="http://schemas.microsoft.com/office/drawing/2014/main" id="{60B97D8E-8F48-D8C4-79D0-4B881055E2C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 dirty="0"/>
              <a:t>Building the Glacier</a:t>
            </a:r>
            <a:endParaRPr dirty="0"/>
          </a:p>
        </p:txBody>
      </p:sp>
      <p:sp>
        <p:nvSpPr>
          <p:cNvPr id="76" name="Google Shape;76;p7">
            <a:extLst>
              <a:ext uri="{FF2B5EF4-FFF2-40B4-BE49-F238E27FC236}">
                <a16:creationId xmlns:a16="http://schemas.microsoft.com/office/drawing/2014/main" id="{CDB31220-2D22-5964-39CE-8FEE45A92A0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28650" y="1370013"/>
            <a:ext cx="4391025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500"/>
              <a:buNone/>
            </a:pPr>
            <a: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Make the Gak! </a:t>
            </a:r>
          </a:p>
          <a:p>
            <a:pPr marL="457200" lvl="1" indent="-393192">
              <a:lnSpc>
                <a:spcPct val="100000"/>
              </a:lnSpc>
              <a:spcBef>
                <a:spcPts val="520"/>
              </a:spcBef>
              <a:buClr>
                <a:srgbClr val="991B1E"/>
              </a:buClr>
              <a:buSzPct val="100000"/>
              <a:buFont typeface="System Font Regular"/>
              <a:buChar char="●"/>
            </a:pPr>
            <a:r>
              <a:rPr lang="en-US" dirty="0">
                <a:solidFill>
                  <a:srgbClr val="000000"/>
                </a:solidFill>
              </a:rPr>
              <a:t>Follow the directions on the Gak Recipe handout. </a:t>
            </a:r>
          </a:p>
          <a:p>
            <a:pPr marL="457200" lvl="1" indent="-393192">
              <a:lnSpc>
                <a:spcPct val="100000"/>
              </a:lnSpc>
              <a:spcBef>
                <a:spcPts val="520"/>
              </a:spcBef>
              <a:buClr>
                <a:srgbClr val="991B1E"/>
              </a:buClr>
              <a:buSzPct val="100000"/>
              <a:buFont typeface="System Font Regular"/>
              <a:buChar char="●"/>
            </a:pPr>
            <a:r>
              <a:rPr lang="en-US" dirty="0">
                <a:solidFill>
                  <a:srgbClr val="000000"/>
                </a:solidFill>
              </a:rPr>
              <a:t>You should have 2 different colors of Gak. </a:t>
            </a:r>
            <a:endParaRPr dirty="0"/>
          </a:p>
          <a:p>
            <a:pPr marL="1371600" lvl="2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  <p:pic>
        <p:nvPicPr>
          <p:cNvPr id="3" name="Google Shape;89;p8">
            <a:extLst>
              <a:ext uri="{FF2B5EF4-FFF2-40B4-BE49-F238E27FC236}">
                <a16:creationId xmlns:a16="http://schemas.microsoft.com/office/drawing/2014/main" id="{B5EC1124-EFD1-3C2E-D291-E7AD4FA5350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9732" t="11672" r="32869" b="15353"/>
          <a:stretch>
            <a:fillRect/>
          </a:stretch>
        </p:blipFill>
        <p:spPr>
          <a:xfrm>
            <a:off x="5775922" y="1016382"/>
            <a:ext cx="2254313" cy="32821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693817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 dirty="0"/>
              <a:t>Building the Simulation</a:t>
            </a:r>
            <a:endParaRPr dirty="0"/>
          </a:p>
        </p:txBody>
      </p:sp>
      <p:sp>
        <p:nvSpPr>
          <p:cNvPr id="85" name="Google Shape;85;p8"/>
          <p:cNvSpPr txBox="1">
            <a:spLocks noGrp="1"/>
          </p:cNvSpPr>
          <p:nvPr>
            <p:ph sz="half" idx="2"/>
          </p:nvPr>
        </p:nvSpPr>
        <p:spPr>
          <a:xfrm>
            <a:off x="628649" y="1370013"/>
            <a:ext cx="4781551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93192" algn="l" rtl="0">
              <a:lnSpc>
                <a:spcPct val="100000"/>
              </a:lnSpc>
              <a:spcAft>
                <a:spcPts val="0"/>
              </a:spcAft>
              <a:buClr>
                <a:srgbClr val="991B1E"/>
              </a:buClr>
              <a:buSzPts val="2600"/>
              <a:buFont typeface="+mj-lt"/>
              <a:buAutoNum type="arabicPeriod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Grab some books and prop up the channel. </a:t>
            </a: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93192" algn="l" rtl="0">
              <a:lnSpc>
                <a:spcPct val="100000"/>
              </a:lnSpc>
              <a:spcAft>
                <a:spcPts val="0"/>
              </a:spcAft>
              <a:buClr>
                <a:srgbClr val="991B1E"/>
              </a:buClr>
              <a:buSzPts val="2600"/>
              <a:buFont typeface="+mj-lt"/>
              <a:buAutoNum type="arabicPeriod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Get some Gak of each color and add 10–15 small rocks to it. </a:t>
            </a: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93192" algn="l" rtl="0">
              <a:lnSpc>
                <a:spcPct val="100000"/>
              </a:lnSpc>
              <a:spcAft>
                <a:spcPts val="0"/>
              </a:spcAft>
              <a:buClr>
                <a:srgbClr val="991B1E"/>
              </a:buClr>
              <a:buSzPts val="2600"/>
              <a:buFont typeface="+mj-lt"/>
              <a:buAutoNum type="arabicPeriod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Layer the two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Gaks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like a stack of coins, alternating colors. </a:t>
            </a:r>
            <a:endParaRPr sz="2400" dirty="0"/>
          </a:p>
          <a:p>
            <a:pPr marL="457200" marR="0" lvl="0" indent="-393192" algn="l" rtl="0">
              <a:lnSpc>
                <a:spcPct val="100000"/>
              </a:lnSpc>
              <a:spcAft>
                <a:spcPts val="0"/>
              </a:spcAft>
              <a:buClr>
                <a:srgbClr val="991B1E"/>
              </a:buClr>
              <a:buSzPts val="2600"/>
              <a:buNone/>
            </a:pPr>
            <a:r>
              <a:rPr lang="en-US" sz="2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457200" lvl="2" indent="-393192" algn="l" rtl="0">
              <a:lnSpc>
                <a:spcPct val="15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  <p:pic>
        <p:nvPicPr>
          <p:cNvPr id="88" name="Google Shape;88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40483" y="534988"/>
            <a:ext cx="1700931" cy="18106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/>
        </p:spPr>
      </p:pic>
      <p:pic>
        <p:nvPicPr>
          <p:cNvPr id="89" name="Google Shape;89;p8"/>
          <p:cNvPicPr preferRelativeResize="0"/>
          <p:nvPr/>
        </p:nvPicPr>
        <p:blipFill rotWithShape="1">
          <a:blip r:embed="rId4">
            <a:alphaModFix/>
          </a:blip>
          <a:srcRect l="6778" r="5169" b="7822"/>
          <a:stretch>
            <a:fillRect/>
          </a:stretch>
        </p:blipFill>
        <p:spPr>
          <a:xfrm>
            <a:off x="5664314" y="2716031"/>
            <a:ext cx="2453268" cy="19162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Go With the Flow</a:t>
            </a:r>
            <a:endParaRPr/>
          </a:p>
        </p:txBody>
      </p:sp>
      <p:sp>
        <p:nvSpPr>
          <p:cNvPr id="95" name="Google Shape;95;p9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lnSpc>
                <a:spcPct val="115000"/>
              </a:lnSpc>
              <a:spcAft>
                <a:spcPts val="0"/>
              </a:spcAft>
              <a:buSzPts val="2600"/>
              <a:buFont typeface="+mj-lt"/>
              <a:buAutoNum type="arabicPeriod"/>
            </a:pPr>
            <a:r>
              <a:rPr lang="en-US" sz="2400" dirty="0"/>
              <a:t>First, draw your simulated glacier setup. </a:t>
            </a:r>
            <a:endParaRPr sz="2400" dirty="0"/>
          </a:p>
          <a:p>
            <a:pPr lvl="0" algn="l" rtl="0">
              <a:lnSpc>
                <a:spcPct val="115000"/>
              </a:lnSpc>
              <a:spcAft>
                <a:spcPts val="0"/>
              </a:spcAft>
              <a:buSzPts val="2600"/>
              <a:buFont typeface="+mj-lt"/>
              <a:buAutoNum type="arabicPeriod"/>
            </a:pPr>
            <a:r>
              <a:rPr lang="en-US" sz="2400" dirty="0"/>
              <a:t>Next, collect data by following the instructions on your handout.</a:t>
            </a:r>
            <a:endParaRPr sz="2400" dirty="0"/>
          </a:p>
          <a:p>
            <a:pPr lvl="1" algn="l" rtl="0">
              <a:lnSpc>
                <a:spcPct val="115000"/>
              </a:lnSpc>
              <a:spcAft>
                <a:spcPts val="0"/>
              </a:spcAft>
              <a:buSzPts val="2200"/>
              <a:buFont typeface="+mj-lt"/>
              <a:buAutoNum type="alphaLcPeriod"/>
            </a:pPr>
            <a:r>
              <a:rPr lang="en-US" sz="2400" dirty="0"/>
              <a:t>Start timing when you place the Gak layers at the top. </a:t>
            </a:r>
            <a:endParaRPr sz="2400" dirty="0"/>
          </a:p>
          <a:p>
            <a:pPr lvl="1" algn="l" rtl="0">
              <a:lnSpc>
                <a:spcPct val="115000"/>
              </a:lnSpc>
              <a:spcAft>
                <a:spcPts val="0"/>
              </a:spcAft>
              <a:buSzPts val="2200"/>
              <a:buFont typeface="+mj-lt"/>
              <a:buAutoNum type="alphaLcPeriod"/>
            </a:pPr>
            <a:r>
              <a:rPr lang="en-US" sz="2400" dirty="0"/>
              <a:t>In the table, record the time (in seconds) each time your “glacier” moves 1 cm farther. </a:t>
            </a:r>
            <a:endParaRPr sz="2400" dirty="0"/>
          </a:p>
          <a:p>
            <a:pPr marR="0" lvl="0" algn="l" rtl="0">
              <a:lnSpc>
                <a:spcPct val="115000"/>
              </a:lnSpc>
              <a:spcAft>
                <a:spcPts val="0"/>
              </a:spcAft>
              <a:buClr>
                <a:schemeClr val="accent3"/>
              </a:buClr>
              <a:buSzPts val="2600"/>
              <a:buFont typeface="NTR"/>
              <a:buNone/>
            </a:pPr>
            <a:endParaRPr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Speedy Glaciers</a:t>
            </a:r>
            <a:endParaRPr/>
          </a:p>
        </p:txBody>
      </p:sp>
      <p:sp>
        <p:nvSpPr>
          <p:cNvPr id="101" name="Google Shape;101;p1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93192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ct val="100000"/>
              <a:buFont typeface="System Font Regular"/>
              <a:buChar char="●"/>
            </a:pPr>
            <a:r>
              <a:rPr lang="en-US" sz="2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How far (cm) did your glacier move by the end of class? How long did it take the glacier to move that distance?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991B1E"/>
              </a:buClr>
              <a:buSzPts val="2600"/>
              <a:buNone/>
            </a:pPr>
            <a:r>
              <a:rPr lang="en-US" sz="2600" b="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		Speed = </a:t>
            </a:r>
            <a:r>
              <a:rPr lang="en-US" sz="2600" b="0" i="1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distance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None/>
            </a:pPr>
            <a:r>
              <a:rPr lang="en-US" sz="2600" b="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            			     time</a:t>
            </a:r>
            <a:endParaRPr dirty="0"/>
          </a:p>
          <a:p>
            <a:pPr marL="457200" marR="0" lvl="0" indent="-393192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ct val="100000"/>
              <a:buFont typeface="System Font Regular"/>
              <a:buChar char="●"/>
            </a:pPr>
            <a:r>
              <a:rPr lang="en-US" sz="2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Who had the fastest glacier? </a:t>
            </a:r>
            <a:endParaRPr dirty="0"/>
          </a:p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NTR"/>
              <a:buNone/>
            </a:pP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 dirty="0"/>
              <a:t>The Real Deal</a:t>
            </a:r>
            <a:endParaRPr dirty="0"/>
          </a:p>
        </p:txBody>
      </p:sp>
      <p:sp>
        <p:nvSpPr>
          <p:cNvPr id="107" name="Google Shape;107;p11"/>
          <p:cNvSpPr txBox="1">
            <a:spLocks noGrp="1"/>
          </p:cNvSpPr>
          <p:nvPr>
            <p:ph sz="half" idx="2"/>
          </p:nvPr>
        </p:nvSpPr>
        <p:spPr>
          <a:xfrm>
            <a:off x="628649" y="1370013"/>
            <a:ext cx="2686051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None/>
            </a:pPr>
            <a:r>
              <a:rPr lang="en-US" sz="2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Why did you have to take so many time readings while your glacier moved? </a:t>
            </a:r>
            <a:endParaRPr dirty="0"/>
          </a:p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NTR"/>
              <a:buNone/>
            </a:pPr>
            <a:endParaRPr dirty="0"/>
          </a:p>
        </p:txBody>
      </p:sp>
      <p:pic>
        <p:nvPicPr>
          <p:cNvPr id="2" name="Online Media 1" title="IL-05 Sólheimajökulll Glacier (Iceland) Time-lapse">
            <a:hlinkClick r:id="" action="ppaction://media"/>
            <a:extLst>
              <a:ext uri="{FF2B5EF4-FFF2-40B4-BE49-F238E27FC236}">
                <a16:creationId xmlns:a16="http://schemas.microsoft.com/office/drawing/2014/main" id="{BF9573B2-09FC-4F70-C396-DAB9354E4E9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452050" y="1263111"/>
            <a:ext cx="5229525" cy="2941608"/>
          </a:xfrm>
          <a:prstGeom prst="rect">
            <a:avLst/>
          </a:prstGeom>
        </p:spPr>
      </p:pic>
      <p:sp>
        <p:nvSpPr>
          <p:cNvPr id="5" name="Google Shape;58;p4">
            <a:extLst>
              <a:ext uri="{FF2B5EF4-FFF2-40B4-BE49-F238E27FC236}">
                <a16:creationId xmlns:a16="http://schemas.microsoft.com/office/drawing/2014/main" id="{F3C4E83A-BB5C-07CE-C97E-BC577251B4FC}"/>
              </a:ext>
            </a:extLst>
          </p:cNvPr>
          <p:cNvSpPr txBox="1"/>
          <p:nvPr/>
        </p:nvSpPr>
        <p:spPr>
          <a:xfrm>
            <a:off x="3452050" y="4239476"/>
            <a:ext cx="5229525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sz="1800" u="sng" dirty="0" err="1">
                <a:solidFill>
                  <a:schemeClr val="accent2"/>
                </a:solidFill>
                <a:latin typeface="Calibri"/>
                <a:ea typeface="Calibri"/>
                <a:cs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Sólheimajökulll</a:t>
            </a:r>
            <a:r>
              <a:rPr lang="en-US" sz="1800" u="sng" dirty="0">
                <a:solidFill>
                  <a:schemeClr val="accent2"/>
                </a:solidFill>
                <a:latin typeface="Calibri"/>
                <a:ea typeface="Calibri"/>
                <a:cs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Glacier (Iceland) Time-lapse </a:t>
            </a:r>
            <a:r>
              <a:rPr lang="en-US" sz="1800" u="sng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sz="1800" u="sng" dirty="0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1BA53-A8AB-2290-83C8-A197F8E0D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T-Chart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EA0FC-5892-7FD1-5EA6-B6B6E6F07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4562475" cy="3262312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are the similarities and differences you noticed between your simulated glacier and a real glacier? List them on your handout. </a:t>
            </a:r>
          </a:p>
          <a:p>
            <a: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 as a class.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EDC73D-C7FC-1EF3-3A95-778DFC1F35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325" y="1282700"/>
            <a:ext cx="2743200" cy="257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92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99B23-EFC8-DF16-0C0E-B8FBFF191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928C1-CDF9-0871-C655-268B94F3F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T-Chart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31ED0-AD06-A4B1-2587-5BC7969E3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4562475" cy="3262312"/>
          </a:xfrm>
        </p:spPr>
        <p:txBody>
          <a:bodyPr/>
          <a:lstStyle/>
          <a:p>
            <a:pPr lvl="0" indent="-457200">
              <a:spcBef>
                <a:spcPts val="1200"/>
              </a:spcBef>
              <a:spcAft>
                <a:spcPts val="0"/>
              </a:spcAft>
              <a:buClr>
                <a:srgbClr val="991B1E"/>
              </a:buClr>
              <a:buSzPct val="150000"/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are the benefits of using simulations and models in science? </a:t>
            </a:r>
          </a:p>
          <a:p>
            <a:pPr lvl="0" indent="-457200">
              <a:spcBef>
                <a:spcPts val="1200"/>
              </a:spcBef>
              <a:spcAft>
                <a:spcPts val="0"/>
              </a:spcAft>
              <a:buClr>
                <a:srgbClr val="991B1E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are the drawbacks?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88EAD8-DACE-44C8-2C8B-5538E96A9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325" y="1282700"/>
            <a:ext cx="2743200" cy="257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076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 sz="3600" b="0" i="0" u="none" strike="noStrike" cap="none" dirty="0">
                <a:solidFill>
                  <a:srgbClr val="991B1E"/>
                </a:solidFill>
                <a:latin typeface="Calibri"/>
                <a:ea typeface="Calibri"/>
                <a:cs typeface="Calibri"/>
                <a:sym typeface="Calibri"/>
              </a:rPr>
              <a:t>Let’s Dig Deeper, Part 1</a:t>
            </a:r>
            <a:endParaRPr dirty="0"/>
          </a:p>
        </p:txBody>
      </p:sp>
      <p:sp>
        <p:nvSpPr>
          <p:cNvPr id="121" name="Google Shape;121;p1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AutoNum type="arabicPeriod"/>
            </a:pPr>
            <a:r>
              <a:rPr lang="en-US" sz="2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When a glacier moves, along with the rocks it carries, what does it do to the valley underneath? </a:t>
            </a:r>
            <a:endParaRPr dirty="0"/>
          </a:p>
          <a:p>
            <a:pPr marL="514350" marR="0" lvl="0" indent="-5143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AutoNum type="arabicPeriod"/>
            </a:pPr>
            <a:r>
              <a:rPr lang="en-US" sz="2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happens over a long period of time if the glacier continues to scratch the ground? </a:t>
            </a:r>
            <a:endParaRPr dirty="0"/>
          </a:p>
          <a:p>
            <a:pPr marL="514350" marR="0" lvl="0" indent="-5143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AutoNum type="arabicPeriod"/>
            </a:pPr>
            <a:r>
              <a:rPr lang="en-US" sz="2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shape is the valley that forms when a glacier moves through? </a:t>
            </a:r>
            <a:endParaRPr dirty="0"/>
          </a:p>
          <a:p>
            <a:pPr marL="635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 sz="3600" b="0" i="0" u="none" strike="noStrike" cap="none" dirty="0">
                <a:solidFill>
                  <a:srgbClr val="991B1E"/>
                </a:solidFill>
                <a:latin typeface="Calibri"/>
                <a:ea typeface="Calibri"/>
                <a:cs typeface="Calibri"/>
                <a:sym typeface="Calibri"/>
              </a:rPr>
              <a:t>Let’s Dig Deeper, Part 2</a:t>
            </a:r>
            <a:endParaRPr dirty="0"/>
          </a:p>
        </p:txBody>
      </p:sp>
      <p:sp>
        <p:nvSpPr>
          <p:cNvPr id="127" name="Google Shape;127;p14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R="0" lvl="0" algn="l" rtl="0">
              <a:lnSpc>
                <a:spcPct val="100000"/>
              </a:lnSpc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AutoNum type="arabicPeriod" startAt="4"/>
            </a:pPr>
            <a:r>
              <a:rPr lang="en-US" sz="2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causes glaciers to move and keep moving? </a:t>
            </a:r>
            <a:endParaRPr dirty="0"/>
          </a:p>
          <a:p>
            <a:pPr marR="0" lvl="0" algn="l" rtl="0">
              <a:lnSpc>
                <a:spcPct val="100000"/>
              </a:lnSpc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AutoNum type="arabicPeriod" startAt="4"/>
            </a:pPr>
            <a:r>
              <a:rPr lang="en-US" sz="2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 your glacier simulation, what do the different colors of Gak represent? </a:t>
            </a:r>
            <a:endParaRPr dirty="0"/>
          </a:p>
          <a:p>
            <a:pPr marR="0" lvl="0" algn="l" rtl="0">
              <a:lnSpc>
                <a:spcPct val="100000"/>
              </a:lnSpc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AutoNum type="arabicPeriod" startAt="4"/>
            </a:pPr>
            <a:r>
              <a:rPr lang="en-US" sz="2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Did you have any rocks deposited along the way as your glacier moved? </a:t>
            </a:r>
            <a:endParaRPr dirty="0"/>
          </a:p>
          <a:p>
            <a:pPr marR="0" lvl="0" algn="l" rtl="0">
              <a:lnSpc>
                <a:spcPct val="115000"/>
              </a:lnSpc>
              <a:spcAft>
                <a:spcPts val="0"/>
              </a:spcAft>
              <a:buClr>
                <a:schemeClr val="accent3"/>
              </a:buClr>
              <a:buSzPts val="2600"/>
              <a:buFont typeface="NTR"/>
              <a:buNone/>
            </a:pP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 dirty="0"/>
              <a:t>Diluvial Theory		Glacial Theory</a:t>
            </a:r>
            <a:endParaRPr dirty="0"/>
          </a:p>
        </p:txBody>
      </p:sp>
      <p:sp>
        <p:nvSpPr>
          <p:cNvPr id="132" name="Google Shape;132;p15"/>
          <p:cNvSpPr txBox="1">
            <a:spLocks noGrp="1"/>
          </p:cNvSpPr>
          <p:nvPr>
            <p:ph sz="half" idx="1"/>
          </p:nvPr>
        </p:nvSpPr>
        <p:spPr>
          <a:xfrm>
            <a:off x="628650" y="1204577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R="0" lvl="0" algn="l" rtl="0">
              <a:lnSpc>
                <a:spcPct val="100000"/>
              </a:lnSpc>
              <a:spcAft>
                <a:spcPts val="0"/>
              </a:spcAft>
              <a:buClr>
                <a:srgbClr val="991B1E"/>
              </a:buClr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This is the first idea of how Earth's surface was shaped.</a:t>
            </a:r>
            <a:endParaRPr sz="2000" dirty="0"/>
          </a:p>
          <a:p>
            <a:pPr marR="0" lvl="0" algn="l" rtl="0">
              <a:lnSpc>
                <a:spcPct val="100000"/>
              </a:lnSpc>
              <a:spcAft>
                <a:spcPts val="0"/>
              </a:spcAft>
              <a:buClr>
                <a:srgbClr val="991B1E"/>
              </a:buClr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It suggested that the land was shaped by a worldwide flood.</a:t>
            </a:r>
            <a:endParaRPr sz="2000" dirty="0"/>
          </a:p>
          <a:p>
            <a:pPr marR="0" lvl="0" algn="l" rtl="0">
              <a:lnSpc>
                <a:spcPct val="100000"/>
              </a:lnSpc>
              <a:spcAft>
                <a:spcPts val="0"/>
              </a:spcAft>
              <a:buClr>
                <a:srgbClr val="991B1E"/>
              </a:buClr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It is also referred to as </a:t>
            </a:r>
            <a:b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“flood geology.” </a:t>
            </a:r>
            <a:endParaRPr sz="2000" dirty="0"/>
          </a:p>
          <a:p>
            <a:pPr marR="0" lvl="0" algn="l" rtl="0">
              <a:lnSpc>
                <a:spcPct val="100000"/>
              </a:lnSpc>
              <a:spcAft>
                <a:spcPts val="0"/>
              </a:spcAft>
              <a:buClr>
                <a:srgbClr val="991B1E"/>
              </a:buClr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This </a:t>
            </a:r>
            <a:r>
              <a:rPr lang="en-US" sz="2000" dirty="0">
                <a:solidFill>
                  <a:srgbClr val="000000"/>
                </a:solidFill>
              </a:rPr>
              <a:t>theory is n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ot supported by geological evidence. </a:t>
            </a:r>
            <a:r>
              <a:rPr lang="en-US" sz="2000" dirty="0">
                <a:solidFill>
                  <a:srgbClr val="000000"/>
                </a:solidFill>
              </a:rPr>
              <a:t>It 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has been replaced by glacial theory.</a:t>
            </a:r>
            <a:endParaRPr sz="2000" dirty="0"/>
          </a:p>
          <a:p>
            <a:pPr marR="0" lvl="0" algn="l" rtl="0">
              <a:lnSpc>
                <a:spcPct val="115000"/>
              </a:lnSpc>
              <a:spcAft>
                <a:spcPts val="0"/>
              </a:spcAft>
              <a:buClr>
                <a:schemeClr val="accent3"/>
              </a:buClr>
            </a:pPr>
            <a:endParaRPr sz="2000" dirty="0"/>
          </a:p>
        </p:txBody>
      </p:sp>
      <p:sp>
        <p:nvSpPr>
          <p:cNvPr id="134" name="Google Shape;134;p15"/>
          <p:cNvSpPr txBox="1"/>
          <p:nvPr/>
        </p:nvSpPr>
        <p:spPr>
          <a:xfrm>
            <a:off x="4430132" y="1204577"/>
            <a:ext cx="4022205" cy="3195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93192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ct val="100000"/>
              <a:buFont typeface="System Font Regular"/>
              <a:buChar char="●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This theory has been accepted since the late 1800’s. </a:t>
            </a:r>
            <a:endParaRPr sz="2000" dirty="0"/>
          </a:p>
          <a:p>
            <a:pPr marL="457200" marR="0" lvl="0" indent="-393192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ct val="100000"/>
              <a:buFont typeface="System Font Regular"/>
              <a:buChar char="●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Louis Agassiz, a Swiss geologist, tracked actual glaciers’ movements.</a:t>
            </a:r>
            <a:endParaRPr sz="2000" dirty="0"/>
          </a:p>
          <a:p>
            <a:pPr marL="457200" marR="0" lvl="0" indent="-393192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ct val="100000"/>
              <a:buFont typeface="System Font Regular"/>
              <a:buChar char="●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This theory claims that the land was shaped by ice sheets that covered Earth’s surface. </a:t>
            </a:r>
            <a:endParaRPr sz="2000" dirty="0"/>
          </a:p>
          <a:p>
            <a:pPr marL="457200" marR="0" lvl="0" indent="-393192" algn="l" rtl="0">
              <a:lnSpc>
                <a:spcPct val="100000"/>
              </a:lnSpc>
              <a:spcBef>
                <a:spcPts val="520"/>
              </a:spcBef>
              <a:spcAft>
                <a:spcPts val="600"/>
              </a:spcAft>
              <a:buClr>
                <a:srgbClr val="991B1E"/>
              </a:buClr>
              <a:buSzPct val="100000"/>
              <a:buFont typeface="System Font Regular"/>
              <a:buChar char="●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 the ice sheets moved, they carved out the land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deposited rocks, etc. </a:t>
            </a:r>
            <a:endParaRPr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6"/>
          <p:cNvSpPr txBox="1">
            <a:spLocks noGrp="1"/>
          </p:cNvSpPr>
          <p:nvPr>
            <p:ph type="body" idx="1"/>
          </p:nvPr>
        </p:nvSpPr>
        <p:spPr>
          <a:xfrm>
            <a:off x="456299" y="1718896"/>
            <a:ext cx="3395264" cy="2927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None/>
            </a:pP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Scientists who study glaciers are called </a:t>
            </a:r>
            <a:r>
              <a:rPr lang="en-US" sz="2200" b="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glaciologists</a:t>
            </a:r>
            <a:r>
              <a:rPr lang="en-US" sz="2200" dirty="0">
                <a:solidFill>
                  <a:srgbClr val="000000"/>
                </a:solidFill>
              </a:rPr>
              <a:t>. They 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study glaciers using</a:t>
            </a:r>
            <a:r>
              <a:rPr lang="en-US" sz="2200" dirty="0">
                <a:solidFill>
                  <a:srgbClr val="000000"/>
                </a:solidFill>
              </a:rPr>
              <a:t> the following resources:</a:t>
            </a:r>
            <a:endParaRPr sz="2200" dirty="0"/>
          </a:p>
          <a:p>
            <a:pPr marR="0" lvl="0" indent="-393192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AutoNum type="arabicPeriod"/>
            </a:pPr>
            <a:r>
              <a:rPr lang="en-US" sz="2200" dirty="0">
                <a:solidFill>
                  <a:srgbClr val="000000"/>
                </a:solidFill>
              </a:rPr>
              <a:t>S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till photos </a:t>
            </a:r>
            <a:endParaRPr sz="2200" dirty="0"/>
          </a:p>
          <a:p>
            <a:pPr marR="0" lvl="0" indent="-393192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AutoNum type="arabicPeriod"/>
            </a:pPr>
            <a:r>
              <a:rPr lang="en-US" sz="2200" dirty="0">
                <a:solidFill>
                  <a:srgbClr val="000000"/>
                </a:solidFill>
              </a:rPr>
              <a:t>V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ideos</a:t>
            </a:r>
            <a:endParaRPr sz="2200" dirty="0"/>
          </a:p>
          <a:p>
            <a:pPr marR="0" lvl="0" indent="-393192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AutoNum type="arabicPeriod"/>
            </a:pPr>
            <a:r>
              <a:rPr lang="en-US" sz="2200" dirty="0">
                <a:solidFill>
                  <a:srgbClr val="000000"/>
                </a:solidFill>
              </a:rPr>
              <a:t>S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atellite images </a:t>
            </a:r>
            <a:endParaRPr sz="2200" dirty="0"/>
          </a:p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NTR"/>
              <a:buNone/>
            </a:pPr>
            <a:endParaRPr sz="2200" dirty="0"/>
          </a:p>
        </p:txBody>
      </p:sp>
      <p:sp>
        <p:nvSpPr>
          <p:cNvPr id="141" name="Google Shape;141;p16"/>
          <p:cNvSpPr txBox="1">
            <a:spLocks noGrp="1"/>
          </p:cNvSpPr>
          <p:nvPr>
            <p:ph type="title"/>
          </p:nvPr>
        </p:nvSpPr>
        <p:spPr>
          <a:xfrm>
            <a:off x="285248" y="91432"/>
            <a:ext cx="3737367" cy="1627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 sz="3200" dirty="0"/>
              <a:t>How do we continue to learn about glaciers? </a:t>
            </a:r>
          </a:p>
        </p:txBody>
      </p:sp>
      <p:pic>
        <p:nvPicPr>
          <p:cNvPr id="142" name="Google Shape;14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22614" y="0"/>
            <a:ext cx="5121386" cy="49830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7"/>
          <p:cNvSpPr txBox="1">
            <a:spLocks noGrp="1"/>
          </p:cNvSpPr>
          <p:nvPr>
            <p:ph type="title"/>
          </p:nvPr>
        </p:nvSpPr>
        <p:spPr>
          <a:xfrm>
            <a:off x="754050" y="419092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23457"/>
              <a:buNone/>
            </a:pPr>
            <a:r>
              <a:rPr lang="en-US" dirty="0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Alaska Glacier Collapses Near Kayakers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148" name="Google Shape;148;p17"/>
          <p:cNvSpPr/>
          <p:nvPr/>
        </p:nvSpPr>
        <p:spPr>
          <a:xfrm>
            <a:off x="1294200" y="448425"/>
            <a:ext cx="6555600" cy="374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94199" y="476133"/>
            <a:ext cx="6555599" cy="36935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 dirty="0"/>
              <a:t>About &amp; Obit</a:t>
            </a:r>
            <a:endParaRPr dirty="0"/>
          </a:p>
        </p:txBody>
      </p:sp>
      <p:sp>
        <p:nvSpPr>
          <p:cNvPr id="155" name="Google Shape;155;p18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sz="2800" dirty="0"/>
              <a:t>You are </a:t>
            </a:r>
            <a:r>
              <a:rPr lang="en-US" sz="2800" i="1" dirty="0"/>
              <a:t>glaciologists</a:t>
            </a:r>
            <a:r>
              <a:rPr lang="en-US" sz="2800" dirty="0"/>
              <a:t>. </a:t>
            </a:r>
            <a:endParaRPr dirty="0"/>
          </a:p>
          <a:p>
            <a:pPr marL="457200" lvl="0" indent="-393192" algn="l" rtl="0">
              <a:lnSpc>
                <a:spcPct val="115000"/>
              </a:lnSpc>
              <a:spcAft>
                <a:spcPts val="0"/>
              </a:spcAft>
              <a:buChar char="●"/>
            </a:pPr>
            <a:r>
              <a:rPr lang="en-US" sz="2800" dirty="0"/>
              <a:t>As a </a:t>
            </a:r>
            <a:r>
              <a:rPr lang="en-US" sz="2800" i="1" dirty="0"/>
              <a:t>team</a:t>
            </a:r>
            <a:r>
              <a:rPr lang="en-US" sz="2800" dirty="0"/>
              <a:t>, develop an </a:t>
            </a:r>
            <a:r>
              <a:rPr lang="en-US" sz="2800" b="1" dirty="0"/>
              <a:t>“About” </a:t>
            </a:r>
            <a:r>
              <a:rPr lang="en-US" sz="2800" dirty="0"/>
              <a:t>presentation to help your classmates learn more about a U.S. glacier. </a:t>
            </a:r>
            <a:endParaRPr dirty="0"/>
          </a:p>
          <a:p>
            <a:pPr marL="457200" lvl="0" indent="-393192" algn="l" rtl="0">
              <a:lnSpc>
                <a:spcPct val="115000"/>
              </a:lnSpc>
              <a:spcAft>
                <a:spcPts val="0"/>
              </a:spcAft>
              <a:buChar char="●"/>
            </a:pPr>
            <a:r>
              <a:rPr lang="en-US" sz="2800" i="1" dirty="0"/>
              <a:t>Individually</a:t>
            </a:r>
            <a:r>
              <a:rPr lang="en-US" sz="2800" dirty="0"/>
              <a:t>, you will write an obituary,  an </a:t>
            </a:r>
            <a:r>
              <a:rPr lang="en-US" sz="2800" b="1" dirty="0"/>
              <a:t>“Obit</a:t>
            </a:r>
            <a:r>
              <a:rPr lang="en-US" sz="2800" dirty="0"/>
              <a:t>,</a:t>
            </a:r>
            <a:r>
              <a:rPr lang="en-US" sz="2800" b="1" dirty="0"/>
              <a:t>” </a:t>
            </a:r>
            <a:r>
              <a:rPr lang="en-US" sz="2800" dirty="0"/>
              <a:t>for the glacier. </a:t>
            </a:r>
            <a:endParaRPr dirty="0"/>
          </a:p>
          <a:p>
            <a:pPr marL="635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 sz="3600" b="0" i="0" u="none" strike="noStrike" cap="none" dirty="0">
                <a:solidFill>
                  <a:srgbClr val="991B1E"/>
                </a:solidFill>
                <a:latin typeface="Calibri"/>
                <a:ea typeface="Calibri"/>
                <a:cs typeface="Calibri"/>
                <a:sym typeface="Calibri"/>
              </a:rPr>
              <a:t>About &amp; Obit Requirements</a:t>
            </a:r>
            <a:endParaRPr dirty="0"/>
          </a:p>
        </p:txBody>
      </p:sp>
      <p:sp>
        <p:nvSpPr>
          <p:cNvPr id="161" name="Google Shape;161;p19"/>
          <p:cNvSpPr txBox="1">
            <a:spLocks noGrp="1"/>
          </p:cNvSpPr>
          <p:nvPr>
            <p:ph sz="half" idx="2"/>
          </p:nvPr>
        </p:nvSpPr>
        <p:spPr>
          <a:xfrm>
            <a:off x="628649" y="1143000"/>
            <a:ext cx="7886699" cy="348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None/>
            </a:pPr>
            <a:r>
              <a:rPr lang="en-US" sz="1800" b="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All information must be in your own words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Include the following: </a:t>
            </a:r>
            <a:endParaRPr sz="18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In your  group “About” presentation</a:t>
            </a:r>
            <a:r>
              <a:rPr lang="en-US" sz="1800" b="0" i="0" u="none" strike="noStrike" cap="none" dirty="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1800" dirty="0">
              <a:solidFill>
                <a:schemeClr val="accent3"/>
              </a:solidFill>
            </a:endParaRPr>
          </a:p>
          <a:p>
            <a:pPr marL="457200" marR="0" lvl="0" indent="-393192" algn="l" rtl="0">
              <a:lnSpc>
                <a:spcPct val="100000"/>
              </a:lnSpc>
              <a:spcAft>
                <a:spcPts val="0"/>
              </a:spcAft>
              <a:buClr>
                <a:srgbClr val="991B1E"/>
              </a:buClr>
              <a:buFont typeface="System Font Regular"/>
              <a:buChar char="●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Glacier’s name, location, and status </a:t>
            </a:r>
            <a:endParaRPr sz="1800" dirty="0"/>
          </a:p>
          <a:p>
            <a:pPr marL="457200" marR="0" lvl="0" indent="-393192" algn="l" rtl="0">
              <a:lnSpc>
                <a:spcPct val="100000"/>
              </a:lnSpc>
              <a:spcAft>
                <a:spcPts val="0"/>
              </a:spcAft>
              <a:buClr>
                <a:srgbClr val="991B1E"/>
              </a:buClr>
              <a:buFont typeface="System Font Regular"/>
              <a:buChar char="●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 image</a:t>
            </a:r>
            <a:endParaRPr sz="1800" dirty="0"/>
          </a:p>
          <a:p>
            <a:pPr marL="457200" marR="0" lvl="0" indent="-393192" algn="l" rtl="0">
              <a:lnSpc>
                <a:spcPct val="100000"/>
              </a:lnSpc>
              <a:spcAft>
                <a:spcPts val="0"/>
              </a:spcAft>
              <a:buClr>
                <a:srgbClr val="991B1E"/>
              </a:buClr>
              <a:buFont typeface="System Font Regular"/>
              <a:buChar char="●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 interesting/unusual fact </a:t>
            </a:r>
            <a:endParaRPr sz="1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In your individually written obituary “Obit:”</a:t>
            </a:r>
            <a:endParaRPr sz="1800" dirty="0">
              <a:solidFill>
                <a:schemeClr val="accent3"/>
              </a:solidFill>
            </a:endParaRPr>
          </a:p>
          <a:p>
            <a:pPr marL="457200" marR="0" lvl="0" indent="-393192" algn="l" rtl="0">
              <a:lnSpc>
                <a:spcPct val="100000"/>
              </a:lnSpc>
              <a:spcAft>
                <a:spcPts val="0"/>
              </a:spcAft>
              <a:buClr>
                <a:srgbClr val="991B1E"/>
              </a:buClr>
              <a:buFont typeface="System Font Regular"/>
              <a:buChar char="●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Glacier’s name and picture</a:t>
            </a:r>
            <a:endParaRPr sz="1800" dirty="0"/>
          </a:p>
          <a:p>
            <a:pPr marL="457200" marR="0" lvl="0" indent="-393192" algn="l" rtl="0">
              <a:lnSpc>
                <a:spcPct val="100000"/>
              </a:lnSpc>
              <a:spcAft>
                <a:spcPts val="0"/>
              </a:spcAft>
              <a:buClr>
                <a:srgbClr val="991B1E"/>
              </a:buClr>
              <a:buFont typeface="System Font Regular"/>
              <a:buChar char="●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Date of birth, date of death, and cause of death</a:t>
            </a:r>
            <a:endParaRPr sz="1800" dirty="0"/>
          </a:p>
          <a:p>
            <a:pPr marL="457200" marR="0" lvl="0" indent="-393192" algn="l" rtl="0">
              <a:lnSpc>
                <a:spcPct val="100000"/>
              </a:lnSpc>
              <a:spcAft>
                <a:spcPts val="0"/>
              </a:spcAft>
              <a:buClr>
                <a:srgbClr val="991B1E"/>
              </a:buClr>
              <a:buFont typeface="System Font Regular"/>
              <a:buChar char="●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Narrative that includes at least 1 important life event</a:t>
            </a:r>
            <a:endParaRPr sz="1800" dirty="0"/>
          </a:p>
          <a:p>
            <a:pPr marL="457200" marR="0" lvl="0" indent="-393192" algn="l" rtl="0">
              <a:lnSpc>
                <a:spcPct val="100000"/>
              </a:lnSpc>
              <a:spcAft>
                <a:spcPts val="0"/>
              </a:spcAft>
              <a:buClr>
                <a:srgbClr val="991B1E"/>
              </a:buClr>
              <a:buFont typeface="System Font Regular"/>
              <a:buChar char="●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Use a real organization or create a charity for a “fake” GoFundMe, which friends and family of the glacier can donate to in lieu of flowers</a:t>
            </a:r>
            <a:endParaRPr sz="1800" dirty="0"/>
          </a:p>
          <a:p>
            <a:pPr marL="635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 sz="3600" b="0" i="0" u="none" strike="noStrike" cap="none" dirty="0">
                <a:solidFill>
                  <a:srgbClr val="991B1E"/>
                </a:solidFill>
                <a:latin typeface="Calibri"/>
                <a:ea typeface="Calibri"/>
                <a:cs typeface="Calibri"/>
                <a:sym typeface="Calibri"/>
              </a:rPr>
              <a:t>Spend a Buck</a:t>
            </a:r>
            <a:endParaRPr dirty="0"/>
          </a:p>
        </p:txBody>
      </p:sp>
      <p:sp>
        <p:nvSpPr>
          <p:cNvPr id="167" name="Google Shape;167;p20"/>
          <p:cNvSpPr txBox="1">
            <a:spLocks noGrp="1"/>
          </p:cNvSpPr>
          <p:nvPr>
            <p:ph idx="1"/>
          </p:nvPr>
        </p:nvSpPr>
        <p:spPr>
          <a:xfrm>
            <a:off x="628650" y="1370013"/>
            <a:ext cx="53340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None/>
            </a:pPr>
            <a:r>
              <a:rPr lang="en-US" sz="26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On your envelope, write the name of your organization listed in your Obituary.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None/>
            </a:pPr>
            <a:r>
              <a:rPr lang="en-US" sz="26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 will collect “donations” in this envelope in memory of your glacier.  </a:t>
            </a:r>
            <a:endParaRPr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286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NTR"/>
              <a:buNone/>
            </a:pPr>
            <a:endParaRPr dirty="0"/>
          </a:p>
        </p:txBody>
      </p:sp>
      <p:pic>
        <p:nvPicPr>
          <p:cNvPr id="168" name="Google Shape;16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90994" y="779319"/>
            <a:ext cx="3853006" cy="3853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>
          <a:extLst>
            <a:ext uri="{FF2B5EF4-FFF2-40B4-BE49-F238E27FC236}">
              <a16:creationId xmlns:a16="http://schemas.microsoft.com/office/drawing/2014/main" id="{ACBCC869-E277-12AB-19B9-8A25F1DDF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0">
            <a:extLst>
              <a:ext uri="{FF2B5EF4-FFF2-40B4-BE49-F238E27FC236}">
                <a16:creationId xmlns:a16="http://schemas.microsoft.com/office/drawing/2014/main" id="{4B15C13C-F023-5FB4-CDD2-39EEFBF605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 sz="3600" b="0" i="0" u="none" strike="noStrike" cap="none" dirty="0">
                <a:solidFill>
                  <a:srgbClr val="991B1E"/>
                </a:solidFill>
                <a:latin typeface="Calibri"/>
                <a:ea typeface="Calibri"/>
                <a:cs typeface="Calibri"/>
                <a:sym typeface="Calibri"/>
              </a:rPr>
              <a:t>About &amp; Obit Presentations</a:t>
            </a:r>
            <a:endParaRPr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B6D3B6B-3903-E183-85BC-FFDB12E7B88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63500" indent="0" algn="ctr">
              <a:buNone/>
            </a:pPr>
            <a:r>
              <a:rPr lang="en-US" b="1" dirty="0">
                <a:solidFill>
                  <a:schemeClr val="accent3"/>
                </a:solidFill>
              </a:rPr>
              <a:t>Obit Presentation</a:t>
            </a:r>
          </a:p>
          <a:p>
            <a:pPr>
              <a:spcBef>
                <a:spcPts val="520"/>
              </a:spcBef>
              <a:buSzPct val="100000"/>
              <a:buFont typeface="System Font Regular"/>
              <a:buChar char="●"/>
            </a:pPr>
            <a:r>
              <a:rPr lang="en-US" sz="2400" dirty="0"/>
              <a:t>Individually, share your obituaries for your glacier. </a:t>
            </a:r>
          </a:p>
          <a:p>
            <a:pPr>
              <a:spcBef>
                <a:spcPts val="520"/>
              </a:spcBef>
              <a:buSzPct val="100000"/>
              <a:buFont typeface="System Font Regular"/>
              <a:buChar char="●"/>
            </a:pPr>
            <a:r>
              <a:rPr lang="en-US" sz="2400" dirty="0"/>
              <a:t>Remember to highlight your organization to donate to. </a:t>
            </a: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F671D3A8-7474-01B5-EC32-5F62B9B68F4A}"/>
              </a:ext>
            </a:extLst>
          </p:cNvPr>
          <p:cNvSpPr txBox="1">
            <a:spLocks/>
          </p:cNvSpPr>
          <p:nvPr/>
        </p:nvSpPr>
        <p:spPr>
          <a:xfrm>
            <a:off x="4572000" y="1268413"/>
            <a:ext cx="3993900" cy="3251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Calibri"/>
              <a:buAutoNum type="arabicPeriod"/>
              <a:defRPr sz="2600" b="0" i="0" u="none" strike="noStrike" cap="none" spc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alibri"/>
              <a:buAutoNum type="alphaLcPeriod"/>
              <a:defRPr sz="2600" b="0" i="0" u="none" strike="noStrike" cap="none" spc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Calibri"/>
              <a:buAutoNum type="romanLcPeriod"/>
              <a:defRPr sz="2600" b="0" i="0" u="none" strike="noStrike" cap="none" spc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 spc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 spc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 spc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 spc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 spc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 spc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63500" indent="0" algn="ctr">
              <a:buFont typeface="Calibri"/>
              <a:buNone/>
            </a:pPr>
            <a:r>
              <a:rPr lang="en-US" b="1" dirty="0">
                <a:solidFill>
                  <a:schemeClr val="accent3"/>
                </a:solidFill>
              </a:rPr>
              <a:t>About Presentation</a:t>
            </a:r>
          </a:p>
          <a:p>
            <a:pPr indent="-393192">
              <a:spcBef>
                <a:spcPts val="520"/>
              </a:spcBef>
              <a:buSzPct val="100000"/>
              <a:buFont typeface="System Font Regular"/>
              <a:buChar char="●"/>
            </a:pPr>
            <a:r>
              <a:rPr lang="en-US" sz="2400" dirty="0"/>
              <a:t>Each member should have a part. </a:t>
            </a:r>
          </a:p>
          <a:p>
            <a:pPr indent="-393192">
              <a:spcBef>
                <a:spcPts val="520"/>
              </a:spcBef>
              <a:buSzPct val="100000"/>
              <a:buFont typeface="System Font Regular"/>
              <a:buChar char="●"/>
            </a:pPr>
            <a:r>
              <a:rPr lang="en-US" sz="2400" dirty="0"/>
              <a:t>Share your findings. </a:t>
            </a:r>
          </a:p>
        </p:txBody>
      </p:sp>
    </p:spTree>
    <p:extLst>
      <p:ext uri="{BB962C8B-B14F-4D97-AF65-F5344CB8AC3E}">
        <p14:creationId xmlns:p14="http://schemas.microsoft.com/office/powerpoint/2010/main" val="8114139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>
          <a:extLst>
            <a:ext uri="{FF2B5EF4-FFF2-40B4-BE49-F238E27FC236}">
              <a16:creationId xmlns:a16="http://schemas.microsoft.com/office/drawing/2014/main" id="{5D653FCF-5E69-2502-5760-88A6F6A9F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0">
            <a:extLst>
              <a:ext uri="{FF2B5EF4-FFF2-40B4-BE49-F238E27FC236}">
                <a16:creationId xmlns:a16="http://schemas.microsoft.com/office/drawing/2014/main" id="{57888F31-10C0-624E-D7C1-76CD0DB12EE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 sz="3600" b="0" i="0" u="none" strike="noStrike" cap="none" dirty="0">
                <a:solidFill>
                  <a:srgbClr val="991B1E"/>
                </a:solidFill>
                <a:latin typeface="Calibri"/>
                <a:ea typeface="Calibri"/>
                <a:cs typeface="Calibri"/>
                <a:sym typeface="Calibri"/>
              </a:rPr>
              <a:t>Spend a Buck</a:t>
            </a:r>
            <a:endParaRPr dirty="0"/>
          </a:p>
        </p:txBody>
      </p:sp>
      <p:sp>
        <p:nvSpPr>
          <p:cNvPr id="167" name="Google Shape;167;p20">
            <a:extLst>
              <a:ext uri="{FF2B5EF4-FFF2-40B4-BE49-F238E27FC236}">
                <a16:creationId xmlns:a16="http://schemas.microsoft.com/office/drawing/2014/main" id="{DA6EBF31-BDAE-7C8E-9154-D77C5C880361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628649" y="1370013"/>
            <a:ext cx="5048251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393192">
              <a:lnSpc>
                <a:spcPct val="100000"/>
              </a:lnSpc>
              <a:spcBef>
                <a:spcPts val="520"/>
              </a:spcBef>
              <a:buClr>
                <a:srgbClr val="991B1E"/>
              </a:buClr>
              <a:buSzPct val="100000"/>
              <a:buFont typeface="System Font Regular"/>
              <a:buChar char="●"/>
            </a:pPr>
            <a:r>
              <a:rPr lang="en-US" dirty="0">
                <a:solidFill>
                  <a:srgbClr val="000000"/>
                </a:solidFill>
              </a:rPr>
              <a:t>Donate to any glacier’s obituary, except yours! </a:t>
            </a:r>
            <a:endParaRPr lang="en-US" dirty="0"/>
          </a:p>
          <a:p>
            <a:pPr lvl="0" indent="-393192">
              <a:lnSpc>
                <a:spcPct val="100000"/>
              </a:lnSpc>
              <a:spcBef>
                <a:spcPts val="520"/>
              </a:spcBef>
              <a:buClr>
                <a:srgbClr val="991B1E"/>
              </a:buClr>
              <a:buSzPct val="100000"/>
              <a:buFont typeface="System Font Regular"/>
              <a:buChar char="●"/>
            </a:pPr>
            <a:r>
              <a:rPr lang="en-US" dirty="0">
                <a:solidFill>
                  <a:srgbClr val="000000"/>
                </a:solidFill>
              </a:rPr>
              <a:t>Each strip on your bill represents $10.</a:t>
            </a:r>
          </a:p>
          <a:p>
            <a:pPr lvl="0" indent="-393192">
              <a:lnSpc>
                <a:spcPct val="100000"/>
              </a:lnSpc>
              <a:spcBef>
                <a:spcPts val="520"/>
              </a:spcBef>
              <a:buClr>
                <a:srgbClr val="991B1E"/>
              </a:buClr>
              <a:buSzPct val="100000"/>
              <a:buFont typeface="System Font Regular"/>
              <a:buChar char="●"/>
            </a:pPr>
            <a:r>
              <a:rPr lang="en-US" dirty="0">
                <a:solidFill>
                  <a:srgbClr val="000000"/>
                </a:solidFill>
              </a:rPr>
              <a:t>You may choose to donate to only one, or you may split between several obituaries. </a:t>
            </a:r>
          </a:p>
          <a:p>
            <a:pPr marL="685800" marR="0" lvl="0" indent="-393192" algn="l" rtl="0">
              <a:lnSpc>
                <a:spcPct val="115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System Font Regular"/>
              <a:buChar char="●"/>
            </a:pPr>
            <a:endParaRPr dirty="0"/>
          </a:p>
        </p:txBody>
      </p:sp>
      <p:pic>
        <p:nvPicPr>
          <p:cNvPr id="2" name="Google Shape;168;p20">
            <a:extLst>
              <a:ext uri="{FF2B5EF4-FFF2-40B4-BE49-F238E27FC236}">
                <a16:creationId xmlns:a16="http://schemas.microsoft.com/office/drawing/2014/main" id="{3A6D9F42-BCD4-D9FB-987C-CC9DA05E56A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90994" y="779319"/>
            <a:ext cx="3853006" cy="38530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72158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Tip of the Iceberg</a:t>
            </a:r>
            <a:endParaRPr/>
          </a:p>
        </p:txBody>
      </p:sp>
      <p:sp>
        <p:nvSpPr>
          <p:cNvPr id="174" name="Google Shape;174;p21"/>
          <p:cNvSpPr txBox="1">
            <a:spLocks noGrp="1"/>
          </p:cNvSpPr>
          <p:nvPr>
            <p:ph sz="half" idx="2"/>
          </p:nvPr>
        </p:nvSpPr>
        <p:spPr>
          <a:xfrm>
            <a:off x="628649" y="1370013"/>
            <a:ext cx="4689261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93192" algn="l" rtl="0">
              <a:lnSpc>
                <a:spcPct val="100000"/>
              </a:lnSpc>
              <a:spcAft>
                <a:spcPts val="0"/>
              </a:spcAft>
              <a:buClr>
                <a:srgbClr val="991B1E"/>
              </a:buClr>
              <a:buFont typeface="System Font Regular"/>
              <a:buChar char="●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Below the waterline, write what you have learned about glaciers during the lesson. </a:t>
            </a:r>
            <a:endParaRPr sz="2400" dirty="0"/>
          </a:p>
          <a:p>
            <a:pPr marL="457200" marR="0" lvl="0" indent="-393192" algn="l" rtl="0">
              <a:lnSpc>
                <a:spcPct val="100000"/>
              </a:lnSpc>
              <a:spcAft>
                <a:spcPts val="0"/>
              </a:spcAft>
              <a:buClr>
                <a:srgbClr val="991B1E"/>
              </a:buClr>
              <a:buFont typeface="System Font Regular"/>
              <a:buChar char="●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Are you able to answer the question(s) you wrote along the waterline </a:t>
            </a:r>
            <a:r>
              <a:rPr lang="en-US" sz="2400" dirty="0">
                <a:solidFill>
                  <a:srgbClr val="000000"/>
                </a:solidFill>
              </a:rPr>
              <a:t>after your experiment and research?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dirty="0"/>
          </a:p>
          <a:p>
            <a:pPr marL="685800" lvl="0" indent="-393192" algn="l" rtl="0">
              <a:lnSpc>
                <a:spcPct val="150000"/>
              </a:lnSpc>
              <a:spcAft>
                <a:spcPts val="0"/>
              </a:spcAft>
              <a:buClr>
                <a:srgbClr val="91192A"/>
              </a:buClr>
              <a:buFont typeface="System Font Regular"/>
              <a:buChar char="●"/>
            </a:pPr>
            <a:endParaRPr dirty="0"/>
          </a:p>
        </p:txBody>
      </p:sp>
      <p:pic>
        <p:nvPicPr>
          <p:cNvPr id="175" name="Google Shape;175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17910" y="864277"/>
            <a:ext cx="3158002" cy="3158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EARN Slides 25" id="{599D4ADF-E4DB-094E-914B-4A8E1DF9F7A5}" vid="{F79FC640-6D5A-D648-B5D1-D1D1FBEB47AD}"/>
    </a:ext>
  </a:extLst>
</a:theme>
</file>

<file path=ppt/theme/theme2.xml><?xml version="1.0" encoding="utf-8"?>
<a:theme xmlns:a="http://schemas.openxmlformats.org/drawingml/2006/main" name="1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EARN Slides 25" id="{599D4ADF-E4DB-094E-914B-4A8E1DF9F7A5}" vid="{BF08C4D1-4642-C544-959A-3C456151C3B2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LEARN Slides 25</Template>
  <TotalTime>545</TotalTime>
  <Words>1242</Words>
  <Application>Microsoft Macintosh PowerPoint</Application>
  <PresentationFormat>On-screen Show (16:9)</PresentationFormat>
  <Paragraphs>115</Paragraphs>
  <Slides>25</Slides>
  <Notes>22</Notes>
  <HiddenSlides>1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Calibri</vt:lpstr>
      <vt:lpstr>NTR</vt:lpstr>
      <vt:lpstr>Wingdings</vt:lpstr>
      <vt:lpstr>Arial</vt:lpstr>
      <vt:lpstr>Open Sans</vt:lpstr>
      <vt:lpstr>Courier New</vt:lpstr>
      <vt:lpstr>System Font Regular</vt:lpstr>
      <vt:lpstr>Aptos Display</vt:lpstr>
      <vt:lpstr>Noto Sans Symbols</vt:lpstr>
      <vt:lpstr>Custom Design</vt:lpstr>
      <vt:lpstr>1_Custom Design</vt:lpstr>
      <vt:lpstr>PowerPoint Presentation</vt:lpstr>
      <vt:lpstr>Glaciers:  Here Today, Gone Tomorrow?</vt:lpstr>
      <vt:lpstr>Essential Question:</vt:lpstr>
      <vt:lpstr>Field Trip Time</vt:lpstr>
      <vt:lpstr>Tip of the Iceberg</vt:lpstr>
      <vt:lpstr>Lesson Objectives</vt:lpstr>
      <vt:lpstr>Building the Channel</vt:lpstr>
      <vt:lpstr>Building the Glacier</vt:lpstr>
      <vt:lpstr>Building the Simulation</vt:lpstr>
      <vt:lpstr>Go With the Flow</vt:lpstr>
      <vt:lpstr>Speedy Glaciers</vt:lpstr>
      <vt:lpstr>The Real Deal</vt:lpstr>
      <vt:lpstr>T-Chart</vt:lpstr>
      <vt:lpstr>T-Chart</vt:lpstr>
      <vt:lpstr>Let’s Dig Deeper, Part 1</vt:lpstr>
      <vt:lpstr>Let’s Dig Deeper, Part 2</vt:lpstr>
      <vt:lpstr>Diluvial Theory  Glacial Theory</vt:lpstr>
      <vt:lpstr>How do we continue to learn about glaciers? </vt:lpstr>
      <vt:lpstr>Alaska Glacier Collapses Near Kayakers</vt:lpstr>
      <vt:lpstr>About &amp; Obit</vt:lpstr>
      <vt:lpstr>About &amp; Obit Requirements</vt:lpstr>
      <vt:lpstr>Spend a Buck</vt:lpstr>
      <vt:lpstr>About &amp; Obit Presentations</vt:lpstr>
      <vt:lpstr>Spend a Buck</vt:lpstr>
      <vt:lpstr>Tip of the Iceberg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Glaciers: Here Today, Gone Tomorrow?</dc:title>
  <dc:subject/>
  <dc:creator>K20 Center</dc:creator>
  <cp:keywords/>
  <dc:description/>
  <cp:lastModifiedBy>Gracia, Ann M.</cp:lastModifiedBy>
  <cp:revision>4</cp:revision>
  <dcterms:modified xsi:type="dcterms:W3CDTF">2026-09-28T15:49:25Z</dcterms:modified>
  <cp:category/>
</cp:coreProperties>
</file>