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5143500" type="screen16x9"/>
  <p:notesSz cx="6985000" cy="9283700"/>
  <p:embeddedFontLst>
    <p:embeddedFont>
      <p:font typeface="Constantia" panose="02030602050306030303" pitchFamily="18" charset="0"/>
      <p:regular r:id="rId29"/>
      <p:bold r:id="rId30"/>
      <p:italic r:id="rId31"/>
      <p:boldItalic r:id="rId32"/>
    </p:embeddedFont>
    <p:embeddedFont>
      <p:font typeface="Georgia" panose="02040502050405020303" pitchFamily="18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jl52HjEO8dq2rBBQHDR+itxEfV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412891-6BE4-418B-9837-5D5CF0F1AD3E}">
  <a:tblStyle styleId="{DF412891-6BE4-418B-9837-5D5CF0F1AD3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EFF6"/>
          </a:solidFill>
        </a:fill>
      </a:tcStyle>
    </a:wholeTbl>
    <a:band1H>
      <a:tcTxStyle/>
      <a:tcStyle>
        <a:tcBdr/>
        <a:fill>
          <a:solidFill>
            <a:srgbClr val="D2DEE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2DEE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51"/>
    <p:restoredTop sz="94658"/>
  </p:normalViewPr>
  <p:slideViewPr>
    <p:cSldViewPr snapToGrid="0">
      <p:cViewPr varScale="1">
        <p:scale>
          <a:sx n="160" d="100"/>
          <a:sy n="160" d="100"/>
        </p:scale>
        <p:origin x="2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4" tIns="92944" rIns="92944" bIns="92944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r>
              <a:rPr lang="en-US" dirty="0"/>
              <a:t>Source: SDSS. 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(n.d.) Absorption and emission lines. </a:t>
            </a:r>
            <a:r>
              <a:rPr lang="en-US" b="0" i="1" dirty="0">
                <a:solidFill>
                  <a:srgbClr val="444444"/>
                </a:solidFill>
                <a:effectLst/>
                <a:latin typeface="Helvetica Neue"/>
              </a:rPr>
              <a:t>SDSS Voyages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. http://voyages.sdss.org/expeditions/expedition-to-the-milky-way/spectral-types/absorption-and-emission-lines/</a:t>
            </a:r>
            <a:endParaRPr dirty="0"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Source: SDSS. 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(n.d.) Absorption and emission lines. </a:t>
            </a:r>
            <a:r>
              <a:rPr lang="en-US" b="0" i="1" dirty="0">
                <a:solidFill>
                  <a:srgbClr val="444444"/>
                </a:solidFill>
                <a:effectLst/>
                <a:latin typeface="Helvetica Neue"/>
              </a:rPr>
              <a:t>SDSS Voyages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. http://voyages.sdss.org/expeditions/expedition-to-the-milky-way/spectral-types/absorption-and-emission-lines/</a:t>
            </a:r>
            <a:endParaRPr lang="en-US" dirty="0"/>
          </a:p>
          <a:p>
            <a:pPr marL="0" indent="0"/>
            <a:endParaRPr dirty="0"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Source: SDSS. 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(n.d.) Absorption and emission lines. </a:t>
            </a:r>
            <a:r>
              <a:rPr lang="en-US" b="0" i="1" dirty="0">
                <a:solidFill>
                  <a:srgbClr val="444444"/>
                </a:solidFill>
                <a:effectLst/>
                <a:latin typeface="Helvetica Neue"/>
              </a:rPr>
              <a:t>SDSS Voyages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. http://voyages.sdss.org/expeditions/expedition-to-the-milky-way/spectral-types/absorption-and-emission-lines/</a:t>
            </a:r>
            <a:endParaRPr lang="en-US" dirty="0"/>
          </a:p>
          <a:p>
            <a:pPr marL="0" indent="0"/>
            <a:endParaRPr dirty="0"/>
          </a:p>
        </p:txBody>
      </p:sp>
      <p:sp>
        <p:nvSpPr>
          <p:cNvPr id="182" name="Google Shape;18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32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464798" indent="-232399"/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Source: SDSS. 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(n.d.) Absorption and emission lines. </a:t>
            </a:r>
            <a:r>
              <a:rPr lang="en-US" b="0" i="1" dirty="0">
                <a:solidFill>
                  <a:srgbClr val="444444"/>
                </a:solidFill>
                <a:effectLst/>
                <a:latin typeface="Helvetica Neue"/>
              </a:rPr>
              <a:t>SDSS Voyages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. http://voyages.sdss.org/expeditions/expedition-to-the-milky-way/spectral-types/absorption-and-emission-lines/</a:t>
            </a:r>
            <a:endParaRPr lang="en-US" dirty="0"/>
          </a:p>
          <a:p>
            <a:pPr marL="0" indent="0"/>
            <a:endParaRPr dirty="0"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6873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10" name="Google Shape;21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17" name="Google Shape;21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36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464798" indent="-232399"/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>
              <a:buClr>
                <a:schemeClr val="lt1"/>
              </a:buClr>
              <a:buSzPts val="1100"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32" name="Google Shape;23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8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49" name="Google Shape;24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39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464798" indent="-232399"/>
            <a:r>
              <a:rPr lang="en-US" dirty="0"/>
              <a:t>Source: 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Richmond, M. (n.d.). Emission and Absorption Lines. </a:t>
            </a:r>
            <a:r>
              <a:rPr lang="en-US" b="0" i="1" dirty="0">
                <a:solidFill>
                  <a:srgbClr val="444444"/>
                </a:solidFill>
                <a:effectLst/>
                <a:latin typeface="Helvetica Neue"/>
              </a:rPr>
              <a:t>Rochester Institute of Technology.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 http://spiff.rit.edu/classes/phys301/lectures/spec_lines/spec_lines.html</a:t>
            </a: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0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7" name="Google Shape;27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1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87" name="Google Shape;28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2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3" name="Google Shape;29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1e52f4b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71e52f4b48_0_0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Image source: [Jupiter95]. (December 2011). File: Logo telescope green. Wikimedia Commons. https://commons.wikimedia.org/wiki/File:Logo_telescope_green).png</a:t>
            </a:r>
            <a:endParaRPr lang="en-US" i="1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r>
              <a:rPr lang="en-US" dirty="0"/>
              <a:t>Image source: 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Investigating Astronomy. (n.d.). Solar spectrum. TERC. https://ia.terc.edu/spectral_solar_spectrum.html</a:t>
            </a:r>
            <a:endParaRPr dirty="0"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4" tIns="92944" rIns="92944" bIns="92944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Source: 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SRSS. (n.d.). </a:t>
            </a:r>
            <a:r>
              <a:rPr lang="en-US" sz="3600" b="0" i="0" dirty="0">
                <a:solidFill>
                  <a:srgbClr val="000086"/>
                </a:solidFill>
                <a:effectLst/>
                <a:latin typeface="arial" panose="020B0604020202020204" pitchFamily="34" charset="0"/>
              </a:rPr>
              <a:t>SDSS J094110.27+002234.7. SDSS Voyages.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 http://skyserver.sdss.org/dr16/en/tools/explore/Summary.aspx?plate=266&amp;mjd=51630&amp;fiber=346</a:t>
            </a:r>
            <a:endParaRPr lang="en-US" sz="1100" b="0" i="1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oyages.sdss.org/expeditions/expedition-to-the-milky-way/spectral-types/classifying-star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Goal of Part B</a:t>
            </a:r>
            <a:endParaRPr dirty="0"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Your team will now work with another team</a:t>
            </a:r>
            <a:endParaRPr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Compare classification schemes.</a:t>
            </a:r>
            <a:endParaRPr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Create a “consensus” classification that works for both groups.</a:t>
            </a:r>
            <a:endParaRPr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Create a diagram to summarize the consensus classification.</a:t>
            </a:r>
            <a:endParaRPr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Work through discussion questions. Take notes.</a:t>
            </a:r>
            <a:endParaRPr dirty="0"/>
          </a:p>
          <a:p>
            <a: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Noto Sans Symbols"/>
              <a:buNone/>
            </a:pPr>
            <a:endParaRPr dirty="0"/>
          </a:p>
          <a:p>
            <a: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400" i="1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Icon, arrow&#10;&#10;Description automatically generated">
            <a:extLst>
              <a:ext uri="{FF2B5EF4-FFF2-40B4-BE49-F238E27FC236}">
                <a16:creationId xmlns:a16="http://schemas.microsoft.com/office/drawing/2014/main" id="{F0BD11F3-6029-4965-9FE9-877262CCC78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63561" y="3439606"/>
            <a:ext cx="1409969" cy="1303843"/>
          </a:xfrm>
          <a:prstGeom prst="rect">
            <a:avLst/>
          </a:prstGeom>
        </p:spPr>
      </p:pic>
      <p:pic>
        <p:nvPicPr>
          <p:cNvPr id="10" name="Picture 9" descr="Icon, arrow&#10;&#10;Description automatically generated">
            <a:extLst>
              <a:ext uri="{FF2B5EF4-FFF2-40B4-BE49-F238E27FC236}">
                <a16:creationId xmlns:a16="http://schemas.microsoft.com/office/drawing/2014/main" id="{FF6056A0-F72C-4EE7-9EA0-C4ABB077E53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19411" y="3439606"/>
            <a:ext cx="1409969" cy="1303843"/>
          </a:xfrm>
          <a:prstGeom prst="rect">
            <a:avLst/>
          </a:prstGeom>
        </p:spPr>
      </p:pic>
      <p:pic>
        <p:nvPicPr>
          <p:cNvPr id="11" name="Picture 10" descr="Icon, arrow&#10;&#10;Description automatically generated">
            <a:extLst>
              <a:ext uri="{FF2B5EF4-FFF2-40B4-BE49-F238E27FC236}">
                <a16:creationId xmlns:a16="http://schemas.microsoft.com/office/drawing/2014/main" id="{8E9DCC09-187A-445B-9042-366ECD91B5E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91486" y="3439607"/>
            <a:ext cx="1409969" cy="1303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 dirty="0"/>
              <a:t>Use the Harvard-Based OBAFGKM System</a:t>
            </a:r>
            <a:endParaRPr dirty="0"/>
          </a:p>
        </p:txBody>
      </p:sp>
      <p:sp>
        <p:nvSpPr>
          <p:cNvPr id="158" name="Google Shape;158;p10"/>
          <p:cNvSpPr txBox="1">
            <a:spLocks noGrp="1"/>
          </p:cNvSpPr>
          <p:nvPr>
            <p:ph type="body" idx="1"/>
          </p:nvPr>
        </p:nvSpPr>
        <p:spPr>
          <a:xfrm>
            <a:off x="297345" y="1440063"/>
            <a:ext cx="1901250" cy="343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1800" i="1" dirty="0">
                <a:solidFill>
                  <a:schemeClr val="accent2"/>
                </a:solidFill>
              </a:rPr>
              <a:t>Table A1: Elements create key absorption spectral lines.</a:t>
            </a:r>
            <a:endParaRPr i="1" dirty="0">
              <a:solidFill>
                <a:schemeClr val="accent2"/>
              </a:solidFill>
            </a:endParaRPr>
          </a:p>
        </p:txBody>
      </p:sp>
      <p:sp>
        <p:nvSpPr>
          <p:cNvPr id="159" name="Google Shape;159;p10"/>
          <p:cNvSpPr txBox="1">
            <a:spLocks noGrp="1"/>
          </p:cNvSpPr>
          <p:nvPr>
            <p:ph type="body" idx="2"/>
          </p:nvPr>
        </p:nvSpPr>
        <p:spPr>
          <a:xfrm>
            <a:off x="4572000" y="1440064"/>
            <a:ext cx="3529853" cy="919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6200" indent="0">
              <a:buNone/>
            </a:pPr>
            <a:r>
              <a:rPr lang="en-US" sz="1800" i="1" dirty="0">
                <a:solidFill>
                  <a:schemeClr val="accent2"/>
                </a:solidFill>
              </a:rPr>
              <a:t>Table A2: Absorption lines dictate star type.</a:t>
            </a:r>
            <a:endParaRPr sz="1800" i="1" dirty="0">
              <a:solidFill>
                <a:schemeClr val="accent2"/>
              </a:solidFill>
            </a:endParaRPr>
          </a:p>
        </p:txBody>
      </p:sp>
      <p:graphicFrame>
        <p:nvGraphicFramePr>
          <p:cNvPr id="160" name="Google Shape;160;p10"/>
          <p:cNvGraphicFramePr/>
          <p:nvPr/>
        </p:nvGraphicFramePr>
        <p:xfrm>
          <a:off x="2355274" y="1440064"/>
          <a:ext cx="1901250" cy="3590715"/>
        </p:xfrm>
        <a:graphic>
          <a:graphicData uri="http://schemas.openxmlformats.org/drawingml/2006/table">
            <a:tbl>
              <a:tblPr firstRow="1" firstCol="1" bandRow="1">
                <a:noFill/>
                <a:tableStyleId>{DF412891-6BE4-418B-9837-5D5CF0F1AD3E}</a:tableStyleId>
              </a:tblPr>
              <a:tblGrid>
                <a:gridCol w="95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/>
                        <a:t>Element Creating Spectral Line</a:t>
                      </a:r>
                      <a:endParaRPr sz="900" b="1" u="none" strike="noStrike" cap="non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275" marR="57275" marT="57275" marB="572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/>
                        <a:t>Wavelength of Spectral Line (Angstroms)</a:t>
                      </a:r>
                      <a:endParaRPr sz="900" b="1" u="none" strike="noStrike" cap="non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275" marR="57275" marT="57275" marB="572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Helium, Ionized</a:t>
                      </a:r>
                      <a:endParaRPr sz="9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275" marR="57275" marT="57275" marB="57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4400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75" marR="57275" marT="57275" marB="572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Helium, neutral</a:t>
                      </a:r>
                      <a:endParaRPr sz="9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275" marR="57275" marT="57275" marB="57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4200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75" marR="57275" marT="57275" marB="572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Hydrogen atom (H</a:t>
                      </a:r>
                      <a:r>
                        <a:rPr lang="en-US" sz="900" u="none" strike="noStrike" cap="none" baseline="-25000"/>
                        <a:t>α</a:t>
                      </a:r>
                      <a:r>
                        <a:rPr lang="en-US" sz="900" u="none" strike="noStrike" cap="none"/>
                        <a:t>, H</a:t>
                      </a:r>
                      <a:r>
                        <a:rPr lang="en-US" sz="900" u="none" strike="noStrike" cap="none" baseline="-25000"/>
                        <a:t>β</a:t>
                      </a:r>
                      <a:r>
                        <a:rPr lang="en-US" sz="900" u="none" strike="noStrike" cap="none"/>
                        <a:t>, H</a:t>
                      </a:r>
                      <a:r>
                        <a:rPr lang="en-US" sz="900" u="none" strike="noStrike" cap="none" baseline="-25000"/>
                        <a:t>γ</a:t>
                      </a:r>
                      <a:r>
                        <a:rPr lang="en-US" sz="900" u="none" strike="noStrike" cap="none"/>
                        <a:t>) </a:t>
                      </a:r>
                      <a:endParaRPr sz="9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275" marR="57275" marT="57275" marB="57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6600, 4800, 4350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75" marR="57275" marT="57275" marB="572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Ionized Calcium (Ca)</a:t>
                      </a:r>
                      <a:endParaRPr sz="9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275" marR="57275" marT="57275" marB="57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3800-4000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75" marR="57275" marT="57275" marB="572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Sodium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(Na)</a:t>
                      </a:r>
                      <a:endParaRPr sz="9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275" marR="57275" marT="57275" marB="57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5800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75" marR="57275" marT="57275" marB="572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Titanium Oxide (O)</a:t>
                      </a:r>
                      <a:endParaRPr sz="9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275" marR="57275" marT="57275" marB="57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/>
                        <a:t>Lots of lines 4900 - 5200, 5400 - 5700, 6200 - 6300, 6700 - 6900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/>
                        <a:t> </a:t>
                      </a:r>
                      <a:endParaRPr sz="9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75" marR="57275" marT="57275" marB="572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2F074D6-7DC1-4528-BD3F-29D05DEAFE5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0418" y="2213532"/>
            <a:ext cx="4186237" cy="1385887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/>
              <a:t>Goals for Explain Questions</a:t>
            </a:r>
            <a:endParaRPr/>
          </a:p>
        </p:txBody>
      </p:sp>
      <p:sp>
        <p:nvSpPr>
          <p:cNvPr id="168" name="Google Shape;168;p1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340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000" dirty="0"/>
              <a:t>Learn the classification system by studying the Earth’s Sun.</a:t>
            </a:r>
            <a:endParaRPr dirty="0"/>
          </a:p>
          <a:p>
            <a:pPr marL="53340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000" dirty="0"/>
              <a:t>Use the system to classify the star spectrum in Figure A3.</a:t>
            </a:r>
            <a:endParaRPr dirty="0"/>
          </a:p>
          <a:p>
            <a:pPr marL="53340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000" dirty="0"/>
              <a:t>Study Figures B1–B4 to see how star spectra predict star temperature.</a:t>
            </a:r>
            <a:endParaRPr dirty="0"/>
          </a:p>
          <a:p>
            <a:pPr marL="76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69" name="Google Shape;169;p11"/>
          <p:cNvSpPr txBox="1">
            <a:spLocks noGrp="1"/>
          </p:cNvSpPr>
          <p:nvPr>
            <p:ph type="body" idx="2"/>
          </p:nvPr>
        </p:nvSpPr>
        <p:spPr>
          <a:xfrm>
            <a:off x="4413180" y="1440064"/>
            <a:ext cx="2930716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6200" lvl="0" indent="0">
              <a:buNone/>
            </a:pPr>
            <a:r>
              <a:rPr lang="en-US" sz="1800" i="1" dirty="0">
                <a:solidFill>
                  <a:schemeClr val="accent2"/>
                </a:solidFill>
              </a:rPr>
              <a:t>Figure A3. Spectrum of a star (not the Sun)</a:t>
            </a:r>
            <a:endParaRPr sz="1800" i="1" dirty="0">
              <a:solidFill>
                <a:schemeClr val="accent2"/>
              </a:solidFill>
            </a:endParaRPr>
          </a:p>
        </p:txBody>
      </p:sp>
      <p:sp>
        <p:nvSpPr>
          <p:cNvPr id="170" name="Google Shape;170;p1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799" y="2259694"/>
            <a:ext cx="2848097" cy="194705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Muddiest Point</a:t>
            </a:r>
            <a:endParaRPr/>
          </a:p>
        </p:txBody>
      </p:sp>
      <p:sp>
        <p:nvSpPr>
          <p:cNvPr id="178" name="Google Shape;178;p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was the most confusing thing you want to be explained and discussed with the class?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Describe the </a:t>
            </a:r>
            <a:r>
              <a:rPr lang="en-US" sz="2400" b="1" dirty="0"/>
              <a:t>Muddiest Point </a:t>
            </a:r>
            <a:r>
              <a:rPr lang="en-US" sz="2400" dirty="0"/>
              <a:t>of your learning. Include your name.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1120"/>
              </a:spcBef>
              <a:spcAft>
                <a:spcPts val="600"/>
              </a:spcAft>
              <a:buSzPts val="2600"/>
              <a:buChar char="•"/>
            </a:pPr>
            <a:r>
              <a:rPr lang="en-US" sz="2400" dirty="0"/>
              <a:t>Your name will not be used even if your point is shared with the class.</a:t>
            </a:r>
            <a:endParaRPr dirty="0"/>
          </a:p>
        </p:txBody>
      </p:sp>
      <p:pic>
        <p:nvPicPr>
          <p:cNvPr id="179" name="Google Shape;17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4446" y="-414909"/>
            <a:ext cx="27432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 dirty="0"/>
              <a:t>Properties of Our G-type Sun (Qs A1–A5)</a:t>
            </a:r>
            <a:endParaRPr dirty="0"/>
          </a:p>
        </p:txBody>
      </p:sp>
      <p:sp>
        <p:nvSpPr>
          <p:cNvPr id="186" name="Google Shape;186;p31"/>
          <p:cNvSpPr txBox="1">
            <a:spLocks noGrp="1"/>
          </p:cNvSpPr>
          <p:nvPr>
            <p:ph type="body" idx="2"/>
          </p:nvPr>
        </p:nvSpPr>
        <p:spPr>
          <a:xfrm>
            <a:off x="5708822" y="1440064"/>
            <a:ext cx="2977978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Which elements absorb light in our G-type Sun?</a:t>
            </a:r>
          </a:p>
          <a:p>
            <a:pPr lvl="1" indent="-381000">
              <a:spcBef>
                <a:spcPts val="480"/>
              </a:spcBef>
              <a:buSzPts val="2400"/>
              <a:buChar char="•"/>
            </a:pPr>
            <a:r>
              <a:rPr lang="en-US" dirty="0"/>
              <a:t>Calcium?</a:t>
            </a:r>
          </a:p>
          <a:p>
            <a:pPr lvl="1" indent="-381000">
              <a:spcBef>
                <a:spcPts val="480"/>
              </a:spcBef>
              <a:buSzPts val="2400"/>
              <a:buChar char="•"/>
            </a:pPr>
            <a:r>
              <a:rPr lang="en-US" dirty="0"/>
              <a:t>Helium?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187" name="Google Shape;18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91116"/>
            <a:ext cx="4547286" cy="2318121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</p:pic>
      <p:sp>
        <p:nvSpPr>
          <p:cNvPr id="188" name="Google Shape;188;p31"/>
          <p:cNvSpPr/>
          <p:nvPr/>
        </p:nvSpPr>
        <p:spPr>
          <a:xfrm>
            <a:off x="92675" y="3078563"/>
            <a:ext cx="5015656" cy="469557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 dirty="0"/>
              <a:t>What Type of Star Is This? (Qs A6–A11)</a:t>
            </a:r>
            <a:endParaRPr dirty="0"/>
          </a:p>
        </p:txBody>
      </p:sp>
      <p:sp>
        <p:nvSpPr>
          <p:cNvPr id="196" name="Google Shape;196;p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What elements make these absorption lines? (Use Table A1.)</a:t>
            </a:r>
          </a:p>
          <a:p>
            <a:pPr lvl="1" indent="-381000">
              <a:lnSpc>
                <a:spcPct val="90000"/>
              </a:lnSpc>
              <a:spcBef>
                <a:spcPts val="480"/>
              </a:spcBef>
              <a:buSzPts val="2400"/>
              <a:buChar char="•"/>
            </a:pPr>
            <a:r>
              <a:rPr lang="en-US" dirty="0"/>
              <a:t>6600, 4800, 4300</a:t>
            </a:r>
          </a:p>
          <a:p>
            <a:pPr lvl="1" indent="-381000">
              <a:lnSpc>
                <a:spcPct val="90000"/>
              </a:lnSpc>
              <a:spcBef>
                <a:spcPts val="480"/>
              </a:spcBef>
              <a:buSzPts val="2400"/>
              <a:buChar char="•"/>
            </a:pPr>
            <a:r>
              <a:rPr lang="en-US" dirty="0"/>
              <a:t>3800-4100</a:t>
            </a:r>
            <a:endParaRPr dirty="0"/>
          </a:p>
          <a:p>
            <a:pPr marL="45720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Based on the elements found, what type of star is it? (Use Table A2.)</a:t>
            </a:r>
            <a:endParaRPr dirty="0"/>
          </a:p>
          <a:p>
            <a:pPr marL="45720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How sure are you?</a:t>
            </a:r>
            <a:endParaRPr dirty="0"/>
          </a:p>
          <a:p>
            <a:pPr marL="7620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197" name="Google Shape;197;p32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  <a14:imgEffect>
                      <a14:brightnessContrast bright="30000" contrast="3900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5400000">
            <a:off x="4989172" y="1174316"/>
            <a:ext cx="3175684" cy="3857625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 dirty="0"/>
              <a:t>Use the Harvard-Based OBAFGKM System</a:t>
            </a:r>
            <a:endParaRPr dirty="0"/>
          </a:p>
        </p:txBody>
      </p:sp>
      <p:sp>
        <p:nvSpPr>
          <p:cNvPr id="158" name="Google Shape;158;p10"/>
          <p:cNvSpPr txBox="1">
            <a:spLocks noGrp="1"/>
          </p:cNvSpPr>
          <p:nvPr>
            <p:ph type="body" idx="1"/>
          </p:nvPr>
        </p:nvSpPr>
        <p:spPr>
          <a:xfrm>
            <a:off x="297345" y="1440063"/>
            <a:ext cx="1901250" cy="343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1800" i="1" dirty="0">
                <a:solidFill>
                  <a:schemeClr val="accent2"/>
                </a:solidFill>
              </a:rPr>
              <a:t>Table A1: Elements create key absorption spectral lines.</a:t>
            </a:r>
            <a:endParaRPr i="1" dirty="0">
              <a:solidFill>
                <a:schemeClr val="accent2"/>
              </a:solidFill>
            </a:endParaRPr>
          </a:p>
        </p:txBody>
      </p:sp>
      <p:sp>
        <p:nvSpPr>
          <p:cNvPr id="159" name="Google Shape;159;p10"/>
          <p:cNvSpPr txBox="1">
            <a:spLocks noGrp="1"/>
          </p:cNvSpPr>
          <p:nvPr>
            <p:ph type="body" idx="2"/>
          </p:nvPr>
        </p:nvSpPr>
        <p:spPr>
          <a:xfrm>
            <a:off x="4572000" y="1440064"/>
            <a:ext cx="3529853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6200" indent="0">
              <a:buNone/>
            </a:pPr>
            <a:r>
              <a:rPr lang="en-US" sz="1800" i="1" dirty="0">
                <a:solidFill>
                  <a:schemeClr val="accent2"/>
                </a:solidFill>
              </a:rPr>
              <a:t>Table A2: Absorption lines dictate star type.</a:t>
            </a:r>
            <a:endParaRPr sz="1800" i="1" dirty="0">
              <a:solidFill>
                <a:schemeClr val="accent2"/>
              </a:solidFill>
            </a:endParaRPr>
          </a:p>
        </p:txBody>
      </p:sp>
      <p:graphicFrame>
        <p:nvGraphicFramePr>
          <p:cNvPr id="160" name="Google Shape;160;p10"/>
          <p:cNvGraphicFramePr/>
          <p:nvPr/>
        </p:nvGraphicFramePr>
        <p:xfrm>
          <a:off x="2355274" y="1440064"/>
          <a:ext cx="1901250" cy="3590715"/>
        </p:xfrm>
        <a:graphic>
          <a:graphicData uri="http://schemas.openxmlformats.org/drawingml/2006/table">
            <a:tbl>
              <a:tblPr firstRow="1" firstCol="1" bandRow="1">
                <a:noFill/>
                <a:tableStyleId>{DF412891-6BE4-418B-9837-5D5CF0F1AD3E}</a:tableStyleId>
              </a:tblPr>
              <a:tblGrid>
                <a:gridCol w="95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/>
                        <a:t>Element Creating Spectral Line</a:t>
                      </a:r>
                      <a:endParaRPr sz="900" b="1" u="none" strike="noStrike" cap="non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275" marR="57275" marT="57275" marB="572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/>
                        <a:t>Wavelength of Spectral Line (Angstroms)</a:t>
                      </a:r>
                      <a:endParaRPr sz="900" b="1" u="none" strike="noStrike" cap="non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275" marR="57275" marT="57275" marB="572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Helium, Ionized</a:t>
                      </a:r>
                      <a:endParaRPr sz="9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275" marR="57275" marT="57275" marB="57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4400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75" marR="57275" marT="57275" marB="572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Helium, neutral</a:t>
                      </a:r>
                      <a:endParaRPr sz="9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275" marR="57275" marT="57275" marB="57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4200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75" marR="57275" marT="57275" marB="572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Hydrogen atom (H</a:t>
                      </a:r>
                      <a:r>
                        <a:rPr lang="en-US" sz="900" u="none" strike="noStrike" cap="none" baseline="-25000"/>
                        <a:t>α</a:t>
                      </a:r>
                      <a:r>
                        <a:rPr lang="en-US" sz="900" u="none" strike="noStrike" cap="none"/>
                        <a:t>, H</a:t>
                      </a:r>
                      <a:r>
                        <a:rPr lang="en-US" sz="900" u="none" strike="noStrike" cap="none" baseline="-25000"/>
                        <a:t>β</a:t>
                      </a:r>
                      <a:r>
                        <a:rPr lang="en-US" sz="900" u="none" strike="noStrike" cap="none"/>
                        <a:t>, H</a:t>
                      </a:r>
                      <a:r>
                        <a:rPr lang="en-US" sz="900" u="none" strike="noStrike" cap="none" baseline="-25000"/>
                        <a:t>γ</a:t>
                      </a:r>
                      <a:r>
                        <a:rPr lang="en-US" sz="900" u="none" strike="noStrike" cap="none"/>
                        <a:t>) </a:t>
                      </a:r>
                      <a:endParaRPr sz="9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275" marR="57275" marT="57275" marB="57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6600, 4800, 4350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75" marR="57275" marT="57275" marB="572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Ionized Calcium (Ca)</a:t>
                      </a:r>
                      <a:endParaRPr sz="9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275" marR="57275" marT="57275" marB="57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3800-4000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75" marR="57275" marT="57275" marB="572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Sodium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(Na)</a:t>
                      </a:r>
                      <a:endParaRPr sz="9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275" marR="57275" marT="57275" marB="57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5800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75" marR="57275" marT="57275" marB="572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Titanium Oxide (O)</a:t>
                      </a:r>
                      <a:endParaRPr sz="9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275" marR="57275" marT="57275" marB="57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/>
                        <a:t>Lots of lines 4900 - 5200, 5400 - 5700, 6200 - 6300, 6700 - 6900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/>
                        <a:t> </a:t>
                      </a:r>
                      <a:endParaRPr sz="9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75" marR="57275" marT="57275" marB="572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ED70AA2-0EDF-4270-86B8-729CE80BC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418" y="2213532"/>
            <a:ext cx="4186237" cy="138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9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 sz="3240" dirty="0"/>
              <a:t>How Confident Is Our Star Type Assignment?</a:t>
            </a:r>
            <a:endParaRPr dirty="0"/>
          </a:p>
        </p:txBody>
      </p:sp>
      <p:sp>
        <p:nvSpPr>
          <p:cNvPr id="213" name="Google Shape;213;p34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Class vote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81264D-7B66-4797-981D-EB4C6C5B9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16308"/>
              </p:ext>
            </p:extLst>
          </p:nvPr>
        </p:nvGraphicFramePr>
        <p:xfrm>
          <a:off x="658679" y="1921790"/>
          <a:ext cx="6253566" cy="3058160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/>
                </a:solidFill>
              </a:tblPr>
              <a:tblGrid>
                <a:gridCol w="2448731">
                  <a:extLst>
                    <a:ext uri="{9D8B030D-6E8A-4147-A177-3AD203B41FA5}">
                      <a16:colId xmlns:a16="http://schemas.microsoft.com/office/drawing/2014/main" val="2999486032"/>
                    </a:ext>
                  </a:extLst>
                </a:gridCol>
                <a:gridCol w="3804835">
                  <a:extLst>
                    <a:ext uri="{9D8B030D-6E8A-4147-A177-3AD203B41FA5}">
                      <a16:colId xmlns:a16="http://schemas.microsoft.com/office/drawing/2014/main" val="2211968483"/>
                    </a:ext>
                  </a:extLst>
                </a:gridCol>
              </a:tblGrid>
              <a:tr h="1768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Votes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24882"/>
                  </a:ext>
                </a:extLst>
              </a:tr>
              <a:tr h="347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919970"/>
                  </a:ext>
                </a:extLst>
              </a:tr>
              <a:tr h="347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355925"/>
                  </a:ext>
                </a:extLst>
              </a:tr>
              <a:tr h="347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345803"/>
                  </a:ext>
                </a:extLst>
              </a:tr>
              <a:tr h="347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394102"/>
                  </a:ext>
                </a:extLst>
              </a:tr>
              <a:tr h="347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506739"/>
                  </a:ext>
                </a:extLst>
              </a:tr>
              <a:tr h="347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703097"/>
                  </a:ext>
                </a:extLst>
              </a:tr>
              <a:tr h="347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20462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How Do Atoms Absorb Light?</a:t>
            </a:r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body" idx="1"/>
          </p:nvPr>
        </p:nvSpPr>
        <p:spPr>
          <a:xfrm>
            <a:off x="457200" y="1291590"/>
            <a:ext cx="8229600" cy="208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Rings = Energy Levels; Dots = Electrons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Step 1 = Light </a:t>
            </a:r>
            <a:r>
              <a:rPr lang="en-US" b="1" dirty="0"/>
              <a:t>Absorbed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Step 2 = Energy Released = Heat or </a:t>
            </a:r>
            <a:r>
              <a:rPr lang="en-US" b="1" dirty="0"/>
              <a:t>Emitted</a:t>
            </a:r>
            <a:r>
              <a:rPr lang="en-US" dirty="0"/>
              <a:t> Light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Overall energy is conserved.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</p:txBody>
      </p:sp>
      <p:pic>
        <p:nvPicPr>
          <p:cNvPr id="221" name="Google Shape;22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2279" y="3194948"/>
            <a:ext cx="5667334" cy="175424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6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4000"/>
                    </a14:imgEffect>
                    <a14:imgEffect>
                      <a14:colorTemperature colorTemp="5410"/>
                    </a14:imgEffect>
                    <a14:imgEffect>
                      <a14:brightnessContrast bright="27000" contrast="30000"/>
                    </a14:imgEffect>
                  </a14:imgLayer>
                </a14:imgProps>
              </a:ext>
            </a:extLst>
          </a:blip>
          <a:srcRect r="2097" b="6582"/>
          <a:stretch/>
        </p:blipFill>
        <p:spPr>
          <a:xfrm>
            <a:off x="457200" y="1440064"/>
            <a:ext cx="4718115" cy="3380878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</p:pic>
      <p:sp>
        <p:nvSpPr>
          <p:cNvPr id="226" name="Google Shape;226;p3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/>
              <a:t>Temperature Effects on Excitation</a:t>
            </a:r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body" idx="2"/>
          </p:nvPr>
        </p:nvSpPr>
        <p:spPr>
          <a:xfrm>
            <a:off x="5276334" y="1440064"/>
            <a:ext cx="3410465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Squares are drawn around excited electrons.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In Figures B2 and B4, temperatures </a:t>
            </a:r>
            <a:r>
              <a:rPr lang="en-US" b="1" dirty="0"/>
              <a:t>decrease</a:t>
            </a:r>
            <a:r>
              <a:rPr lang="en-US" dirty="0"/>
              <a:t> left to right.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Helium ≠ hydrogen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Classifying Stars with Spectra</a:t>
            </a:r>
            <a:endParaRPr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Light, Stars, and Blackbody Radiation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/>
              <a:t>How Different Colors Are Absorbed</a:t>
            </a:r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body" idx="1"/>
          </p:nvPr>
        </p:nvSpPr>
        <p:spPr>
          <a:xfrm>
            <a:off x="425634" y="1289304"/>
            <a:ext cx="3581581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i="1"/>
              <a:t>Bohr Model</a:t>
            </a:r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body" idx="2"/>
          </p:nvPr>
        </p:nvSpPr>
        <p:spPr>
          <a:xfrm>
            <a:off x="4051850" y="1440064"/>
            <a:ext cx="4666515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/>
              <a:t>Different </a:t>
            </a:r>
            <a:r>
              <a:rPr lang="en-US" sz="2000" i="1" dirty="0"/>
              <a:t>color</a:t>
            </a:r>
            <a:r>
              <a:rPr lang="en-US" sz="2000" dirty="0"/>
              <a:t> = different </a:t>
            </a:r>
            <a:r>
              <a:rPr lang="en-US" sz="2000" i="1" dirty="0"/>
              <a:t>energy</a:t>
            </a:r>
            <a:endParaRPr lang="en-US" sz="1800" dirty="0"/>
          </a:p>
          <a:p>
            <a:pPr lvl="1" indent="-381000">
              <a:spcBef>
                <a:spcPts val="480"/>
              </a:spcBef>
              <a:buSzPts val="2400"/>
              <a:buChar char="•"/>
            </a:pPr>
            <a:r>
              <a:rPr lang="en-US" sz="1400" dirty="0"/>
              <a:t>Red = less energy = level 2 to 3</a:t>
            </a:r>
          </a:p>
          <a:p>
            <a:pPr lvl="1" indent="-381000">
              <a:spcBef>
                <a:spcPts val="480"/>
              </a:spcBef>
              <a:buSzPts val="2400"/>
              <a:buChar char="•"/>
            </a:pPr>
            <a:r>
              <a:rPr lang="en-US" sz="1400" dirty="0"/>
              <a:t>Green = more energy = level 2 to 4 </a:t>
            </a:r>
            <a:endParaRPr sz="1400" dirty="0"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/>
              <a:t>Electrons must be excited to level 2 </a:t>
            </a:r>
            <a:r>
              <a:rPr lang="en-US" sz="2000" b="1" dirty="0"/>
              <a:t>before</a:t>
            </a:r>
            <a:r>
              <a:rPr lang="en-US" sz="2000" dirty="0"/>
              <a:t> absorbing “visible light” wavelengths.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/>
              <a:t>Only specific jumps exist.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/>
              <a:t>So specific colors excite the electron to higher levels.</a:t>
            </a:r>
            <a:endParaRPr sz="2000" dirty="0"/>
          </a:p>
        </p:txBody>
      </p:sp>
      <p:sp>
        <p:nvSpPr>
          <p:cNvPr id="237" name="Google Shape;237;p37"/>
          <p:cNvSpPr/>
          <p:nvPr/>
        </p:nvSpPr>
        <p:spPr>
          <a:xfrm>
            <a:off x="1256788" y="2903247"/>
            <a:ext cx="1833742" cy="2097135"/>
          </a:xfrm>
          <a:prstGeom prst="ellipse">
            <a:avLst/>
          </a:prstGeom>
          <a:noFill/>
          <a:ln w="25400" cap="flat" cmpd="sng">
            <a:solidFill>
              <a:srgbClr val="0070C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7"/>
          <p:cNvSpPr/>
          <p:nvPr/>
        </p:nvSpPr>
        <p:spPr>
          <a:xfrm>
            <a:off x="283036" y="1964134"/>
            <a:ext cx="3768814" cy="3798489"/>
          </a:xfrm>
          <a:prstGeom prst="ellipse">
            <a:avLst/>
          </a:prstGeom>
          <a:noFill/>
          <a:ln w="25400" cap="flat" cmpd="sng">
            <a:solidFill>
              <a:srgbClr val="0070C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7"/>
          <p:cNvSpPr/>
          <p:nvPr/>
        </p:nvSpPr>
        <p:spPr>
          <a:xfrm>
            <a:off x="875969" y="2356029"/>
            <a:ext cx="2642662" cy="3046785"/>
          </a:xfrm>
          <a:prstGeom prst="ellipse">
            <a:avLst/>
          </a:prstGeom>
          <a:noFill/>
          <a:ln w="25400" cap="flat" cmpd="sng">
            <a:solidFill>
              <a:srgbClr val="0070C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7"/>
          <p:cNvSpPr/>
          <p:nvPr/>
        </p:nvSpPr>
        <p:spPr>
          <a:xfrm>
            <a:off x="1567364" y="3340627"/>
            <a:ext cx="1259870" cy="1274807"/>
          </a:xfrm>
          <a:prstGeom prst="ellipse">
            <a:avLst/>
          </a:prstGeom>
          <a:noFill/>
          <a:ln w="25400" cap="flat" cmpd="sng">
            <a:solidFill>
              <a:srgbClr val="0070C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7"/>
          <p:cNvSpPr/>
          <p:nvPr/>
        </p:nvSpPr>
        <p:spPr>
          <a:xfrm>
            <a:off x="1646255" y="2905927"/>
            <a:ext cx="354407" cy="329871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2" name="Google Shape;242;p37"/>
          <p:cNvSpPr/>
          <p:nvPr/>
        </p:nvSpPr>
        <p:spPr>
          <a:xfrm>
            <a:off x="2472827" y="2914006"/>
            <a:ext cx="354407" cy="329871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3" name="Google Shape;243;p37"/>
          <p:cNvSpPr/>
          <p:nvPr/>
        </p:nvSpPr>
        <p:spPr>
          <a:xfrm>
            <a:off x="1646254" y="2187178"/>
            <a:ext cx="354407" cy="329871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7"/>
          <p:cNvSpPr/>
          <p:nvPr/>
        </p:nvSpPr>
        <p:spPr>
          <a:xfrm>
            <a:off x="2533880" y="1933602"/>
            <a:ext cx="354407" cy="329871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7"/>
          <p:cNvSpPr/>
          <p:nvPr/>
        </p:nvSpPr>
        <p:spPr>
          <a:xfrm>
            <a:off x="1682302" y="2465826"/>
            <a:ext cx="277922" cy="41524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7"/>
          <p:cNvSpPr/>
          <p:nvPr/>
        </p:nvSpPr>
        <p:spPr>
          <a:xfrm>
            <a:off x="2549312" y="2324178"/>
            <a:ext cx="277922" cy="533501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/>
          <p:nvPr/>
        </p:nvSpPr>
        <p:spPr>
          <a:xfrm>
            <a:off x="1479015" y="3003831"/>
            <a:ext cx="1103602" cy="1100193"/>
          </a:xfrm>
          <a:prstGeom prst="ellipse">
            <a:avLst/>
          </a:prstGeom>
          <a:noFill/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8"/>
          <p:cNvSpPr/>
          <p:nvPr/>
        </p:nvSpPr>
        <p:spPr>
          <a:xfrm>
            <a:off x="4939884" y="2232756"/>
            <a:ext cx="2710754" cy="2240390"/>
          </a:xfrm>
          <a:prstGeom prst="ellipse">
            <a:avLst/>
          </a:prstGeom>
          <a:noFill/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/>
              <a:t>Helium vs. Hydrogen</a:t>
            </a:r>
            <a:endParaRPr/>
          </a:p>
        </p:txBody>
      </p:sp>
      <p:sp>
        <p:nvSpPr>
          <p:cNvPr id="254" name="Google Shape;254;p3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Helium: smaller atom = harder to excite electron</a:t>
            </a:r>
            <a:endParaRPr/>
          </a:p>
        </p:txBody>
      </p:sp>
      <p:sp>
        <p:nvSpPr>
          <p:cNvPr id="255" name="Google Shape;255;p38"/>
          <p:cNvSpPr txBox="1">
            <a:spLocks noGrp="1"/>
          </p:cNvSpPr>
          <p:nvPr>
            <p:ph type="body" idx="2"/>
          </p:nvPr>
        </p:nvSpPr>
        <p:spPr>
          <a:xfrm>
            <a:off x="4538342" y="783522"/>
            <a:ext cx="4220303" cy="317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Hydrogen: larger atom=  easier to excite electron</a:t>
            </a:r>
            <a:endParaRPr/>
          </a:p>
        </p:txBody>
      </p:sp>
      <p:sp>
        <p:nvSpPr>
          <p:cNvPr id="256" name="Google Shape;256;p38"/>
          <p:cNvSpPr/>
          <p:nvPr/>
        </p:nvSpPr>
        <p:spPr>
          <a:xfrm>
            <a:off x="1754659" y="3311614"/>
            <a:ext cx="472223" cy="41207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+2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7" name="Google Shape;257;p38"/>
          <p:cNvSpPr/>
          <p:nvPr/>
        </p:nvSpPr>
        <p:spPr>
          <a:xfrm>
            <a:off x="6088085" y="3027749"/>
            <a:ext cx="435807" cy="43642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+1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8" name="Google Shape;258;p38"/>
          <p:cNvSpPr/>
          <p:nvPr/>
        </p:nvSpPr>
        <p:spPr>
          <a:xfrm>
            <a:off x="2467698" y="3393813"/>
            <a:ext cx="354407" cy="329871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8"/>
          <p:cNvSpPr/>
          <p:nvPr/>
        </p:nvSpPr>
        <p:spPr>
          <a:xfrm>
            <a:off x="7455496" y="3040449"/>
            <a:ext cx="354407" cy="329871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8"/>
          <p:cNvSpPr/>
          <p:nvPr/>
        </p:nvSpPr>
        <p:spPr>
          <a:xfrm>
            <a:off x="510387" y="2347816"/>
            <a:ext cx="3323968" cy="2449735"/>
          </a:xfrm>
          <a:prstGeom prst="ellipse">
            <a:avLst/>
          </a:prstGeom>
          <a:noFill/>
          <a:ln w="25400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8"/>
          <p:cNvSpPr/>
          <p:nvPr/>
        </p:nvSpPr>
        <p:spPr>
          <a:xfrm>
            <a:off x="2822105" y="3041345"/>
            <a:ext cx="1004510" cy="10626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Higher temp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2" name="Google Shape;262;p38"/>
          <p:cNvSpPr/>
          <p:nvPr/>
        </p:nvSpPr>
        <p:spPr>
          <a:xfrm>
            <a:off x="4278439" y="1794812"/>
            <a:ext cx="4220303" cy="3079926"/>
          </a:xfrm>
          <a:prstGeom prst="ellipse">
            <a:avLst/>
          </a:prstGeom>
          <a:noFill/>
          <a:ln w="25400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8"/>
          <p:cNvSpPr/>
          <p:nvPr/>
        </p:nvSpPr>
        <p:spPr>
          <a:xfrm>
            <a:off x="7840552" y="2695506"/>
            <a:ext cx="1004510" cy="106267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cap="flat" cmpd="sng">
            <a:solidFill>
              <a:srgbClr val="3974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Lower temp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Blackbody Equation for Star Temperatures</a:t>
            </a:r>
            <a:endParaRPr/>
          </a:p>
        </p:txBody>
      </p:sp>
      <p:sp>
        <p:nvSpPr>
          <p:cNvPr id="269" name="Google Shape;269;p39"/>
          <p:cNvSpPr txBox="1">
            <a:spLocks noGrp="1"/>
          </p:cNvSpPr>
          <p:nvPr>
            <p:ph type="body" idx="1"/>
          </p:nvPr>
        </p:nvSpPr>
        <p:spPr>
          <a:xfrm>
            <a:off x="5257407" y="1499484"/>
            <a:ext cx="3375600" cy="2875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751" t="-1769" r="-3006" b="-132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r>
              <a:rPr lang="en-US" dirty="0"/>
              <a:t> </a:t>
            </a:r>
            <a:endParaRPr dirty="0"/>
          </a:p>
        </p:txBody>
      </p:sp>
      <p:pic>
        <p:nvPicPr>
          <p:cNvPr id="271" name="Google Shape;27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012" y="1385316"/>
            <a:ext cx="4800600" cy="314134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9"/>
          <p:cNvSpPr txBox="1"/>
          <p:nvPr/>
        </p:nvSpPr>
        <p:spPr>
          <a:xfrm>
            <a:off x="2479757" y="3147893"/>
            <a:ext cx="56457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SUN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3" name="Google Shape;273;p39"/>
          <p:cNvCxnSpPr>
            <a:cxnSpLocks/>
          </p:cNvCxnSpPr>
          <p:nvPr/>
        </p:nvCxnSpPr>
        <p:spPr>
          <a:xfrm flipH="1">
            <a:off x="2137720" y="2413546"/>
            <a:ext cx="719387" cy="888235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74" name="Google Shape;274;p39"/>
          <p:cNvSpPr txBox="1"/>
          <p:nvPr/>
        </p:nvSpPr>
        <p:spPr>
          <a:xfrm>
            <a:off x="2857107" y="1828771"/>
            <a:ext cx="1096775" cy="5847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7020"/>
            </a:stretch>
          </a:blip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 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 sz="3240" dirty="0"/>
              <a:t>Example of Blackbody Equation with the Sun</a:t>
            </a:r>
            <a:endParaRPr dirty="0"/>
          </a:p>
        </p:txBody>
      </p:sp>
      <p:sp>
        <p:nvSpPr>
          <p:cNvPr id="280" name="Google Shape;280;p40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31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 </a:t>
            </a:r>
            <a:endParaRPr dirty="0"/>
          </a:p>
        </p:txBody>
      </p:sp>
      <p:sp>
        <p:nvSpPr>
          <p:cNvPr id="281" name="Google Shape;281;p40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52993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312" t="-1" r="-1" b="-52765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 </a:t>
            </a:r>
            <a:endParaRPr dirty="0"/>
          </a:p>
        </p:txBody>
      </p:sp>
      <p:cxnSp>
        <p:nvCxnSpPr>
          <p:cNvPr id="282" name="Google Shape;282;p40"/>
          <p:cNvCxnSpPr/>
          <p:nvPr/>
        </p:nvCxnSpPr>
        <p:spPr>
          <a:xfrm rot="10800000">
            <a:off x="1156447" y="2463902"/>
            <a:ext cx="0" cy="1924321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3" name="Google Shape;283;p40"/>
          <p:cNvCxnSpPr/>
          <p:nvPr/>
        </p:nvCxnSpPr>
        <p:spPr>
          <a:xfrm>
            <a:off x="1156447" y="4388223"/>
            <a:ext cx="2321859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4" name="Google Shape;284;p40"/>
          <p:cNvSpPr/>
          <p:nvPr/>
        </p:nvSpPr>
        <p:spPr>
          <a:xfrm rot="10800000">
            <a:off x="1447801" y="1398010"/>
            <a:ext cx="2805952" cy="2612243"/>
          </a:xfrm>
          <a:prstGeom prst="arc">
            <a:avLst>
              <a:gd name="adj1" fmla="val 16200000"/>
              <a:gd name="adj2" fmla="val 0"/>
            </a:avLst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BFCAC3-7948-4313-91A5-66AEBDFB3A13}"/>
              </a:ext>
            </a:extLst>
          </p:cNvPr>
          <p:cNvSpPr txBox="1"/>
          <p:nvPr/>
        </p:nvSpPr>
        <p:spPr>
          <a:xfrm>
            <a:off x="5086930" y="1956379"/>
            <a:ext cx="3548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7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 = ?</a:t>
            </a:r>
          </a:p>
          <a:p>
            <a:pPr marL="285750" lvl="3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= 5,100 Angstroms</a:t>
            </a:r>
          </a:p>
          <a:p>
            <a:pPr lvl="3">
              <a:buClr>
                <a:schemeClr val="accent1"/>
              </a:buClr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B243C7-4C93-4BC8-80A4-D4B3FA1A1EFD}"/>
              </a:ext>
            </a:extLst>
          </p:cNvPr>
          <p:cNvSpPr txBox="1"/>
          <p:nvPr/>
        </p:nvSpPr>
        <p:spPr>
          <a:xfrm>
            <a:off x="4648200" y="2825897"/>
            <a:ext cx="39114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1) Convert Angstroms to meters.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2) Use with the equation to find the temperature.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0C062F-6AC0-4D39-90EA-0759A2A658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687" t="23533" r="2154" b="13576"/>
          <a:stretch/>
        </p:blipFill>
        <p:spPr>
          <a:xfrm>
            <a:off x="5405784" y="2363970"/>
            <a:ext cx="653143" cy="3987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240" dirty="0"/>
              <a:t>So, What Kind of OBAFGKM Stars Support Life?</a:t>
            </a:r>
            <a:br>
              <a:rPr lang="en-US" sz="3240" dirty="0"/>
            </a:br>
            <a:r>
              <a:rPr lang="en-US" sz="3240" dirty="0"/>
              <a:t>4-2-1 Strategy to Find the Main Points</a:t>
            </a:r>
            <a:endParaRPr dirty="0"/>
          </a:p>
        </p:txBody>
      </p:sp>
      <p:sp>
        <p:nvSpPr>
          <p:cNvPr id="290" name="Google Shape;290;p4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795803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405" dirty="0"/>
              <a:t>Read the article.</a:t>
            </a:r>
            <a:endParaRPr dirty="0"/>
          </a:p>
          <a:p>
            <a:pPr marL="457200" lvl="0" indent="-3937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5" dirty="0"/>
              <a:t>On your own, identify and write down the four most important ideas from the reading.</a:t>
            </a:r>
            <a:endParaRPr dirty="0"/>
          </a:p>
          <a:p>
            <a:pPr marL="457200" lvl="0" indent="-3937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5" dirty="0"/>
              <a:t>In pairs, share your ideas, and decide on the two most important ideas from the reading.</a:t>
            </a:r>
            <a:endParaRPr dirty="0"/>
          </a:p>
          <a:p>
            <a:pPr marL="457200" lvl="0" indent="-3937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5" dirty="0"/>
              <a:t>In groups of four, share your ideas. Decide on the most important idea from the reading.</a:t>
            </a:r>
            <a:endParaRPr dirty="0"/>
          </a:p>
          <a:p>
            <a:pPr marL="457200" lvl="0" indent="-3937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405" dirty="0"/>
              <a:t>On your own, write for 3–5 minutes about what you learned in this activity and from this article.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Cognitive Comics</a:t>
            </a:r>
            <a:endParaRPr/>
          </a:p>
        </p:txBody>
      </p:sp>
      <p:sp>
        <p:nvSpPr>
          <p:cNvPr id="296" name="Google Shape;296;p42"/>
          <p:cNvSpPr txBox="1">
            <a:spLocks noGrp="1"/>
          </p:cNvSpPr>
          <p:nvPr>
            <p:ph type="body" idx="1"/>
          </p:nvPr>
        </p:nvSpPr>
        <p:spPr>
          <a:xfrm>
            <a:off x="457201" y="1451610"/>
            <a:ext cx="790956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Draw and write captions for a </a:t>
            </a:r>
            <a:r>
              <a:rPr lang="en-US" b="1" dirty="0"/>
              <a:t>Cognitive Comic </a:t>
            </a:r>
            <a:r>
              <a:rPr lang="en-US" dirty="0"/>
              <a:t>that expresses your understanding of the main point of this reading. Your comic should attempt to explain the reading to someone who isn’t familiar with classifying stars.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Think about the content. Use as much art as you want to help you convey that content.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1e52f4b48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86" name="Google Shape;86;g71e52f4b48_0_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i="1" dirty="0"/>
              <a:t>How are star spectra used to help us find stars that are more likely to harbor planets with life?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92" name="Google Shape;92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1800" dirty="0"/>
              <a:t>We will: </a:t>
            </a:r>
            <a:endParaRPr dirty="0"/>
          </a:p>
          <a:p>
            <a:pPr marL="514350" lvl="0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000" i="1" dirty="0"/>
              <a:t>Develop a classification system for 14 real star spectra.</a:t>
            </a:r>
            <a:endParaRPr sz="2000" dirty="0"/>
          </a:p>
          <a:p>
            <a:pPr marL="514350" lvl="0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000" i="1" dirty="0"/>
              <a:t>Understand links between the temperature of a star and light emission and absorption events in that star.</a:t>
            </a:r>
            <a:endParaRPr sz="2000" dirty="0"/>
          </a:p>
          <a:p>
            <a:pPr marL="514350" lvl="0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000" i="1" dirty="0"/>
              <a:t>Learn about the OBAFGKM classification system and its use in the search for stars that are more likely to support planets with life.</a:t>
            </a:r>
            <a:endParaRPr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>
            <a:spLocks noGrp="1"/>
          </p:cNvSpPr>
          <p:nvPr>
            <p:ph type="title"/>
          </p:nvPr>
        </p:nvSpPr>
        <p:spPr>
          <a:xfrm>
            <a:off x="457200" y="31203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Are There Other Planets With Life?</a:t>
            </a:r>
            <a:endParaRPr dirty="0"/>
          </a:p>
        </p:txBody>
      </p:sp>
      <p:sp>
        <p:nvSpPr>
          <p:cNvPr id="98" name="Google Shape;98;p4"/>
          <p:cNvSpPr txBox="1">
            <a:spLocks noGrp="1"/>
          </p:cNvSpPr>
          <p:nvPr>
            <p:ph type="body" idx="1"/>
          </p:nvPr>
        </p:nvSpPr>
        <p:spPr>
          <a:xfrm>
            <a:off x="457200" y="1169289"/>
            <a:ext cx="8229600" cy="145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physical characteristics make stars more likely to harbor an orbiting planet with complex life on it?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look for these stars?</a:t>
            </a:r>
            <a:endParaRPr sz="4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"/>
          <p:cNvSpPr/>
          <p:nvPr/>
        </p:nvSpPr>
        <p:spPr>
          <a:xfrm>
            <a:off x="5156947" y="2658040"/>
            <a:ext cx="2075446" cy="19607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Distant Star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7136965" y="2605043"/>
            <a:ext cx="937993" cy="905743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Planet With Life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495680" y="4408191"/>
            <a:ext cx="3933501" cy="52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4AB2EF-1AA5-494E-A721-8D818C6AA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467" y="3510786"/>
            <a:ext cx="1632714" cy="1632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3573D0D-0CA6-4F6D-8960-F5A0BE1CE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120" y="3510786"/>
            <a:ext cx="1632714" cy="163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5A9AFAF-2848-4BE5-9EBF-34F4E6D1B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88" y="3510786"/>
            <a:ext cx="1632714" cy="163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/>
          <p:nvPr/>
        </p:nvSpPr>
        <p:spPr>
          <a:xfrm rot="20304994">
            <a:off x="1382548" y="2907390"/>
            <a:ext cx="2377436" cy="2296766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"/>
          <p:cNvSpPr/>
          <p:nvPr/>
        </p:nvSpPr>
        <p:spPr>
          <a:xfrm>
            <a:off x="2075114" y="3581863"/>
            <a:ext cx="992306" cy="947819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F628BC-091B-4D56-9390-3A0EE97EE130}"/>
              </a:ext>
            </a:extLst>
          </p:cNvPr>
          <p:cNvSpPr txBox="1"/>
          <p:nvPr/>
        </p:nvSpPr>
        <p:spPr>
          <a:xfrm>
            <a:off x="1989798" y="3794162"/>
            <a:ext cx="1162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Emission in the Center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457200" y="39303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Star Spectra Teach Us About Stars</a:t>
            </a:r>
            <a:endParaRPr dirty="0"/>
          </a:p>
        </p:txBody>
      </p:sp>
      <p:sp>
        <p:nvSpPr>
          <p:cNvPr id="109" name="Google Shape;109;p5"/>
          <p:cNvSpPr txBox="1">
            <a:spLocks noGrp="1"/>
          </p:cNvSpPr>
          <p:nvPr>
            <p:ph type="body" idx="1"/>
          </p:nvPr>
        </p:nvSpPr>
        <p:spPr>
          <a:xfrm>
            <a:off x="208429" y="1366790"/>
            <a:ext cx="4517575" cy="3776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 startAt="3"/>
            </a:pPr>
            <a:r>
              <a:rPr lang="en-US" dirty="0"/>
              <a:t>The rainbow </a:t>
            </a:r>
            <a:r>
              <a:rPr lang="en-US" b="1" dirty="0"/>
              <a:t>spectrum </a:t>
            </a:r>
            <a:r>
              <a:rPr lang="en-US" dirty="0"/>
              <a:t>is</a:t>
            </a:r>
            <a:r>
              <a:rPr lang="en-US" b="1" dirty="0"/>
              <a:t> </a:t>
            </a:r>
            <a:r>
              <a:rPr lang="en-US" dirty="0"/>
              <a:t>missing</a:t>
            </a:r>
            <a:r>
              <a:rPr lang="en-US" b="1" dirty="0"/>
              <a:t> </a:t>
            </a:r>
            <a:r>
              <a:rPr lang="en-US" dirty="0"/>
              <a:t>colors (represented by black lines)—these are </a:t>
            </a:r>
            <a:r>
              <a:rPr lang="en-US" b="1" dirty="0"/>
              <a:t>spectral absorption lines</a:t>
            </a:r>
            <a:endParaRPr b="1" dirty="0"/>
          </a:p>
        </p:txBody>
      </p:sp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5062" y="1305084"/>
            <a:ext cx="3808927" cy="2702140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</p:pic>
      <p:sp>
        <p:nvSpPr>
          <p:cNvPr id="114" name="Google Shape;114;p5"/>
          <p:cNvSpPr/>
          <p:nvPr/>
        </p:nvSpPr>
        <p:spPr>
          <a:xfrm>
            <a:off x="3424755" y="3100196"/>
            <a:ext cx="1468500" cy="110147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Absorption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by Elements at Surface</a:t>
            </a:r>
            <a:endParaRPr sz="9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16" name="Google Shape;116;p5"/>
          <p:cNvCxnSpPr/>
          <p:nvPr/>
        </p:nvCxnSpPr>
        <p:spPr>
          <a:xfrm>
            <a:off x="4521926" y="1645449"/>
            <a:ext cx="542564" cy="1"/>
          </a:xfrm>
          <a:prstGeom prst="straightConnector1">
            <a:avLst/>
          </a:prstGeom>
          <a:noFill/>
          <a:ln w="38100" cap="flat" cmpd="sng">
            <a:solidFill>
              <a:srgbClr val="6197C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7" name="Google Shape;117;p5"/>
          <p:cNvCxnSpPr/>
          <p:nvPr/>
        </p:nvCxnSpPr>
        <p:spPr>
          <a:xfrm>
            <a:off x="4435752" y="2440984"/>
            <a:ext cx="1595960" cy="818851"/>
          </a:xfrm>
          <a:prstGeom prst="straightConnector1">
            <a:avLst/>
          </a:prstGeom>
          <a:noFill/>
          <a:ln w="38100" cap="flat" cmpd="sng">
            <a:solidFill>
              <a:srgbClr val="6197CA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F2B3A1-C9C1-4D29-B54E-EA39E3E24B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3" b="18807"/>
          <a:stretch/>
        </p:blipFill>
        <p:spPr>
          <a:xfrm>
            <a:off x="4831494" y="2011288"/>
            <a:ext cx="4024399" cy="2754905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981BED-7E90-4849-9DBB-D643D87FF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35" y="2011289"/>
            <a:ext cx="3889973" cy="2754905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</p:pic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 dirty="0"/>
              <a:t>Goal: Classify Star Spectra Into Groups</a:t>
            </a:r>
            <a:endParaRPr dirty="0"/>
          </a:p>
        </p:txBody>
      </p:sp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680967"/>
          </a:xfrm>
          <a:prstGeom prst="rect">
            <a:avLst/>
          </a:prstGeom>
          <a:noFill/>
          <a:ln w="12700"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Find similar spectra:</a:t>
            </a:r>
            <a:endParaRPr dirty="0"/>
          </a:p>
        </p:txBody>
      </p:sp>
      <p:sp>
        <p:nvSpPr>
          <p:cNvPr id="124" name="Google Shape;124;p6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680967"/>
          </a:xfrm>
          <a:prstGeom prst="rect">
            <a:avLst/>
          </a:prstGeom>
          <a:noFill/>
          <a:ln w="12700"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Report groups in this table: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 dirty="0"/>
              <a:t>Accessing the SDSS Database</a:t>
            </a:r>
            <a:endParaRPr dirty="0"/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1"/>
          </p:nvPr>
        </p:nvSpPr>
        <p:spPr>
          <a:xfrm>
            <a:off x="457199" y="1440064"/>
            <a:ext cx="7883611" cy="1807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r>
              <a:rPr lang="en-US" dirty="0"/>
              <a:t>The database: </a:t>
            </a:r>
            <a:r>
              <a:rPr lang="en-US" sz="2400" b="0" i="1" u="sng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http://voyages.sdss.org/expeditions/expedition-to-the-milky-way/spectral-types/classifying-stars/</a:t>
            </a:r>
            <a:endParaRPr lang="en-US" sz="2400" b="0" i="1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Open the SDSS page and scroll down to find this table.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Click on a blue “fiber” number (circled) to select a star. 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133" name="Google Shape;13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8162" y="3203173"/>
            <a:ext cx="5807676" cy="162671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</p:pic>
      <p:sp>
        <p:nvSpPr>
          <p:cNvPr id="135" name="Google Shape;135;p7"/>
          <p:cNvSpPr/>
          <p:nvPr/>
        </p:nvSpPr>
        <p:spPr>
          <a:xfrm>
            <a:off x="3057267" y="3733374"/>
            <a:ext cx="628627" cy="556686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 dirty="0"/>
              <a:t>SDSS Star Page</a:t>
            </a:r>
            <a:endParaRPr dirty="0"/>
          </a:p>
        </p:txBody>
      </p:sp>
      <p:sp>
        <p:nvSpPr>
          <p:cNvPr id="141" name="Google Shape;141;p8"/>
          <p:cNvSpPr txBox="1">
            <a:spLocks noGrp="1"/>
          </p:cNvSpPr>
          <p:nvPr>
            <p:ph type="body" idx="1"/>
          </p:nvPr>
        </p:nvSpPr>
        <p:spPr>
          <a:xfrm>
            <a:off x="457199" y="1440064"/>
            <a:ext cx="2866769" cy="3354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/>
              <a:t>Notice the star spectrum (circled) on each “fiber” page.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/>
              <a:t>Click on the spectrum to see a larger image.</a:t>
            </a:r>
            <a:endParaRPr dirty="0"/>
          </a:p>
        </p:txBody>
      </p:sp>
      <p:pic>
        <p:nvPicPr>
          <p:cNvPr id="142" name="Google Shape;14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2218" y="830719"/>
            <a:ext cx="3225113" cy="3785290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</p:pic>
      <p:sp>
        <p:nvSpPr>
          <p:cNvPr id="143" name="Google Shape;143;p8"/>
          <p:cNvSpPr/>
          <p:nvPr/>
        </p:nvSpPr>
        <p:spPr>
          <a:xfrm>
            <a:off x="3811516" y="3117243"/>
            <a:ext cx="2372499" cy="1677179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1">
    <a:dk1>
      <a:srgbClr val="000000"/>
    </a:dk1>
    <a:lt1>
      <a:srgbClr val="FFFFFF"/>
    </a:lt1>
    <a:dk2>
      <a:srgbClr val="534949"/>
    </a:dk2>
    <a:lt2>
      <a:srgbClr val="F2E6B7"/>
    </a:lt2>
    <a:accent1>
      <a:srgbClr val="DCBA25"/>
    </a:accent1>
    <a:accent2>
      <a:srgbClr val="679BCD"/>
    </a:accent2>
    <a:accent3>
      <a:srgbClr val="999967"/>
    </a:accent3>
    <a:accent4>
      <a:srgbClr val="991B1E"/>
    </a:accent4>
    <a:accent5>
      <a:srgbClr val="C1C1C1"/>
    </a:accent5>
    <a:accent6>
      <a:srgbClr val="7D1619"/>
    </a:accent6>
    <a:hlink>
      <a:srgbClr val="5D94C1"/>
    </a:hlink>
    <a:folHlink>
      <a:srgbClr val="7C7C5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15012</TotalTime>
  <Words>1323</Words>
  <Application>Microsoft Macintosh PowerPoint</Application>
  <PresentationFormat>On-screen Show (16:9)</PresentationFormat>
  <Paragraphs>159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Noto Sans Symbols</vt:lpstr>
      <vt:lpstr>Arial</vt:lpstr>
      <vt:lpstr>Constantia</vt:lpstr>
      <vt:lpstr>Times New Roman</vt:lpstr>
      <vt:lpstr>Helvetica Neue</vt:lpstr>
      <vt:lpstr>Arial</vt:lpstr>
      <vt:lpstr>Georgia</vt:lpstr>
      <vt:lpstr>Calibri</vt:lpstr>
      <vt:lpstr>LEARN theme</vt:lpstr>
      <vt:lpstr>LEARN theme</vt:lpstr>
      <vt:lpstr>PowerPoint Presentation</vt:lpstr>
      <vt:lpstr>Classifying Stars with Spectra</vt:lpstr>
      <vt:lpstr>Essential Question</vt:lpstr>
      <vt:lpstr>Lesson Objectives</vt:lpstr>
      <vt:lpstr>Are There Other Planets With Life?</vt:lpstr>
      <vt:lpstr>Star Spectra Teach Us About Stars</vt:lpstr>
      <vt:lpstr>Goal: Classify Star Spectra Into Groups</vt:lpstr>
      <vt:lpstr>Accessing the SDSS Database</vt:lpstr>
      <vt:lpstr>SDSS Star Page</vt:lpstr>
      <vt:lpstr>Goal of Part B</vt:lpstr>
      <vt:lpstr>Use the Harvard-Based OBAFGKM System</vt:lpstr>
      <vt:lpstr>Goals for Explain Questions</vt:lpstr>
      <vt:lpstr>Muddiest Point</vt:lpstr>
      <vt:lpstr>Properties of Our G-type Sun (Qs A1–A5)</vt:lpstr>
      <vt:lpstr>What Type of Star Is This? (Qs A6–A11)</vt:lpstr>
      <vt:lpstr>Use the Harvard-Based OBAFGKM System</vt:lpstr>
      <vt:lpstr>How Confident Is Our Star Type Assignment?</vt:lpstr>
      <vt:lpstr>How Do Atoms Absorb Light?</vt:lpstr>
      <vt:lpstr>Temperature Effects on Excitation</vt:lpstr>
      <vt:lpstr>How Different Colors Are Absorbed</vt:lpstr>
      <vt:lpstr>Helium vs. Hydrogen</vt:lpstr>
      <vt:lpstr>Blackbody Equation for Star Temperatures</vt:lpstr>
      <vt:lpstr>Example of Blackbody Equation with the Sun</vt:lpstr>
      <vt:lpstr>So, What Kind of OBAFGKM Stars Support Life? 4-2-1 Strategy to Find the Main Points</vt:lpstr>
      <vt:lpstr>Cognitive Comics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Moharram, Jehanne</cp:lastModifiedBy>
  <cp:revision>10</cp:revision>
  <cp:lastPrinted>2021-08-11T12:47:14Z</cp:lastPrinted>
  <dcterms:modified xsi:type="dcterms:W3CDTF">2024-07-09T20:12:24Z</dcterms:modified>
</cp:coreProperties>
</file>