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4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0" r:id="rId18"/>
    <p:sldId id="272" r:id="rId19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1"/>
      <p:bold r:id="rId22"/>
      <p:italic r:id="rId23"/>
      <p:boldItalic r:id="rId24"/>
    </p:embeddedFont>
    <p:embeddedFont>
      <p:font typeface="Georgia" panose="02040502050405020303" pitchFamily="18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h+lCbe4QBGFwR/IrR1y6fYdwNF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2C4F48-EB33-431F-A9EC-052F4E7C8FDF}">
  <a:tblStyle styleId="{442C4F48-EB33-431F-A9EC-052F4E7C8FD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AEFF6"/>
          </a:solidFill>
        </a:fill>
      </a:tcStyle>
    </a:wholeTbl>
    <a:band1H>
      <a:tcTxStyle/>
      <a:tcStyle>
        <a:tcBdr/>
        <a:fill>
          <a:solidFill>
            <a:srgbClr val="D2DEE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2DEE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56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6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34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5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1e52f4b4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71e52f4b4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0" name="Google Shape;5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" name="Google Shape;1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1" name="Google Shape;31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5" name="Google Shape;3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piff.rit.edu/classes/phys301/lectures/spec_lines/spec_line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a.terc.edu/spectral_solar_spectrum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59342" y="3063240"/>
            <a:ext cx="1554475" cy="155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240" dirty="0"/>
              <a:t>Color Materials Absorb and Reflect Different Colors of Light</a:t>
            </a:r>
            <a:endParaRPr sz="3240" dirty="0"/>
          </a:p>
        </p:txBody>
      </p:sp>
      <p:sp>
        <p:nvSpPr>
          <p:cNvPr id="148" name="Google Shape;148;p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Object color is reflected light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Complementary color is absorbed --&gt; generates heat</a:t>
            </a:r>
            <a:endParaRPr dirty="0"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colors are absorbed by white? Black?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1400" i="1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9"/>
          <p:cNvSpPr/>
          <p:nvPr/>
        </p:nvSpPr>
        <p:spPr>
          <a:xfrm>
            <a:off x="548645" y="2960370"/>
            <a:ext cx="1554475" cy="140589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9"/>
          <p:cNvSpPr/>
          <p:nvPr/>
        </p:nvSpPr>
        <p:spPr>
          <a:xfrm>
            <a:off x="5159342" y="4583704"/>
            <a:ext cx="209009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https://www.freepik.com/vectors/green</a:t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2055617" y="3327440"/>
            <a:ext cx="1505308" cy="67175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Emission</a:t>
            </a:r>
            <a:endParaRPr/>
          </a:p>
        </p:txBody>
      </p:sp>
      <p:sp>
        <p:nvSpPr>
          <p:cNvPr id="152" name="Google Shape;152;p9"/>
          <p:cNvSpPr/>
          <p:nvPr/>
        </p:nvSpPr>
        <p:spPr>
          <a:xfrm>
            <a:off x="4315248" y="3351884"/>
            <a:ext cx="1505308" cy="67175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Absorption</a:t>
            </a:r>
            <a:endParaRPr/>
          </a:p>
        </p:txBody>
      </p:sp>
      <p:sp>
        <p:nvSpPr>
          <p:cNvPr id="153" name="Google Shape;153;p9"/>
          <p:cNvSpPr/>
          <p:nvPr/>
        </p:nvSpPr>
        <p:spPr>
          <a:xfrm rot="-1378458">
            <a:off x="6189914" y="2779449"/>
            <a:ext cx="1650765" cy="65716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Reflection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How Do Atoms Absorb Light?</a:t>
            </a:r>
            <a:endParaRPr/>
          </a:p>
        </p:txBody>
      </p:sp>
      <p:sp>
        <p:nvSpPr>
          <p:cNvPr id="159" name="Google Shape;159;p10"/>
          <p:cNvSpPr txBox="1">
            <a:spLocks noGrp="1"/>
          </p:cNvSpPr>
          <p:nvPr>
            <p:ph type="body" idx="1"/>
          </p:nvPr>
        </p:nvSpPr>
        <p:spPr>
          <a:xfrm>
            <a:off x="457200" y="129159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Rings = Energy Levels; Dots = Electrons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Step 1 = Light </a:t>
            </a:r>
            <a:r>
              <a:rPr lang="en-US" b="1"/>
              <a:t>Absorbed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Step 2 = Energy Released = Heat or </a:t>
            </a:r>
            <a:r>
              <a:rPr lang="en-US" b="1"/>
              <a:t>Emitted</a:t>
            </a:r>
            <a:r>
              <a:rPr lang="en-US"/>
              <a:t> Light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Overall energy is conserved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pic>
        <p:nvPicPr>
          <p:cNvPr id="160" name="Google Shape;16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2279" y="3194948"/>
            <a:ext cx="5667334" cy="1754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/>
              <a:t>Why are Different Colors Absorbed?</a:t>
            </a:r>
            <a:endParaRPr/>
          </a:p>
        </p:txBody>
      </p:sp>
      <p:sp>
        <p:nvSpPr>
          <p:cNvPr id="166" name="Google Shape;166;p11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3581581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i="1"/>
              <a:t>Electrons</a:t>
            </a:r>
            <a:r>
              <a:rPr lang="en-US"/>
              <a:t> in a </a:t>
            </a:r>
            <a:r>
              <a:rPr lang="en-US" i="1"/>
              <a:t>Bohr Model</a:t>
            </a:r>
            <a:endParaRPr/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2"/>
          </p:nvPr>
        </p:nvSpPr>
        <p:spPr>
          <a:xfrm>
            <a:off x="4051851" y="1440064"/>
            <a:ext cx="4368579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Different </a:t>
            </a:r>
            <a:r>
              <a:rPr lang="en-US" i="1"/>
              <a:t>color</a:t>
            </a:r>
            <a:r>
              <a:rPr lang="en-US"/>
              <a:t> = Different </a:t>
            </a:r>
            <a:r>
              <a:rPr lang="en-US" i="1"/>
              <a:t>energy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 i="1"/>
              <a:t>High</a:t>
            </a:r>
            <a:r>
              <a:rPr lang="en-US"/>
              <a:t> energy  🡪 </a:t>
            </a:r>
            <a:r>
              <a:rPr lang="en-US" i="1"/>
              <a:t>Low</a:t>
            </a:r>
            <a:r>
              <a:rPr lang="en-US"/>
              <a:t> energy</a:t>
            </a:r>
            <a:endParaRPr/>
          </a:p>
        </p:txBody>
      </p:sp>
      <p:pic>
        <p:nvPicPr>
          <p:cNvPr id="168" name="Google Shape;16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5350" y="2571750"/>
            <a:ext cx="1835785" cy="240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3236908"/>
            <a:ext cx="3315211" cy="818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Are These Elements in the Sun if…</a:t>
            </a:r>
            <a:endParaRPr/>
          </a:p>
        </p:txBody>
      </p:sp>
      <p:sp>
        <p:nvSpPr>
          <p:cNvPr id="175" name="Google Shape;175;p12"/>
          <p:cNvSpPr txBox="1">
            <a:spLocks noGrp="1"/>
          </p:cNvSpPr>
          <p:nvPr>
            <p:ph type="body" idx="1"/>
          </p:nvPr>
        </p:nvSpPr>
        <p:spPr>
          <a:xfrm>
            <a:off x="457200" y="1389825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2400"/>
              <a:t>Hydrogen’s absorption lines match the Sun’s absorption lines?</a:t>
            </a: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2400"/>
              <a:t>Neon’s absorption lines do NOT match a solar absorption line?</a:t>
            </a:r>
            <a:endParaRPr/>
          </a:p>
        </p:txBody>
      </p:sp>
      <p:sp>
        <p:nvSpPr>
          <p:cNvPr id="176" name="Google Shape;176;p12"/>
          <p:cNvSpPr/>
          <p:nvPr/>
        </p:nvSpPr>
        <p:spPr>
          <a:xfrm>
            <a:off x="457200" y="2366010"/>
            <a:ext cx="8229600" cy="2377440"/>
          </a:xfrm>
          <a:prstGeom prst="sun">
            <a:avLst>
              <a:gd name="adj" fmla="val 25000"/>
            </a:avLst>
          </a:prstGeom>
          <a:solidFill>
            <a:schemeClr val="lt2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2"/>
          <p:cNvSpPr/>
          <p:nvPr/>
        </p:nvSpPr>
        <p:spPr>
          <a:xfrm>
            <a:off x="3710570" y="3061433"/>
            <a:ext cx="1722860" cy="95410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Absorption</a:t>
            </a:r>
            <a:endParaRPr/>
          </a:p>
        </p:txBody>
      </p:sp>
      <p:sp>
        <p:nvSpPr>
          <p:cNvPr id="178" name="Google Shape;178;p12"/>
          <p:cNvSpPr txBox="1"/>
          <p:nvPr/>
        </p:nvSpPr>
        <p:spPr>
          <a:xfrm>
            <a:off x="5559762" y="3061432"/>
            <a:ext cx="182044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Hydrogen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Neon ???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How Much Do Star Spectra Vary? Why? </a:t>
            </a:r>
            <a:endParaRPr/>
          </a:p>
        </p:txBody>
      </p:sp>
      <p:sp>
        <p:nvSpPr>
          <p:cNvPr id="184" name="Google Shape;184;p31"/>
          <p:cNvSpPr txBox="1">
            <a:spLocks noGrp="1"/>
          </p:cNvSpPr>
          <p:nvPr>
            <p:ph type="body" idx="1"/>
          </p:nvPr>
        </p:nvSpPr>
        <p:spPr>
          <a:xfrm>
            <a:off x="5657248" y="2033707"/>
            <a:ext cx="2911642" cy="188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Vega vs. the Sun</a:t>
            </a:r>
            <a:endParaRPr/>
          </a:p>
          <a:p>
            <a: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</a:pPr>
            <a:r>
              <a:rPr lang="en-US" sz="2000"/>
              <a:t>Same color?</a:t>
            </a:r>
            <a:endParaRPr/>
          </a:p>
          <a:p>
            <a: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</a:pPr>
            <a:r>
              <a:rPr lang="en-US" sz="2000"/>
              <a:t>Same elements?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1400"/>
          </a:p>
        </p:txBody>
      </p:sp>
      <p:sp>
        <p:nvSpPr>
          <p:cNvPr id="185" name="Google Shape;185;p31"/>
          <p:cNvSpPr txBox="1"/>
          <p:nvPr/>
        </p:nvSpPr>
        <p:spPr>
          <a:xfrm>
            <a:off x="1205855" y="4489142"/>
            <a:ext cx="350691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u="sng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http://spiff.rit.edu/classes/phys301/lectures/spec_lines/spec_lines.html</a:t>
            </a:r>
            <a:r>
              <a:rPr lang="en-US" sz="1400" b="0" i="1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186" name="Google Shape;186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9012" y="1317939"/>
            <a:ext cx="4800600" cy="3141345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31"/>
          <p:cNvSpPr txBox="1"/>
          <p:nvPr/>
        </p:nvSpPr>
        <p:spPr>
          <a:xfrm>
            <a:off x="3184006" y="2263973"/>
            <a:ext cx="68480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VEGA</a:t>
            </a:r>
            <a:endParaRPr/>
          </a:p>
        </p:txBody>
      </p:sp>
      <p:sp>
        <p:nvSpPr>
          <p:cNvPr id="188" name="Google Shape;188;p31"/>
          <p:cNvSpPr txBox="1"/>
          <p:nvPr/>
        </p:nvSpPr>
        <p:spPr>
          <a:xfrm>
            <a:off x="2479757" y="3147893"/>
            <a:ext cx="56457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Gallery Walk to discuss Extend Questions</a:t>
            </a:r>
            <a:endParaRPr dirty="0"/>
          </a:p>
        </p:txBody>
      </p:sp>
      <p:sp>
        <p:nvSpPr>
          <p:cNvPr id="213" name="Google Shape;213;p3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You will pick or be assigned one of the questions in the Extend section to present to others.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Form groups with other students that picked the same question.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Discuss your answers and produce a poster to share with other students.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Tour the room to look at the other posters.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Two-minute Paper</a:t>
            </a:r>
            <a:endParaRPr/>
          </a:p>
        </p:txBody>
      </p:sp>
      <p:sp>
        <p:nvSpPr>
          <p:cNvPr id="194" name="Google Shape;194;p3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Reflect on the following prompt:</a:t>
            </a:r>
            <a:endParaRPr dirty="0"/>
          </a:p>
          <a:p>
            <a: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</a:pPr>
            <a:r>
              <a:rPr lang="en-US" sz="2800" i="1" dirty="0">
                <a:solidFill>
                  <a:srgbClr val="FF0000"/>
                </a:solidFill>
              </a:rPr>
              <a:t>What is light absorption and how does this phenomenon help scientists learn about stars?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When advised to start, please write a two-minute report on the prompt.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Turn in your report.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Muddiest Point</a:t>
            </a:r>
            <a:endParaRPr/>
          </a:p>
        </p:txBody>
      </p:sp>
      <p:sp>
        <p:nvSpPr>
          <p:cNvPr id="206" name="Google Shape;206;p3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At this point in the discussion, what is the most confusing idea you want to discuss to understand it better?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Wr</a:t>
            </a:r>
            <a:r>
              <a:rPr lang="en-US" sz="2400" dirty="0"/>
              <a:t>ite down your muddiest point and your name on a card.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1120"/>
              </a:spcBef>
              <a:spcAft>
                <a:spcPts val="600"/>
              </a:spcAft>
              <a:buSzPts val="2600"/>
              <a:buChar char="•"/>
            </a:pPr>
            <a:r>
              <a:rPr lang="en-US" sz="2400" dirty="0"/>
              <a:t>Turn in the card, knowing your name will not be used if we discuss your confusion.</a:t>
            </a:r>
            <a:endParaRPr dirty="0"/>
          </a:p>
        </p:txBody>
      </p:sp>
      <p:pic>
        <p:nvPicPr>
          <p:cNvPr id="207" name="Google Shape;207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94446" y="-414909"/>
            <a:ext cx="27432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Light Absorption and the  Solar Spectrum</a:t>
            </a:r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Light Absorption and Stars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1e52f4b48_0_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86" name="Google Shape;86;g71e52f4b48_0_0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535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i="1" dirty="0"/>
              <a:t>What is light absorption and how does this phenomenon help scientists identify stars that harbor planets that could support life?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92" name="Google Shape;92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sz="1800"/>
              <a:t>Students will: </a:t>
            </a:r>
            <a:endParaRPr/>
          </a:p>
          <a:p>
            <a:pPr marL="514350" lvl="0" indent="-285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000" i="1"/>
              <a:t>Explore</a:t>
            </a:r>
            <a:r>
              <a:rPr lang="en-US" sz="2000"/>
              <a:t> the phenomena of light absorption by viewing the spectrum of the sun reflected off of different colors of paper. </a:t>
            </a:r>
            <a:endParaRPr/>
          </a:p>
          <a:p>
            <a:pPr marL="514350" lvl="0" indent="-285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000" i="1"/>
              <a:t>Analyze</a:t>
            </a:r>
            <a:r>
              <a:rPr lang="en-US" sz="2000"/>
              <a:t> data to identify elements that absorb light in the Sun and learn about the importance of this absorption. </a:t>
            </a:r>
            <a:endParaRPr/>
          </a:p>
          <a:p>
            <a:pPr marL="514350" lvl="0" indent="-2857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000" i="1"/>
              <a:t>Compare</a:t>
            </a:r>
            <a:r>
              <a:rPr lang="en-US" sz="2000"/>
              <a:t> light spectra from two stars to learn more about how spectra are used to categorize stars. </a:t>
            </a:r>
            <a:endParaRPr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"/>
          <p:cNvSpPr/>
          <p:nvPr/>
        </p:nvSpPr>
        <p:spPr>
          <a:xfrm>
            <a:off x="4993354" y="3097560"/>
            <a:ext cx="2539016" cy="1304217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381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Light Absorption in Daily Life</a:t>
            </a:r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/>
            </a:pPr>
            <a:r>
              <a:rPr lang="en-US"/>
              <a:t>What clothing colors stay cooler on bright, sunny days? What role does light absorption and reflection play in this phenomenon?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548645" y="2996946"/>
            <a:ext cx="1554475" cy="140589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/>
          <p:nvPr/>
        </p:nvSpPr>
        <p:spPr>
          <a:xfrm>
            <a:off x="2042929" y="3433906"/>
            <a:ext cx="1505308" cy="74947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Emission</a:t>
            </a:r>
            <a:endParaRPr/>
          </a:p>
        </p:txBody>
      </p:sp>
      <p:sp>
        <p:nvSpPr>
          <p:cNvPr id="102" name="Google Shape;102;p4"/>
          <p:cNvSpPr/>
          <p:nvPr/>
        </p:nvSpPr>
        <p:spPr>
          <a:xfrm>
            <a:off x="4006209" y="3433906"/>
            <a:ext cx="1791487" cy="7723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Absorption</a:t>
            </a:r>
            <a:endParaRPr/>
          </a:p>
        </p:txBody>
      </p:sp>
      <p:sp>
        <p:nvSpPr>
          <p:cNvPr id="103" name="Google Shape;103;p4"/>
          <p:cNvSpPr txBox="1"/>
          <p:nvPr/>
        </p:nvSpPr>
        <p:spPr>
          <a:xfrm>
            <a:off x="6291962" y="3916556"/>
            <a:ext cx="11208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Clothing</a:t>
            </a:r>
            <a:endParaRPr/>
          </a:p>
        </p:txBody>
      </p:sp>
      <p:sp>
        <p:nvSpPr>
          <p:cNvPr id="104" name="Google Shape;104;p4"/>
          <p:cNvSpPr/>
          <p:nvPr/>
        </p:nvSpPr>
        <p:spPr>
          <a:xfrm rot="-1662696">
            <a:off x="5468314" y="2572666"/>
            <a:ext cx="1650765" cy="84240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Details of Light Made by Stars</a:t>
            </a:r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532638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 startAt="2"/>
            </a:pPr>
            <a:r>
              <a:rPr lang="en-US" sz="2400"/>
              <a:t>Draw or describe an example of a light spectrum. How do spectrometers help scientists observe them?</a:t>
            </a:r>
            <a:endParaRPr/>
          </a:p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 startAt="2"/>
            </a:pPr>
            <a:r>
              <a:rPr lang="en-US" sz="2400"/>
              <a:t>What star properties make it more likely they harbor an orbiting planet that sustains life? What can star spectra tell us about these properties?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111" name="Google Shape;111;p5"/>
          <p:cNvSpPr txBox="1"/>
          <p:nvPr/>
        </p:nvSpPr>
        <p:spPr>
          <a:xfrm>
            <a:off x="5897880" y="3758185"/>
            <a:ext cx="21602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https://www.freepik.com/photos/background</a:t>
            </a:r>
            <a:endParaRPr/>
          </a:p>
        </p:txBody>
      </p:sp>
      <p:pic>
        <p:nvPicPr>
          <p:cNvPr id="112" name="Google Shape;11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07896" y="1394460"/>
            <a:ext cx="1569097" cy="2354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59342" y="2571750"/>
            <a:ext cx="1554475" cy="155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240"/>
              <a:t>Why Is It Unsafe to Look Directly at the Sun?</a:t>
            </a:r>
            <a:endParaRPr sz="3240"/>
          </a:p>
        </p:txBody>
      </p:sp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577850" lvl="0" indent="-514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Font typeface="Arial"/>
              <a:buAutoNum type="arabicPeriod" startAt="4"/>
            </a:pPr>
            <a:r>
              <a:rPr lang="en-US"/>
              <a:t>Staring at the Sun can cause blindness. How exactly does sunlight cause blindness?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1400" i="1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6"/>
          <p:cNvSpPr/>
          <p:nvPr/>
        </p:nvSpPr>
        <p:spPr>
          <a:xfrm>
            <a:off x="537194" y="2274510"/>
            <a:ext cx="1554475" cy="2340924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"/>
          <p:cNvSpPr/>
          <p:nvPr/>
        </p:nvSpPr>
        <p:spPr>
          <a:xfrm>
            <a:off x="5159342" y="4092214"/>
            <a:ext cx="209009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https://www.freepik.com/vectors/green</a:t>
            </a:r>
            <a:endParaRPr/>
          </a:p>
        </p:txBody>
      </p:sp>
      <p:sp>
        <p:nvSpPr>
          <p:cNvPr id="122" name="Google Shape;122;p6"/>
          <p:cNvSpPr/>
          <p:nvPr/>
        </p:nvSpPr>
        <p:spPr>
          <a:xfrm>
            <a:off x="2138210" y="2437648"/>
            <a:ext cx="3625991" cy="15544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Absorption leads to: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solar keratitis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solar retinopathy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240"/>
              <a:t>Emission and Absorption in the Sun’s Spectrum</a:t>
            </a:r>
            <a:endParaRPr/>
          </a:p>
        </p:txBody>
      </p:sp>
      <p:sp>
        <p:nvSpPr>
          <p:cNvPr id="128" name="Google Shape;128;p7"/>
          <p:cNvSpPr txBox="1">
            <a:spLocks noGrp="1"/>
          </p:cNvSpPr>
          <p:nvPr>
            <p:ph type="body" idx="1"/>
          </p:nvPr>
        </p:nvSpPr>
        <p:spPr>
          <a:xfrm>
            <a:off x="457200" y="1451609"/>
            <a:ext cx="4194313" cy="3112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6350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29" name="Google Shape;129;p7"/>
          <p:cNvSpPr txBox="1"/>
          <p:nvPr/>
        </p:nvSpPr>
        <p:spPr>
          <a:xfrm>
            <a:off x="708270" y="4256271"/>
            <a:ext cx="390523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1" u="sng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https://ia.terc.edu/spectral_solar_spectrum.html</a:t>
            </a:r>
            <a:r>
              <a:rPr lang="en-US" sz="1400" b="0" i="1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130" name="Google Shape;13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0751" y="1574067"/>
            <a:ext cx="4140275" cy="255131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1" name="Google Shape;131;p7"/>
          <p:cNvGrpSpPr/>
          <p:nvPr/>
        </p:nvGrpSpPr>
        <p:grpSpPr>
          <a:xfrm>
            <a:off x="4651513" y="1396488"/>
            <a:ext cx="4575610" cy="2988656"/>
            <a:chOff x="2211603" y="2353313"/>
            <a:chExt cx="4575610" cy="2988656"/>
          </a:xfrm>
        </p:grpSpPr>
        <p:sp>
          <p:nvSpPr>
            <p:cNvPr id="132" name="Google Shape;132;p7"/>
            <p:cNvSpPr/>
            <p:nvPr/>
          </p:nvSpPr>
          <p:spPr>
            <a:xfrm>
              <a:off x="2211603" y="2353313"/>
              <a:ext cx="4575610" cy="298865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25400" cap="flat" cmpd="sng">
              <a:solidFill>
                <a:srgbClr val="A087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5181774" y="3306010"/>
              <a:ext cx="1522316" cy="128916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Absorption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by Elements at Surface</a:t>
              </a:r>
              <a:endPara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4" name="Google Shape;134;p7"/>
          <p:cNvSpPr/>
          <p:nvPr/>
        </p:nvSpPr>
        <p:spPr>
          <a:xfrm>
            <a:off x="6293435" y="2548043"/>
            <a:ext cx="1291765" cy="857249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Emission in the Center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Elements Absorb Light in the Sun?</a:t>
            </a:r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graphicFrame>
        <p:nvGraphicFramePr>
          <p:cNvPr id="141" name="Google Shape;141;p8"/>
          <p:cNvGraphicFramePr/>
          <p:nvPr/>
        </p:nvGraphicFramePr>
        <p:xfrm>
          <a:off x="457200" y="1565910"/>
          <a:ext cx="7498075" cy="3049500"/>
        </p:xfrm>
        <a:graphic>
          <a:graphicData uri="http://schemas.openxmlformats.org/drawingml/2006/table">
            <a:tbl>
              <a:tblPr firstRow="1" firstCol="1" bandRow="1">
                <a:noFill/>
                <a:tableStyleId>{442C4F48-EB33-431F-A9EC-052F4E7C8FDF}</a:tableStyleId>
              </a:tblPr>
              <a:tblGrid>
                <a:gridCol w="444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How well do lines match?</a:t>
                      </a:r>
                      <a:endParaRPr sz="14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Elements from database</a:t>
                      </a:r>
                      <a:endParaRPr sz="14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ALL</a:t>
                      </a:r>
                      <a:r>
                        <a:rPr lang="en-US" sz="1400" u="none" strike="noStrike" cap="none"/>
                        <a:t> element lines are in the solar spectrum </a:t>
                      </a:r>
                      <a:endParaRPr sz="1400" b="1" u="none" strike="noStrike" cap="none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 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7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SOME</a:t>
                      </a:r>
                      <a:r>
                        <a:rPr lang="en-US" sz="1400" u="none" strike="noStrike" cap="none"/>
                        <a:t> element lines are in the solar spectrum</a:t>
                      </a:r>
                      <a:endParaRPr sz="1400" b="1" u="none" strike="noStrike" cap="none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 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NO</a:t>
                      </a:r>
                      <a:r>
                        <a:rPr lang="en-US" sz="1400" u="none" strike="noStrike" cap="none"/>
                        <a:t> element lines are in the solar spectrum</a:t>
                      </a:r>
                      <a:endParaRPr sz="1400" b="1" u="none" strike="noStrike" cap="none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 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641</Words>
  <Application>Microsoft Office PowerPoint</Application>
  <PresentationFormat>On-screen Show (16:9)</PresentationFormat>
  <Paragraphs>91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Georgia</vt:lpstr>
      <vt:lpstr>Arial</vt:lpstr>
      <vt:lpstr>Constantia</vt:lpstr>
      <vt:lpstr>LEARN theme</vt:lpstr>
      <vt:lpstr>LEARN theme</vt:lpstr>
      <vt:lpstr>PowerPoint Presentation</vt:lpstr>
      <vt:lpstr>Light Absorption and the  Solar Spectrum</vt:lpstr>
      <vt:lpstr>Essential Question</vt:lpstr>
      <vt:lpstr>Lesson Objectives</vt:lpstr>
      <vt:lpstr>Light Absorption in Daily Life</vt:lpstr>
      <vt:lpstr>Details of Light Made by Stars</vt:lpstr>
      <vt:lpstr>Why Is It Unsafe to Look Directly at the Sun?</vt:lpstr>
      <vt:lpstr>Emission and Absorption in the Sun’s Spectrum</vt:lpstr>
      <vt:lpstr>What Elements Absorb Light in the Sun?</vt:lpstr>
      <vt:lpstr>Color Materials Absorb and Reflect Different Colors of Light</vt:lpstr>
      <vt:lpstr>How Do Atoms Absorb Light?</vt:lpstr>
      <vt:lpstr>Why are Different Colors Absorbed?</vt:lpstr>
      <vt:lpstr>Are These Elements in the Sun if…</vt:lpstr>
      <vt:lpstr>How Much Do Star Spectra Vary? Why? </vt:lpstr>
      <vt:lpstr>Gallery Walk to discuss Extend Questions</vt:lpstr>
      <vt:lpstr>Two-minute Paper</vt:lpstr>
      <vt:lpstr>Muddiest 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Bracken, Pam</cp:lastModifiedBy>
  <cp:revision>6</cp:revision>
  <dcterms:modified xsi:type="dcterms:W3CDTF">2025-05-22T17:09:17Z</dcterms:modified>
</cp:coreProperties>
</file>