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8" r:id="rId1"/>
    <p:sldMasterId id="2147483679" r:id="rId2"/>
    <p:sldMasterId id="2147483680" r:id="rId3"/>
  </p:sldMasterIdLst>
  <p:notesMasterIdLst>
    <p:notesMasterId r:id="rId1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08" y="21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bcf6b0c742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bcf6b0c742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bcf6b0c742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gbcf6b0c742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bcf6b0c742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bcf6b0c742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bcf6b0c742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bcf6b0c742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bcf6b0c742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bcf6b0c742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bcf6b0c742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Add the Collaborative Word Cloud to this slide.</a:t>
            </a:r>
            <a:endParaRPr dirty="0"/>
          </a:p>
        </p:txBody>
      </p:sp>
      <p:sp>
        <p:nvSpPr>
          <p:cNvPr id="162" name="Google Shape;162;gbcf6b0c742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cf6b0c742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cf6b0c742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bcf6b0c742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bcf6b0c742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bcf6b0c742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bcf6b0c742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bcf6b0c742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bcf6b0c742_1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dirty="0" err="1">
                <a:solidFill>
                  <a:srgbClr val="444444"/>
                </a:solidFill>
                <a:effectLst/>
                <a:latin typeface="Helvetica Neue"/>
              </a:rPr>
              <a:t>Kerfant</a:t>
            </a:r>
            <a:r>
              <a:rPr lang="en-US" b="0" i="0" dirty="0">
                <a:solidFill>
                  <a:srgbClr val="444444"/>
                </a:solidFill>
                <a:effectLst/>
                <a:latin typeface="Helvetica Neue"/>
              </a:rPr>
              <a:t>, A. (October 2014). Thank You, Gratitude, Appreciation. </a:t>
            </a:r>
            <a:r>
              <a:rPr lang="en-US" b="0" i="1" dirty="0" err="1">
                <a:solidFill>
                  <a:srgbClr val="444444"/>
                </a:solidFill>
                <a:effectLst/>
                <a:latin typeface="Helvetica Neue"/>
              </a:rPr>
              <a:t>Pixabay</a:t>
            </a:r>
            <a:r>
              <a:rPr lang="en-US" b="0" i="1" dirty="0">
                <a:solidFill>
                  <a:srgbClr val="444444"/>
                </a:solidFill>
                <a:effectLst/>
                <a:latin typeface="Helvetica Neue"/>
              </a:rPr>
              <a:t>. </a:t>
            </a:r>
            <a:r>
              <a:rPr lang="en-US" b="0" i="0" dirty="0">
                <a:solidFill>
                  <a:srgbClr val="444444"/>
                </a:solidFill>
                <a:effectLst/>
                <a:latin typeface="Helvetica Neue"/>
              </a:rPr>
              <a:t>https://pixabay.com/illustrations/thank-you-gratitude-appreciation-490606/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bcf6b0c742_1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bcf6b0c742_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bcf6b0c742_1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bcf6b0c742_1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b="0" i="0" dirty="0" err="1">
                <a:solidFill>
                  <a:srgbClr val="444444"/>
                </a:solidFill>
                <a:effectLst/>
                <a:latin typeface="Helvetica Neue"/>
              </a:rPr>
              <a:t>Kerfant</a:t>
            </a:r>
            <a:r>
              <a:rPr lang="en-US" b="0" i="0" dirty="0">
                <a:solidFill>
                  <a:srgbClr val="444444"/>
                </a:solidFill>
                <a:effectLst/>
                <a:latin typeface="Helvetica Neue"/>
              </a:rPr>
              <a:t>, A. (October 2014). Thank You, Gratitude, Appreciation. </a:t>
            </a:r>
            <a:r>
              <a:rPr lang="en-US" b="0" i="1" dirty="0" err="1">
                <a:solidFill>
                  <a:srgbClr val="444444"/>
                </a:solidFill>
                <a:effectLst/>
                <a:latin typeface="Helvetica Neue"/>
              </a:rPr>
              <a:t>Pixabay</a:t>
            </a:r>
            <a:r>
              <a:rPr lang="en-US" b="0" i="1" dirty="0">
                <a:solidFill>
                  <a:srgbClr val="444444"/>
                </a:solidFill>
                <a:effectLst/>
                <a:latin typeface="Helvetica Neue"/>
              </a:rPr>
              <a:t>. </a:t>
            </a:r>
            <a:r>
              <a:rPr lang="en-US" b="0" i="0" dirty="0">
                <a:solidFill>
                  <a:srgbClr val="444444"/>
                </a:solidFill>
                <a:effectLst/>
                <a:latin typeface="Helvetica Neue"/>
              </a:rPr>
              <a:t>https://pixabay.com/illustrations/thank-you-gratitude-appreciation-490606/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bcf6b0c742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bcf6b0c742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c3c5eb3e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c3c5eb3e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ARN Logo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36550" algn="l" rtl="0">
              <a:spcBef>
                <a:spcPts val="340"/>
              </a:spcBef>
              <a:spcAft>
                <a:spcPts val="0"/>
              </a:spcAft>
              <a:buSzPts val="1700"/>
              <a:buFont typeface="Arial"/>
              <a:buChar char="•"/>
              <a:defRPr sz="1700"/>
            </a:lvl3pPr>
            <a:lvl4pPr marL="1828800" lvl="3" indent="-323850" algn="l" rtl="0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/>
            </a:lvl4pPr>
            <a:lvl5pPr marL="2286000" lvl="4" indent="-314325" algn="l" rtl="0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7" name="Google Shape;5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1">
  <p:cSld name="Strategy v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6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Autofit/>
          </a:bodyPr>
          <a:lstStyle>
            <a:lvl1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 rtl="0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 rtl="0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 rtl="0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 rtl="0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 rtl="0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 rtl="0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 rtl="0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 rtl="0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2"/>
          </p:nvPr>
        </p:nvSpPr>
        <p:spPr>
          <a:xfrm>
            <a:off x="5911850" y="1663336"/>
            <a:ext cx="1828800" cy="18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2">
  <p:cSld name="Strategy v2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Autofit/>
          </a:bodyPr>
          <a:lstStyle>
            <a:lvl1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 rtl="0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 rtl="0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 rtl="0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 rtl="0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 rtl="0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 rtl="0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 rtl="0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 rtl="0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68" name="Google Shape;68;p17"/>
          <p:cNvSpPr>
            <a:spLocks noGrp="1"/>
          </p:cNvSpPr>
          <p:nvPr>
            <p:ph type="pic" idx="2"/>
          </p:nvPr>
        </p:nvSpPr>
        <p:spPr>
          <a:xfrm>
            <a:off x="4692302" y="1305059"/>
            <a:ext cx="3994200" cy="1420800"/>
          </a:xfrm>
          <a:prstGeom prst="rect">
            <a:avLst/>
          </a:prstGeom>
          <a:noFill/>
          <a:ln w="9525" cap="flat" cmpd="sng">
            <a:solidFill>
              <a:srgbClr val="BCD4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ll Quote">
  <p:cSld name="Pull Quot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/>
          <p:nvPr/>
        </p:nvSpPr>
        <p:spPr>
          <a:xfrm>
            <a:off x="1721476" y="1313644"/>
            <a:ext cx="5700900" cy="3206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1C3C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body" idx="1"/>
          </p:nvPr>
        </p:nvSpPr>
        <p:spPr>
          <a:xfrm>
            <a:off x="2574750" y="1534732"/>
            <a:ext cx="3994500" cy="23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Autofit/>
          </a:bodyPr>
          <a:lstStyle>
            <a:lvl1pPr marL="457200" lvl="0" indent="-228600" algn="l" rtl="0">
              <a:spcBef>
                <a:spcPts val="520"/>
              </a:spcBef>
              <a:spcAft>
                <a:spcPts val="0"/>
              </a:spcAft>
              <a:buSzPts val="2600"/>
              <a:buNone/>
              <a:defRPr b="1">
                <a:solidFill>
                  <a:schemeClr val="lt1"/>
                </a:solidFill>
              </a:defRPr>
            </a:lvl1pPr>
            <a:lvl2pPr marL="914400" lvl="1" indent="-325755" algn="l" rtl="0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 rtl="0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 rtl="0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 rtl="0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 rtl="0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 rtl="0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 rtl="0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 rtl="0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2"/>
          </p:nvPr>
        </p:nvSpPr>
        <p:spPr>
          <a:xfrm>
            <a:off x="3017949" y="3943350"/>
            <a:ext cx="3108000" cy="5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Autofit/>
          </a:bodyPr>
          <a:lstStyle>
            <a:lvl1pPr marL="457200" lvl="0" indent="-228600" algn="l" rtl="0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 i="1">
                <a:solidFill>
                  <a:schemeClr val="lt1"/>
                </a:solidFill>
              </a:defRPr>
            </a:lvl1pPr>
            <a:lvl2pPr marL="914400" lvl="1" indent="-325755" algn="l" rtl="0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 rtl="0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 rtl="0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 rtl="0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 rtl="0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 rtl="0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 rtl="0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 rtl="0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pic>
        <p:nvPicPr>
          <p:cNvPr id="75" name="Google Shape;75;p18" descr="A picture containing 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4178" t="21571" r="32618" b="56088"/>
          <a:stretch/>
        </p:blipFill>
        <p:spPr>
          <a:xfrm>
            <a:off x="1828288" y="1352281"/>
            <a:ext cx="639651" cy="536620"/>
          </a:xfrm>
          <a:prstGeom prst="rect">
            <a:avLst/>
          </a:prstGeom>
          <a:solidFill>
            <a:srgbClr val="1C3C58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38" scaled="0"/>
        </a:gra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34288" lvl="0" algn="l" rtl="0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 rtl="0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 rtl="0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 rtl="0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 rtl="0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 rtl="0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79" name="Google Shape;79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dered List">
  <p:cSld name="Ordered Lis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arabicPeriod"/>
              <a:defRPr sz="26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AutoNum type="alphaLcParenR"/>
              <a:defRPr sz="2000"/>
            </a:lvl2pPr>
            <a:lvl3pPr marL="1371600" lvl="2" indent="-336550" algn="l" rtl="0">
              <a:spcBef>
                <a:spcPts val="340"/>
              </a:spcBef>
              <a:spcAft>
                <a:spcPts val="0"/>
              </a:spcAft>
              <a:buClr>
                <a:schemeClr val="accent4"/>
              </a:buClr>
              <a:buSzPts val="1700"/>
              <a:buFont typeface="Calibri"/>
              <a:buAutoNum type="romanLcPeriod"/>
              <a:defRPr sz="1700"/>
            </a:lvl3pPr>
            <a:lvl4pPr marL="1828800" lvl="3" indent="-323850" algn="l" rtl="0"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AutoNum type="arabicPeriod"/>
              <a:defRPr/>
            </a:lvl4pPr>
            <a:lvl5pPr marL="2286000" lvl="4" indent="-314325" algn="l" rtl="0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AutoNum type="arabicPeriod"/>
              <a:defRPr sz="1350"/>
            </a:lvl5pPr>
            <a:lvl6pPr marL="2743200" lvl="5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2" name="Google Shape;82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83" scaled="0"/>
        </a:gra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1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 rtl="0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 rtl="0"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 rtl="0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 rtl="0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7" name="Google Shape;87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 txBox="1">
            <a:spLocks noGrp="1"/>
          </p:cNvSpPr>
          <p:nvPr>
            <p:ph type="title"/>
          </p:nvPr>
        </p:nvSpPr>
        <p:spPr>
          <a:xfrm>
            <a:off x="457200" y="302954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2"/>
          <p:cNvSpPr txBox="1">
            <a:spLocks noGrp="1"/>
          </p:cNvSpPr>
          <p:nvPr>
            <p:ph type="body" idx="1"/>
          </p:nvPr>
        </p:nvSpPr>
        <p:spPr>
          <a:xfrm>
            <a:off x="457200" y="1317938"/>
            <a:ext cx="4038600" cy="3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 rtl="0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 rtl="0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2"/>
          <p:cNvSpPr txBox="1">
            <a:spLocks noGrp="1"/>
          </p:cNvSpPr>
          <p:nvPr>
            <p:ph type="body" idx="2"/>
          </p:nvPr>
        </p:nvSpPr>
        <p:spPr>
          <a:xfrm>
            <a:off x="4648200" y="1317938"/>
            <a:ext cx="4038600" cy="3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 rtl="0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 rtl="0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3"/>
          <p:cNvSpPr txBox="1">
            <a:spLocks noGrp="1"/>
          </p:cNvSpPr>
          <p:nvPr>
            <p:ph type="body" idx="1"/>
          </p:nvPr>
        </p:nvSpPr>
        <p:spPr>
          <a:xfrm>
            <a:off x="457200" y="1391436"/>
            <a:ext cx="4040100" cy="4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 rtl="0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 rtl="0"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 rtl="0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 rtl="0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2"/>
          </p:nvPr>
        </p:nvSpPr>
        <p:spPr>
          <a:xfrm>
            <a:off x="4645027" y="1394820"/>
            <a:ext cx="4041900" cy="4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 rtl="0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 rtl="0"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 rtl="0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 rtl="0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3"/>
          </p:nvPr>
        </p:nvSpPr>
        <p:spPr>
          <a:xfrm>
            <a:off x="457200" y="1974760"/>
            <a:ext cx="4040100" cy="27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 rtl="0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 rtl="0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 rtl="0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 rtl="0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8" name="Google Shape;98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3"/>
          <p:cNvSpPr txBox="1">
            <a:spLocks noGrp="1"/>
          </p:cNvSpPr>
          <p:nvPr>
            <p:ph type="body" idx="4"/>
          </p:nvPr>
        </p:nvSpPr>
        <p:spPr>
          <a:xfrm>
            <a:off x="4649788" y="1974760"/>
            <a:ext cx="4040100" cy="27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 rtl="0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 rtl="0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 rtl="0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 rtl="0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Graphic">
  <p:cSld name="Content with Graphic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 txBox="1">
            <a:spLocks noGrp="1"/>
          </p:cNvSpPr>
          <p:nvPr>
            <p:ph type="body" idx="1"/>
          </p:nvPr>
        </p:nvSpPr>
        <p:spPr>
          <a:xfrm>
            <a:off x="3581400" y="1330012"/>
            <a:ext cx="5111700" cy="32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228600" algn="l" rtl="0"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marL="914400" lvl="1" indent="-333851" algn="l" rtl="0"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marL="1371600" lvl="2" indent="-308610" algn="l" rtl="0"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0512" algn="l" rtl="0"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marL="2286000" lvl="4" indent="-284321" algn="l" rtl="0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24"/>
          <p:cNvSpPr txBox="1">
            <a:spLocks noGrp="1"/>
          </p:cNvSpPr>
          <p:nvPr>
            <p:ph type="body" idx="2"/>
          </p:nvPr>
        </p:nvSpPr>
        <p:spPr>
          <a:xfrm>
            <a:off x="450850" y="1330012"/>
            <a:ext cx="3124200" cy="32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 rtl="0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2pPr>
            <a:lvl3pPr marL="1371600" lvl="2" indent="-317500" algn="l" rtl="0">
              <a:spcBef>
                <a:spcPts val="28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3pPr>
            <a:lvl4pPr marL="1828800" lvl="3" indent="-311150" algn="l" rtl="0">
              <a:spcBef>
                <a:spcPts val="260"/>
              </a:spcBef>
              <a:spcAft>
                <a:spcPts val="0"/>
              </a:spcAft>
              <a:buSzPts val="1300"/>
              <a:buFont typeface="Arial"/>
              <a:buChar char="•"/>
              <a:defRPr sz="1300"/>
            </a:lvl4pPr>
            <a:lvl5pPr marL="2286000" lvl="4" indent="-304800" algn="l" rtl="0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3" name="Google Shape;103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>
            <a:spLocks noGrp="1"/>
          </p:cNvSpPr>
          <p:nvPr>
            <p:ph type="media" idx="2"/>
          </p:nvPr>
        </p:nvSpPr>
        <p:spPr>
          <a:xfrm>
            <a:off x="457200" y="1343696"/>
            <a:ext cx="61257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>
  <p:cSld name="Table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7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 BG">
  <p:cSld name="Blank White BG">
    <p:bg>
      <p:bgPr>
        <a:solidFill>
          <a:schemeClr val="l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o Logo">
  <p:cSld name="Blank No Logo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38" scaled="0"/>
        </a:gra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2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2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34288" lvl="0" algn="l" rtl="0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 rtl="0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 rtl="0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 rtl="0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 rtl="0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 rtl="0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26" name="Google Shape;126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83" scaled="0"/>
        </a:gra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3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 rtl="0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 rtl="0"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 rtl="0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 rtl="0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 rtl="0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0" name="Google Shape;130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39967" scaled="0"/>
        </a:gra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08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39967" scaled="0"/>
        </a:gra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1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2" name="Google Shape;122;p31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08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5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"/>
              <a:t>Thank You for Being a Friend</a:t>
            </a:r>
            <a:endParaRPr/>
          </a:p>
        </p:txBody>
      </p:sp>
      <p:sp>
        <p:nvSpPr>
          <p:cNvPr id="140" name="Google Shape;140;p35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/>
          <a:p>
            <a:pPr marL="0" marR="34288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Writing a Thank You Note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6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"/>
              <a:t>Essential Question</a:t>
            </a:r>
            <a:endParaRPr/>
          </a:p>
        </p:txBody>
      </p:sp>
      <p:sp>
        <p:nvSpPr>
          <p:cNvPr id="146" name="Google Shape;146;p36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55562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Why is it important to give thanks?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7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"/>
              <a:t>Lesson Objectives</a:t>
            </a:r>
            <a:endParaRPr/>
          </a:p>
        </p:txBody>
      </p:sp>
      <p:sp>
        <p:nvSpPr>
          <p:cNvPr id="152" name="Google Shape;152;p37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</a:pPr>
            <a:r>
              <a:rPr lang="en" dirty="0"/>
              <a:t>We will be able to write a formal thank you letter that adheres to a structure and the writing process.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</a:pPr>
            <a:r>
              <a:rPr lang="en" dirty="0"/>
              <a:t>We will reflect on the importance of expressing gratitude.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"/>
              <a:t>Collaborative Word Cloud</a:t>
            </a:r>
            <a:endParaRPr/>
          </a:p>
        </p:txBody>
      </p:sp>
      <p:sp>
        <p:nvSpPr>
          <p:cNvPr id="158" name="Google Shape;158;p38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 dirty="0"/>
              <a:t>What words come to mind when you hear the phrase “giving thanks”?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 dirty="0"/>
              <a:t>Consider synonyms for the following:</a:t>
            </a:r>
            <a:endParaRPr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30"/>
              <a:buFont typeface="Arial" panose="020B0604020202020204" pitchFamily="34" charset="0"/>
              <a:buChar char="•"/>
            </a:pPr>
            <a:r>
              <a:rPr lang="en" dirty="0"/>
              <a:t>Thankful</a:t>
            </a:r>
            <a:endParaRPr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30"/>
              <a:buFont typeface="Arial" panose="020B0604020202020204" pitchFamily="34" charset="0"/>
              <a:buChar char="•"/>
            </a:pPr>
            <a:r>
              <a:rPr lang="en" dirty="0"/>
              <a:t>Gratitude</a:t>
            </a:r>
            <a:endParaRPr dirty="0"/>
          </a:p>
          <a:p>
            <a:pPr marL="231775" lvl="0" indent="-66675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pic>
        <p:nvPicPr>
          <p:cNvPr id="159" name="Google Shape;15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9575" y="1626322"/>
            <a:ext cx="3361500" cy="1890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0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When you receive a favor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When you are given a gift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After an interview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When you have been a guest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/>
              <a:t>Just because</a:t>
            </a:r>
            <a:endParaRPr/>
          </a:p>
        </p:txBody>
      </p:sp>
      <p:sp>
        <p:nvSpPr>
          <p:cNvPr id="170" name="Google Shape;170;p4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Reasons to Write a Thank You Note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"/>
              <a:t>Formatting a Thank You Note</a:t>
            </a:r>
            <a:endParaRPr/>
          </a:p>
        </p:txBody>
      </p:sp>
      <p:sp>
        <p:nvSpPr>
          <p:cNvPr id="176" name="Google Shape;176;p41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Appropriate greeting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Personal context (if needed)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Particular details about the event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Particular details about why you are appreciative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Reiterate a statement of gratitude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Appropriate closing</a:t>
            </a:r>
            <a:endParaRPr/>
          </a:p>
        </p:txBody>
      </p:sp>
      <p:pic>
        <p:nvPicPr>
          <p:cNvPr id="177" name="Google Shape;17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7875" y="1762251"/>
            <a:ext cx="4036826" cy="302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2"/>
          <p:cNvSpPr txBox="1">
            <a:spLocks noGrp="1"/>
          </p:cNvSpPr>
          <p:nvPr>
            <p:ph type="body" idx="1"/>
          </p:nvPr>
        </p:nvSpPr>
        <p:spPr>
          <a:xfrm>
            <a:off x="-14400" y="0"/>
            <a:ext cx="5972400" cy="514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"/>
              <a:t>Dear Ms. Banks,</a:t>
            </a: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"/>
              <a:t>My name is Quin, and I was one of the students in the class you helped out in when Mr. Doe was sick.  I am so appreciative of the extra help you gave me on the math work.  Thank you for staying a little late to explain the steps to me.</a:t>
            </a: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"/>
              <a:t>Sincerely,</a:t>
            </a: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"/>
              <a:t>Quin</a:t>
            </a:r>
            <a:endParaRPr/>
          </a:p>
        </p:txBody>
      </p:sp>
      <p:grpSp>
        <p:nvGrpSpPr>
          <p:cNvPr id="183" name="Google Shape;183;p42"/>
          <p:cNvGrpSpPr/>
          <p:nvPr/>
        </p:nvGrpSpPr>
        <p:grpSpPr>
          <a:xfrm>
            <a:off x="2431296" y="145350"/>
            <a:ext cx="3250346" cy="400200"/>
            <a:chOff x="4122000" y="123900"/>
            <a:chExt cx="3996000" cy="400200"/>
          </a:xfrm>
        </p:grpSpPr>
        <p:cxnSp>
          <p:nvCxnSpPr>
            <p:cNvPr id="184" name="Google Shape;184;p42"/>
            <p:cNvCxnSpPr/>
            <p:nvPr/>
          </p:nvCxnSpPr>
          <p:spPr>
            <a:xfrm rot="10800000">
              <a:off x="4122000" y="324000"/>
              <a:ext cx="1710000" cy="0"/>
            </a:xfrm>
            <a:prstGeom prst="straightConnector1">
              <a:avLst/>
            </a:prstGeom>
            <a:noFill/>
            <a:ln w="28575" cap="flat" cmpd="sng">
              <a:solidFill>
                <a:srgbClr val="910D28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85" name="Google Shape;185;p42"/>
            <p:cNvSpPr txBox="1"/>
            <p:nvPr/>
          </p:nvSpPr>
          <p:spPr>
            <a:xfrm>
              <a:off x="5832000" y="123900"/>
              <a:ext cx="2286000" cy="4002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6592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Appropriate Greeting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6" name="Google Shape;186;p42"/>
          <p:cNvGrpSpPr/>
          <p:nvPr/>
        </p:nvGrpSpPr>
        <p:grpSpPr>
          <a:xfrm>
            <a:off x="5348346" y="1152600"/>
            <a:ext cx="3250346" cy="400200"/>
            <a:chOff x="4122000" y="123900"/>
            <a:chExt cx="3996000" cy="400200"/>
          </a:xfrm>
        </p:grpSpPr>
        <p:cxnSp>
          <p:nvCxnSpPr>
            <p:cNvPr id="187" name="Google Shape;187;p42"/>
            <p:cNvCxnSpPr/>
            <p:nvPr/>
          </p:nvCxnSpPr>
          <p:spPr>
            <a:xfrm rot="10800000">
              <a:off x="4122000" y="324000"/>
              <a:ext cx="1710000" cy="0"/>
            </a:xfrm>
            <a:prstGeom prst="straightConnector1">
              <a:avLst/>
            </a:prstGeom>
            <a:noFill/>
            <a:ln w="28575" cap="flat" cmpd="sng">
              <a:solidFill>
                <a:srgbClr val="910D28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88" name="Google Shape;188;p42"/>
            <p:cNvSpPr txBox="1"/>
            <p:nvPr/>
          </p:nvSpPr>
          <p:spPr>
            <a:xfrm>
              <a:off x="5832000" y="123900"/>
              <a:ext cx="2286000" cy="4002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6592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Personal Context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9" name="Google Shape;189;p42"/>
          <p:cNvGrpSpPr/>
          <p:nvPr/>
        </p:nvGrpSpPr>
        <p:grpSpPr>
          <a:xfrm>
            <a:off x="5817446" y="1881050"/>
            <a:ext cx="3250346" cy="831300"/>
            <a:chOff x="4122000" y="123900"/>
            <a:chExt cx="3996000" cy="831300"/>
          </a:xfrm>
        </p:grpSpPr>
        <p:cxnSp>
          <p:nvCxnSpPr>
            <p:cNvPr id="190" name="Google Shape;190;p42"/>
            <p:cNvCxnSpPr/>
            <p:nvPr/>
          </p:nvCxnSpPr>
          <p:spPr>
            <a:xfrm rot="10800000">
              <a:off x="4122000" y="552600"/>
              <a:ext cx="1710000" cy="0"/>
            </a:xfrm>
            <a:prstGeom prst="straightConnector1">
              <a:avLst/>
            </a:prstGeom>
            <a:noFill/>
            <a:ln w="28575" cap="flat" cmpd="sng">
              <a:solidFill>
                <a:srgbClr val="910D28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91" name="Google Shape;191;p42"/>
            <p:cNvSpPr txBox="1"/>
            <p:nvPr/>
          </p:nvSpPr>
          <p:spPr>
            <a:xfrm>
              <a:off x="5832000" y="123900"/>
              <a:ext cx="2286000" cy="8313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6592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Particular details about why you are appreciative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2" name="Google Shape;192;p42"/>
          <p:cNvGrpSpPr/>
          <p:nvPr/>
        </p:nvGrpSpPr>
        <p:grpSpPr>
          <a:xfrm>
            <a:off x="5481696" y="2888200"/>
            <a:ext cx="3250346" cy="615600"/>
            <a:chOff x="4122000" y="123900"/>
            <a:chExt cx="3996000" cy="615600"/>
          </a:xfrm>
        </p:grpSpPr>
        <p:cxnSp>
          <p:nvCxnSpPr>
            <p:cNvPr id="193" name="Google Shape;193;p42"/>
            <p:cNvCxnSpPr/>
            <p:nvPr/>
          </p:nvCxnSpPr>
          <p:spPr>
            <a:xfrm rot="10800000">
              <a:off x="4122000" y="476400"/>
              <a:ext cx="1710000" cy="0"/>
            </a:xfrm>
            <a:prstGeom prst="straightConnector1">
              <a:avLst/>
            </a:prstGeom>
            <a:noFill/>
            <a:ln w="28575" cap="flat" cmpd="sng">
              <a:solidFill>
                <a:srgbClr val="910D28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94" name="Google Shape;194;p42"/>
            <p:cNvSpPr txBox="1"/>
            <p:nvPr/>
          </p:nvSpPr>
          <p:spPr>
            <a:xfrm>
              <a:off x="5832000" y="123900"/>
              <a:ext cx="2286000" cy="6156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6592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Reiterate a statement of gratitude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5" name="Google Shape;195;p42"/>
          <p:cNvGrpSpPr/>
          <p:nvPr/>
        </p:nvGrpSpPr>
        <p:grpSpPr>
          <a:xfrm>
            <a:off x="1712196" y="4291075"/>
            <a:ext cx="3250346" cy="400200"/>
            <a:chOff x="4122000" y="123900"/>
            <a:chExt cx="3996000" cy="400200"/>
          </a:xfrm>
        </p:grpSpPr>
        <p:cxnSp>
          <p:nvCxnSpPr>
            <p:cNvPr id="196" name="Google Shape;196;p42"/>
            <p:cNvCxnSpPr/>
            <p:nvPr/>
          </p:nvCxnSpPr>
          <p:spPr>
            <a:xfrm rot="10800000">
              <a:off x="4122000" y="324000"/>
              <a:ext cx="1710000" cy="0"/>
            </a:xfrm>
            <a:prstGeom prst="straightConnector1">
              <a:avLst/>
            </a:prstGeom>
            <a:noFill/>
            <a:ln w="28575" cap="flat" cmpd="sng">
              <a:solidFill>
                <a:srgbClr val="910D28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97" name="Google Shape;197;p42"/>
            <p:cNvSpPr txBox="1"/>
            <p:nvPr/>
          </p:nvSpPr>
          <p:spPr>
            <a:xfrm>
              <a:off x="5832000" y="123900"/>
              <a:ext cx="2286000" cy="4002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65929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libri"/>
                  <a:ea typeface="Calibri"/>
                  <a:cs typeface="Calibri"/>
                  <a:sym typeface="Calibri"/>
                </a:rPr>
                <a:t>Appropriate Closing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3"/>
          <p:cNvSpPr txBox="1">
            <a:spLocks noGrp="1"/>
          </p:cNvSpPr>
          <p:nvPr>
            <p:ph type="body" idx="2"/>
          </p:nvPr>
        </p:nvSpPr>
        <p:spPr>
          <a:xfrm>
            <a:off x="450850" y="1330012"/>
            <a:ext cx="3124200" cy="3257700"/>
          </a:xfrm>
          <a:prstGeom prst="rect">
            <a:avLst/>
          </a:prstGeom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Who can you write a thank you note to?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"/>
              <a:t>Why are you going to write that person a thank you note?</a:t>
            </a:r>
            <a:endParaRPr/>
          </a:p>
        </p:txBody>
      </p:sp>
      <p:sp>
        <p:nvSpPr>
          <p:cNvPr id="203" name="Google Shape;203;p4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Brainstorming Your Thank You Note</a:t>
            </a:r>
            <a:endParaRPr/>
          </a:p>
        </p:txBody>
      </p:sp>
      <p:pic>
        <p:nvPicPr>
          <p:cNvPr id="204" name="Google Shape;20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7450" y="1416087"/>
            <a:ext cx="4201574" cy="3085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" dirty="0"/>
              <a:t>Writing Your Thank You Note: Don’t Forget!</a:t>
            </a:r>
            <a:endParaRPr dirty="0"/>
          </a:p>
        </p:txBody>
      </p:sp>
      <p:sp>
        <p:nvSpPr>
          <p:cNvPr id="210" name="Google Shape;210;p44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Appropriate greeting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Personal context (if needed)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Particular details about the event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Particular details about why you are appreciative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Reiterate a statement of gratitude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/>
              <a:t>Appropriate closing</a:t>
            </a:r>
            <a:endParaRPr/>
          </a:p>
        </p:txBody>
      </p:sp>
      <p:pic>
        <p:nvPicPr>
          <p:cNvPr id="211" name="Google Shape;21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7875" y="1762251"/>
            <a:ext cx="4036826" cy="302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5"/>
          <p:cNvSpPr txBox="1">
            <a:spLocks noGrp="1"/>
          </p:cNvSpPr>
          <p:nvPr>
            <p:ph type="body" idx="2"/>
          </p:nvPr>
        </p:nvSpPr>
        <p:spPr>
          <a:xfrm>
            <a:off x="450850" y="1330012"/>
            <a:ext cx="3124200" cy="3257700"/>
          </a:xfrm>
          <a:prstGeom prst="rect">
            <a:avLst/>
          </a:prstGeom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" dirty="0"/>
              <a:t>Re-read</a:t>
            </a:r>
            <a:endParaRPr dirty="0"/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endParaRPr dirty="0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" dirty="0"/>
              <a:t>Edit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" dirty="0"/>
              <a:t>Revise</a:t>
            </a:r>
            <a:endParaRPr dirty="0"/>
          </a:p>
        </p:txBody>
      </p:sp>
      <p:sp>
        <p:nvSpPr>
          <p:cNvPr id="217" name="Google Shape;217;p4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Revising and Editing Your Thank You Note</a:t>
            </a:r>
            <a:endParaRPr/>
          </a:p>
        </p:txBody>
      </p:sp>
      <p:pic>
        <p:nvPicPr>
          <p:cNvPr id="218" name="Google Shape;21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7450" y="1416087"/>
            <a:ext cx="4201574" cy="3085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6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"/>
              <a:t>Essential Question</a:t>
            </a:r>
            <a:endParaRPr/>
          </a:p>
        </p:txBody>
      </p:sp>
      <p:sp>
        <p:nvSpPr>
          <p:cNvPr id="224" name="Google Shape;224;p46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55562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Why is it important to give thanks?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7"/>
          <p:cNvSpPr txBox="1">
            <a:spLocks noGrp="1"/>
          </p:cNvSpPr>
          <p:nvPr>
            <p:ph type="body" idx="2"/>
          </p:nvPr>
        </p:nvSpPr>
        <p:spPr>
          <a:xfrm>
            <a:off x="450849" y="1330012"/>
            <a:ext cx="3269503" cy="3257700"/>
          </a:xfrm>
          <a:prstGeom prst="rect">
            <a:avLst/>
          </a:prstGeom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" dirty="0"/>
              <a:t>Choose three words from the word cloud.</a:t>
            </a:r>
            <a:endParaRPr dirty="0"/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endParaRPr dirty="0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" dirty="0"/>
              <a:t>Use these in a reflection that answers the question:</a:t>
            </a:r>
            <a:endParaRPr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•"/>
            </a:pPr>
            <a:r>
              <a:rPr lang="en" dirty="0"/>
              <a:t>Why is it important to give thanks?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" dirty="0"/>
              <a:t>Write at least three sentences.</a:t>
            </a:r>
            <a:endParaRPr dirty="0"/>
          </a:p>
        </p:txBody>
      </p:sp>
      <p:sp>
        <p:nvSpPr>
          <p:cNvPr id="230" name="Google Shape;230;p47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 Splash</a:t>
            </a:r>
            <a:endParaRPr/>
          </a:p>
        </p:txBody>
      </p:sp>
      <p:pic>
        <p:nvPicPr>
          <p:cNvPr id="231" name="Google Shape;23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6100" y="1661926"/>
            <a:ext cx="2593850" cy="259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405</Words>
  <Application>Microsoft Office PowerPoint</Application>
  <PresentationFormat>On-screen Show (16:9)</PresentationFormat>
  <Paragraphs>65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Helvetica Neue</vt:lpstr>
      <vt:lpstr>Noto Sans Symbols</vt:lpstr>
      <vt:lpstr>Simple Light</vt:lpstr>
      <vt:lpstr>LEARN theme</vt:lpstr>
      <vt:lpstr>LEARN theme</vt:lpstr>
      <vt:lpstr>PowerPoint Presentation</vt:lpstr>
      <vt:lpstr>Thank You for Being a Friend</vt:lpstr>
      <vt:lpstr>Essential Question</vt:lpstr>
      <vt:lpstr>Lesson Objectives</vt:lpstr>
      <vt:lpstr>Collaborative Word Cloud</vt:lpstr>
      <vt:lpstr>PowerPoint Presentation</vt:lpstr>
      <vt:lpstr>Reasons to Write a Thank You Note</vt:lpstr>
      <vt:lpstr>Formatting a Thank You Note</vt:lpstr>
      <vt:lpstr>PowerPoint Presentation</vt:lpstr>
      <vt:lpstr>Brainstorming Your Thank You Note</vt:lpstr>
      <vt:lpstr>Writing Your Thank You Note: Don’t Forget!</vt:lpstr>
      <vt:lpstr>Revising and Editing Your Thank You Note</vt:lpstr>
      <vt:lpstr>Essential Question</vt:lpstr>
      <vt:lpstr>Word Splash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K20 Center</cp:lastModifiedBy>
  <cp:revision>2</cp:revision>
  <dcterms:modified xsi:type="dcterms:W3CDTF">2021-06-18T14:19:39Z</dcterms:modified>
</cp:coreProperties>
</file>