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7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D611E5D-4794-4E5F-B97E-D96FDE2AD1F7}">
  <a:tblStyle styleId="{FD611E5D-4794-4E5F-B97E-D96FDE2AD1F7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62"/>
    <p:restoredTop sz="94668"/>
  </p:normalViewPr>
  <p:slideViewPr>
    <p:cSldViewPr snapToGrid="0">
      <p:cViewPr varScale="1">
        <p:scale>
          <a:sx n="158" d="100"/>
          <a:sy n="158" d="100"/>
        </p:scale>
        <p:origin x="36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Kunsthistorisches_Museum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Vienna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" name="Google Shape;4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75e5ca3e3e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g375e5ca3e3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75e5ca3e3e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375e5ca3e3e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747df1878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g3747df1878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75e5ca3e3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g375e5ca3e3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" name="Google Shape;5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>
                <a:solidFill>
                  <a:schemeClr val="dk1"/>
                </a:solidFill>
              </a:rPr>
              <a:t>Bruegel, Pieter. (1567). </a:t>
            </a:r>
            <a:r>
              <a:rPr lang="en-US" i="1" dirty="0">
                <a:solidFill>
                  <a:schemeClr val="dk1"/>
                </a:solidFill>
              </a:rPr>
              <a:t>The Peasant Dance </a:t>
            </a:r>
            <a:r>
              <a:rPr lang="en-US" i="0" dirty="0">
                <a:solidFill>
                  <a:schemeClr val="dk1"/>
                </a:solidFill>
              </a:rPr>
              <a:t>[Painting]</a:t>
            </a:r>
            <a:r>
              <a:rPr lang="en-US" i="1" dirty="0">
                <a:solidFill>
                  <a:schemeClr val="dk1"/>
                </a:solidFill>
              </a:rPr>
              <a:t>.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Kunsthistorisches Museum</a:t>
            </a:r>
            <a:r>
              <a:rPr lang="en-US" dirty="0">
                <a:solidFill>
                  <a:schemeClr val="dk1"/>
                </a:solidFill>
              </a:rPr>
              <a:t>, 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Vienna</a:t>
            </a:r>
            <a:r>
              <a:rPr lang="en-US" dirty="0">
                <a:solidFill>
                  <a:schemeClr val="dk1"/>
                </a:solidFill>
              </a:rPr>
              <a:t>.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75e5ca3e3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375e5ca3e3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75e5ca3e3e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g375e5ca3e3e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75e5ca3e3e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g375e5ca3e3e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8;p3" title="k20center-logo-variations_K20 Bug -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8801" y="4450849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3"/>
          <p:cNvSpPr txBox="1">
            <a:spLocks noGrp="1"/>
          </p:cNvSpPr>
          <p:nvPr>
            <p:ph type="subTitle" idx="1"/>
          </p:nvPr>
        </p:nvSpPr>
        <p:spPr>
          <a:xfrm>
            <a:off x="456175" y="2834125"/>
            <a:ext cx="8232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None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"/>
          <p:cNvSpPr txBox="1">
            <a:spLocks noGrp="1"/>
          </p:cNvSpPr>
          <p:nvPr>
            <p:ph type="ctrTitle"/>
          </p:nvPr>
        </p:nvSpPr>
        <p:spPr>
          <a:xfrm>
            <a:off x="455850" y="744575"/>
            <a:ext cx="82323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/Objective">
  <p:cSld name="Objectiv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4" title="k20center-logo-variations_K20 Bug -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8801" y="4450849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4"/>
          <p:cNvSpPr txBox="1">
            <a:spLocks noGrp="1"/>
          </p:cNvSpPr>
          <p:nvPr>
            <p:ph type="ctrTitle"/>
          </p:nvPr>
        </p:nvSpPr>
        <p:spPr>
          <a:xfrm>
            <a:off x="456175" y="744575"/>
            <a:ext cx="82323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subTitle" idx="1"/>
          </p:nvPr>
        </p:nvSpPr>
        <p:spPr>
          <a:xfrm>
            <a:off x="456175" y="2834125"/>
            <a:ext cx="8232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TR"/>
              <a:buChar char="●"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/Objective">
  <p:cSld name="Essential Ques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5" title="k20center-logo-variations_K20 Bug -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8801" y="4450849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5"/>
          <p:cNvSpPr txBox="1">
            <a:spLocks noGrp="1"/>
          </p:cNvSpPr>
          <p:nvPr>
            <p:ph type="ctrTitle"/>
          </p:nvPr>
        </p:nvSpPr>
        <p:spPr>
          <a:xfrm>
            <a:off x="456175" y="744575"/>
            <a:ext cx="82323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subTitle" idx="1"/>
          </p:nvPr>
        </p:nvSpPr>
        <p:spPr>
          <a:xfrm>
            <a:off x="456175" y="2834125"/>
            <a:ext cx="8232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TR"/>
              <a:buChar char="●"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6" title="k20center-logo-variations_K20 - Bug 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8800" y="4450850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6"/>
          <p:cNvSpPr txBox="1">
            <a:spLocks noGrp="1"/>
          </p:cNvSpPr>
          <p:nvPr>
            <p:ph type="title"/>
          </p:nvPr>
        </p:nvSpPr>
        <p:spPr>
          <a:xfrm>
            <a:off x="1483050" y="1515775"/>
            <a:ext cx="6177900" cy="909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Calibri"/>
              <a:buNone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6"/>
          <p:cNvSpPr txBox="1">
            <a:spLocks noGrp="1"/>
          </p:cNvSpPr>
          <p:nvPr>
            <p:ph type="title" idx="2"/>
          </p:nvPr>
        </p:nvSpPr>
        <p:spPr>
          <a:xfrm>
            <a:off x="1483050" y="3100738"/>
            <a:ext cx="6177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None/>
              <a:defRPr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Layout">
  <p:cSld name="Content - 1 Column">
    <p:bg>
      <p:bgPr>
        <a:solidFill>
          <a:schemeClr val="l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7" title="k20center-logo-variations_K20 - Bug 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8800" y="4450850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8225400" cy="1968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NTR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Courier New"/>
              <a:buChar char="o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Noto Sans Symbols"/>
              <a:buChar char="▪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Layout">
  <p:cSld name="Content - 2 column">
    <p:bg>
      <p:bgPr>
        <a:solidFill>
          <a:schemeClr val="l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3993900" cy="3251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NTR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Courier New"/>
              <a:buChar char="o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Noto Sans Symbols"/>
              <a:buChar char="▪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body" idx="2"/>
          </p:nvPr>
        </p:nvSpPr>
        <p:spPr>
          <a:xfrm>
            <a:off x="4687932" y="1263111"/>
            <a:ext cx="3993900" cy="3251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Calibri"/>
              <a:buAutoNum type="arabicPeriod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Calibri"/>
              <a:buAutoNum type="alphaLcPeriod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Calibri"/>
              <a:buAutoNum type="romanLcPeriod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Font typeface="Calibri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2600"/>
              <a:buFont typeface="Calibri"/>
              <a:buChar char="○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5BB38"/>
              </a:buClr>
              <a:buSzPts val="2600"/>
              <a:buFont typeface="Calibri"/>
              <a:buChar char="■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0" name="Google Shape;30;p8" title="k20center-logo-variations_K20 - Bug 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8800" y="4450850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 Option 1">
  <p:cSld name="Video">
    <p:bg>
      <p:bgPr>
        <a:solidFill>
          <a:schemeClr val="lt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9" title="k20center-logo-variations_K20 - Bug 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8800" y="4450850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754050" y="432957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2757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10" title="k20center-logo-variations_K20 - Bug 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8800" y="4450850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k20.ou.edu/6o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k20.ou.edu/b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The Met Virtual Gallery - Art Critic</a:t>
            </a:r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822540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What immediately grabs my attention? Why?</a:t>
            </a:r>
            <a:endParaRPr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What am I drawn to because I like the way it looks?</a:t>
            </a:r>
            <a:endParaRPr/>
          </a:p>
          <a:p>
            <a:pPr marL="914400" lvl="1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o"/>
            </a:pPr>
            <a:r>
              <a:rPr lang="en-US"/>
              <a:t>What positive feelings arise?</a:t>
            </a:r>
            <a:endParaRPr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What am I drawn to because I don’t like the way it looks?</a:t>
            </a:r>
            <a:endParaRPr/>
          </a:p>
          <a:p>
            <a:pPr marL="914400" lvl="1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o"/>
            </a:pPr>
            <a:r>
              <a:rPr lang="en-US"/>
              <a:t>What negative feelings arise?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The Met Virtual Gallery - Art Critic</a:t>
            </a:r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822540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Who made this?</a:t>
            </a:r>
            <a:endParaRPr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What stands out in this piece?</a:t>
            </a:r>
            <a:endParaRPr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Who/what is the subject matter?</a:t>
            </a:r>
            <a:endParaRPr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What is happening in this piece?</a:t>
            </a:r>
            <a:endParaRPr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What do you think the artist had in mind when creating this piece?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The Met Virtual Gallery - Art Critic</a:t>
            </a:r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822540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How do you feel when you look at this piece?</a:t>
            </a:r>
            <a:endParaRPr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What does this piece remind you of?</a:t>
            </a:r>
            <a:endParaRPr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What sensory details can you observe in this piece</a:t>
            </a:r>
            <a:endParaRPr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What sensory details can you infer from this piece?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3"/>
          <p:cNvSpPr txBox="1">
            <a:spLocks noGrp="1"/>
          </p:cNvSpPr>
          <p:nvPr>
            <p:ph type="ctrTitle"/>
          </p:nvPr>
        </p:nvSpPr>
        <p:spPr>
          <a:xfrm>
            <a:off x="456175" y="744575"/>
            <a:ext cx="82323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US"/>
              <a:t>Essential Question</a:t>
            </a:r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subTitle" idx="1"/>
          </p:nvPr>
        </p:nvSpPr>
        <p:spPr>
          <a:xfrm>
            <a:off x="456175" y="2834125"/>
            <a:ext cx="8232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715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TR"/>
              <a:buNone/>
            </a:pPr>
            <a:r>
              <a:rPr lang="en-US"/>
              <a:t>How can poetry engage with visual art?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8" name="Google Shape;118;p24"/>
          <p:cNvGraphicFramePr/>
          <p:nvPr>
            <p:extLst>
              <p:ext uri="{D42A27DB-BD31-4B8C-83A1-F6EECF244321}">
                <p14:modId xmlns:p14="http://schemas.microsoft.com/office/powerpoint/2010/main" val="1697488830"/>
              </p:ext>
            </p:extLst>
          </p:nvPr>
        </p:nvGraphicFramePr>
        <p:xfrm>
          <a:off x="771363" y="435605"/>
          <a:ext cx="7601275" cy="4272275"/>
        </p:xfrm>
        <a:graphic>
          <a:graphicData uri="http://schemas.openxmlformats.org/drawingml/2006/table">
            <a:tbl>
              <a:tblPr>
                <a:noFill/>
                <a:tableStyleId>{FD611E5D-4794-4E5F-B97E-D96FDE2AD1F7}</a:tableStyleId>
              </a:tblPr>
              <a:tblGrid>
                <a:gridCol w="864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9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6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6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68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68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496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57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Line Starter</a:t>
                      </a:r>
                      <a:endParaRPr sz="1800" b="1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57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What the Subject Does</a:t>
                      </a:r>
                      <a:endParaRPr sz="1800" b="1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57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Sensory Detail</a:t>
                      </a:r>
                      <a:endParaRPr sz="1800" b="1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57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Feeling or Action Evoked by Subject or Viewer</a:t>
                      </a:r>
                      <a:endParaRPr sz="1800" b="1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57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Figurative Language</a:t>
                      </a:r>
                      <a:endParaRPr sz="1800" b="1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757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9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>
                          <a:solidFill>
                            <a:schemeClr val="accent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Line 1</a:t>
                      </a:r>
                      <a:endParaRPr sz="1800" b="1" u="none" strike="noStrike" cap="none">
                        <a:solidFill>
                          <a:schemeClr val="accent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It seems as if…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4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>
                          <a:solidFill>
                            <a:schemeClr val="accent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Line 2</a:t>
                      </a:r>
                      <a:endParaRPr sz="1800" b="1" u="none" strike="noStrike" cap="none">
                        <a:solidFill>
                          <a:schemeClr val="accent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Makes a….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/>
                    </a:p>
                  </a:txBody>
                  <a:tcPr marL="91425" marR="91425" marT="91425" marB="914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4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chemeClr val="accent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Line 3</a:t>
                      </a:r>
                      <a:endParaRPr sz="1800" b="1">
                        <a:solidFill>
                          <a:schemeClr val="accent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Ready to…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4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chemeClr val="accent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Line 4</a:t>
                      </a:r>
                      <a:endParaRPr sz="1800" b="1">
                        <a:solidFill>
                          <a:schemeClr val="accent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With a…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4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chemeClr val="accent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Line 5</a:t>
                      </a:r>
                      <a:endParaRPr sz="1800" b="1">
                        <a:solidFill>
                          <a:schemeClr val="accent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Finally…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</a:txBody>
                  <a:tcPr marL="91425" marR="91425" marT="91425" marB="91425">
                    <a:lnL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5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Ekphrasis Reflection</a:t>
            </a:r>
            <a:endParaRPr/>
          </a:p>
        </p:txBody>
      </p:sp>
      <p:sp>
        <p:nvSpPr>
          <p:cNvPr id="124" name="Google Shape;124;p25"/>
          <p:cNvSpPr txBox="1">
            <a:spLocks noGrp="1"/>
          </p:cNvSpPr>
          <p:nvPr>
            <p:ph type="body" idx="1"/>
          </p:nvPr>
        </p:nvSpPr>
        <p:spPr>
          <a:xfrm>
            <a:off x="456300" y="1076824"/>
            <a:ext cx="8225400" cy="29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Write a response that includes answers to the following questions. Your response should be at least one paragraph long.</a:t>
            </a:r>
            <a:endParaRPr sz="2400" dirty="0"/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400" dirty="0"/>
              <a:t>What is the tone of your poem? </a:t>
            </a:r>
            <a:r>
              <a:rPr lang="en-US" sz="2400"/>
              <a:t>(Earnest</a:t>
            </a:r>
            <a:r>
              <a:rPr lang="en-US" sz="2400" dirty="0"/>
              <a:t>, romantic, sarcastic, humorous, etc.) </a:t>
            </a:r>
            <a:endParaRPr sz="2400" dirty="0"/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400" dirty="0"/>
              <a:t>What inspired the tone of your poem? </a:t>
            </a:r>
            <a:endParaRPr sz="2400" dirty="0"/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400" dirty="0"/>
              <a:t>How does the tone of your poem compare with how the piece of art appears? </a:t>
            </a:r>
            <a:endParaRPr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subTitle" idx="1"/>
          </p:nvPr>
        </p:nvSpPr>
        <p:spPr>
          <a:xfrm>
            <a:off x="456175" y="2834125"/>
            <a:ext cx="8232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None/>
            </a:pPr>
            <a:r>
              <a:rPr lang="en-US" dirty="0"/>
              <a:t>		          Ekphrastic Poetry</a:t>
            </a:r>
            <a:endParaRPr dirty="0"/>
          </a:p>
        </p:txBody>
      </p:sp>
      <p:sp>
        <p:nvSpPr>
          <p:cNvPr id="47" name="Google Shape;47;p12"/>
          <p:cNvSpPr txBox="1">
            <a:spLocks noGrp="1"/>
          </p:cNvSpPr>
          <p:nvPr>
            <p:ph type="ctrTitle"/>
          </p:nvPr>
        </p:nvSpPr>
        <p:spPr>
          <a:xfrm>
            <a:off x="455850" y="744575"/>
            <a:ext cx="82323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US" dirty="0"/>
              <a:t>		     A Write at the Museum</a:t>
            </a:r>
            <a:endParaRPr dirty="0"/>
          </a:p>
        </p:txBody>
      </p:sp>
      <p:sp>
        <p:nvSpPr>
          <p:cNvPr id="2" name="Hexagon 1">
            <a:extLst>
              <a:ext uri="{FF2B5EF4-FFF2-40B4-BE49-F238E27FC236}">
                <a16:creationId xmlns:a16="http://schemas.microsoft.com/office/drawing/2014/main" id="{2D1CFE36-A65C-6F2C-5EF5-0A09EDACCD2F}"/>
              </a:ext>
            </a:extLst>
          </p:cNvPr>
          <p:cNvSpPr/>
          <p:nvPr/>
        </p:nvSpPr>
        <p:spPr>
          <a:xfrm>
            <a:off x="385254" y="1909484"/>
            <a:ext cx="2620564" cy="2259106"/>
          </a:xfrm>
          <a:prstGeom prst="hexagon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ctrTitle"/>
          </p:nvPr>
        </p:nvSpPr>
        <p:spPr>
          <a:xfrm>
            <a:off x="456175" y="744575"/>
            <a:ext cx="82323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US"/>
              <a:t>Lesson Objectives</a:t>
            </a:r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456175" y="2834125"/>
            <a:ext cx="8232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715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TR"/>
              <a:buChar char="●"/>
            </a:pPr>
            <a:r>
              <a:rPr lang="en-US"/>
              <a:t>Analyze visual artwork to interpret its meaning using personal insight and observation.</a:t>
            </a:r>
            <a:endParaRPr/>
          </a:p>
          <a:p>
            <a:pPr marL="5715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NTR"/>
              <a:buChar char="●"/>
            </a:pPr>
            <a:r>
              <a:rPr lang="en-US"/>
              <a:t>Compose an original ekphrastic poem that communicates an interpretation of a selected work of art.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title"/>
          </p:nvPr>
        </p:nvSpPr>
        <p:spPr>
          <a:xfrm>
            <a:off x="754050" y="419092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>
                <a:solidFill>
                  <a:schemeClr val="accent2"/>
                </a:solidFill>
              </a:rPr>
              <a:t>Bruegel, Pieter. (1567). </a:t>
            </a:r>
            <a:r>
              <a:rPr lang="en-US" i="1" dirty="0">
                <a:solidFill>
                  <a:schemeClr val="accent2"/>
                </a:solidFill>
              </a:rPr>
              <a:t>The Peasant Dance </a:t>
            </a:r>
            <a:r>
              <a:rPr lang="en-US" dirty="0">
                <a:solidFill>
                  <a:schemeClr val="accent2"/>
                </a:solidFill>
              </a:rPr>
              <a:t>[Painting]. </a:t>
            </a:r>
            <a:r>
              <a:rPr lang="en-US" dirty="0" err="1">
                <a:solidFill>
                  <a:schemeClr val="accent2"/>
                </a:solidFill>
              </a:rPr>
              <a:t>Kunsthistorisches</a:t>
            </a:r>
            <a:r>
              <a:rPr lang="en-US" dirty="0">
                <a:solidFill>
                  <a:schemeClr val="accent2"/>
                </a:solidFill>
              </a:rPr>
              <a:t> Museum, Vienna.</a:t>
            </a:r>
            <a:endParaRPr dirty="0">
              <a:solidFill>
                <a:schemeClr val="accent2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 dirty="0">
              <a:solidFill>
                <a:schemeClr val="accent2"/>
              </a:solidFill>
            </a:endParaRPr>
          </a:p>
        </p:txBody>
      </p:sp>
      <p:pic>
        <p:nvPicPr>
          <p:cNvPr id="59" name="Google Shape;5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1113" y="123649"/>
            <a:ext cx="6201778" cy="4110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The Peasant Dance</a:t>
            </a:r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8334234" cy="2751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2600"/>
              <a:buChar char="●"/>
            </a:pPr>
            <a:r>
              <a:rPr lang="en-US" dirty="0"/>
              <a:t>Write a three-line poem describing “The Peasant Dance.”</a:t>
            </a:r>
            <a:endParaRPr dirty="0"/>
          </a:p>
          <a:p>
            <a:pPr marL="914400" lvl="1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o"/>
            </a:pPr>
            <a:r>
              <a:rPr lang="en-US" dirty="0"/>
              <a:t>In _______________</a:t>
            </a:r>
            <a:endParaRPr dirty="0"/>
          </a:p>
          <a:p>
            <a:pPr marL="914400" lvl="1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o"/>
            </a:pPr>
            <a:r>
              <a:rPr lang="en-US" dirty="0"/>
              <a:t>The _______________</a:t>
            </a:r>
            <a:endParaRPr dirty="0"/>
          </a:p>
          <a:p>
            <a:pPr marL="914400" lvl="1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o"/>
            </a:pPr>
            <a:r>
              <a:rPr lang="en-US" dirty="0"/>
              <a:t>Around _______________</a:t>
            </a:r>
            <a:endParaRPr dirty="0"/>
          </a:p>
          <a:p>
            <a:pPr marL="635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456175" y="445025"/>
            <a:ext cx="8225400" cy="77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“The Dance” by William Carlos Williams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body" idx="1"/>
          </p:nvPr>
        </p:nvSpPr>
        <p:spPr>
          <a:xfrm>
            <a:off x="456300" y="1263100"/>
            <a:ext cx="7527000" cy="3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7785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Font typeface="Calibri"/>
              <a:buAutoNum type="arabicPeriod"/>
            </a:pPr>
            <a:r>
              <a:rPr lang="en-US"/>
              <a:t>What similarities did you notice between this poem and yours?</a:t>
            </a:r>
            <a:endParaRPr/>
          </a:p>
          <a:p>
            <a:pPr marL="57785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Font typeface="Calibri"/>
              <a:buAutoNum type="arabicPeriod"/>
            </a:pPr>
            <a:r>
              <a:rPr lang="en-US"/>
              <a:t>What was it like to write about what was happening in the painting?</a:t>
            </a:r>
            <a:endParaRPr/>
          </a:p>
          <a:p>
            <a:pPr marL="1371600" lvl="2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Ekphrasis</a:t>
            </a:r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822540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sz="2400" dirty="0"/>
              <a:t>The word </a:t>
            </a:r>
            <a:r>
              <a:rPr lang="en-US" sz="2400" i="1" dirty="0"/>
              <a:t>ekphrasis</a:t>
            </a:r>
            <a:r>
              <a:rPr lang="en-US" sz="2400" dirty="0"/>
              <a:t>, which comes from Greek, is a vivid, often dramatic, verbal description of or commentary on a visual work of art. </a:t>
            </a:r>
            <a:endParaRPr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Breugel Virtual Gallery</a:t>
            </a:r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822540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Go to </a:t>
            </a:r>
            <a:r>
              <a:rPr lang="en-US" sz="2400" u="sng">
                <a:solidFill>
                  <a:schemeClr val="hlink"/>
                </a:solidFill>
                <a:hlinkClick r:id="rId3"/>
              </a:rPr>
              <a:t>k20.ou.edu/6o</a:t>
            </a:r>
            <a:r>
              <a:rPr lang="en-US" sz="2400"/>
              <a:t>. </a:t>
            </a:r>
            <a:endParaRPr sz="2400"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Explore the virtual museum.</a:t>
            </a:r>
            <a:endParaRPr sz="2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 txBox="1">
            <a:spLocks noGrp="1"/>
          </p:cNvSpPr>
          <p:nvPr>
            <p:ph type="title"/>
          </p:nvPr>
        </p:nvSpPr>
        <p:spPr>
          <a:xfrm>
            <a:off x="456175" y="445024"/>
            <a:ext cx="8225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1192A"/>
              </a:buClr>
              <a:buSzPts val="3600"/>
              <a:buFont typeface="Calibri"/>
              <a:buNone/>
            </a:pPr>
            <a:r>
              <a:rPr lang="en-US"/>
              <a:t>The Met Virtual Gallery</a:t>
            </a:r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1"/>
          </p:nvPr>
        </p:nvSpPr>
        <p:spPr>
          <a:xfrm>
            <a:off x="456300" y="1263111"/>
            <a:ext cx="8225400" cy="27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Go to </a:t>
            </a:r>
            <a:r>
              <a:rPr lang="en-US" dirty="0">
                <a:hlinkClick r:id="rId3"/>
              </a:rPr>
              <a:t>k20.ou.edu/be</a:t>
            </a:r>
            <a:r>
              <a:rPr lang="en-US" dirty="0"/>
              <a:t>. </a:t>
            </a:r>
          </a:p>
          <a:p>
            <a:r>
              <a:rPr lang="en-US" dirty="0"/>
              <a:t>Use the filters to specify the art you would like to see.</a:t>
            </a:r>
          </a:p>
          <a:p>
            <a:r>
              <a:rPr lang="en-US" dirty="0"/>
              <a:t>Push the red button in the lower right corner to create a virtual gallery.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K20 LEARN">
  <a:themeElements>
    <a:clrScheme name="LEARN 2025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288AC3"/>
      </a:accent1>
      <a:accent2>
        <a:srgbClr val="285781"/>
      </a:accent2>
      <a:accent3>
        <a:srgbClr val="971D20"/>
      </a:accent3>
      <a:accent4>
        <a:srgbClr val="E8BF3C"/>
      </a:accent4>
      <a:accent5>
        <a:srgbClr val="FFFFFF"/>
      </a:accent5>
      <a:accent6>
        <a:srgbClr val="FFFFFF"/>
      </a:accent6>
      <a:hlink>
        <a:srgbClr val="288AC3"/>
      </a:hlink>
      <a:folHlink>
        <a:srgbClr val="288AC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485</Words>
  <Application>Microsoft Macintosh PowerPoint</Application>
  <PresentationFormat>On-screen Show (16:9)</PresentationFormat>
  <Paragraphs>63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Courier New</vt:lpstr>
      <vt:lpstr>Noto Sans Symbols</vt:lpstr>
      <vt:lpstr>NTR</vt:lpstr>
      <vt:lpstr>K20 LEARN</vt:lpstr>
      <vt:lpstr>PowerPoint Presentation</vt:lpstr>
      <vt:lpstr>       A Write at the Museum</vt:lpstr>
      <vt:lpstr>Lesson Objectives</vt:lpstr>
      <vt:lpstr>Bruegel, Pieter. (1567). The Peasant Dance [Painting]. Kunsthistorisches Museum, Vienna. </vt:lpstr>
      <vt:lpstr>The Peasant Dance</vt:lpstr>
      <vt:lpstr>“The Dance” by William Carlos Williams </vt:lpstr>
      <vt:lpstr>Ekphrasis</vt:lpstr>
      <vt:lpstr>Breugel Virtual Gallery</vt:lpstr>
      <vt:lpstr>The Met Virtual Gallery</vt:lpstr>
      <vt:lpstr>The Met Virtual Gallery - Art Critic</vt:lpstr>
      <vt:lpstr>The Met Virtual Gallery - Art Critic</vt:lpstr>
      <vt:lpstr>The Met Virtual Gallery - Art Critic</vt:lpstr>
      <vt:lpstr>Essential Question</vt:lpstr>
      <vt:lpstr>PowerPoint Presentation</vt:lpstr>
      <vt:lpstr>Ekphrasis Reflection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Wilson, Izzy</cp:lastModifiedBy>
  <cp:revision>6</cp:revision>
  <dcterms:modified xsi:type="dcterms:W3CDTF">2025-11-11T18:07:58Z</dcterms:modified>
</cp:coreProperties>
</file>