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69" r:id="rId6"/>
    <p:sldId id="270" r:id="rId7"/>
    <p:sldId id="261" r:id="rId8"/>
    <p:sldId id="262" r:id="rId9"/>
    <p:sldId id="263" r:id="rId10"/>
    <p:sldId id="271" r:id="rId11"/>
    <p:sldId id="272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iQUHmlQG4rUJ0GUpIq0mXZMs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236" autoAdjust="0"/>
  </p:normalViewPr>
  <p:slideViewPr>
    <p:cSldViewPr snapToGrid="0">
      <p:cViewPr varScale="1">
        <p:scale>
          <a:sx n="94" d="100"/>
          <a:sy n="94" d="100"/>
        </p:scale>
        <p:origin x="7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62AD57E3-2D92-4D24-A274-F3C4AFA3C99A}"/>
    <pc:docChg chg="undo custSel modSld">
      <pc:chgData name="Taylor Thurston" userId="10285e41d43c4120" providerId="LiveId" clId="{62AD57E3-2D92-4D24-A274-F3C4AFA3C99A}" dt="2021-03-16T15:00:13.593" v="76" actId="20577"/>
      <pc:docMkLst>
        <pc:docMk/>
      </pc:docMkLst>
      <pc:sldChg chg="modSp mod chgLayout">
        <pc:chgData name="Taylor Thurston" userId="10285e41d43c4120" providerId="LiveId" clId="{62AD57E3-2D92-4D24-A274-F3C4AFA3C99A}" dt="2021-03-16T13:52:57.396" v="0" actId="700"/>
        <pc:sldMkLst>
          <pc:docMk/>
          <pc:sldMk cId="0" sldId="256"/>
        </pc:sldMkLst>
        <pc:spChg chg="mod ord">
          <ac:chgData name="Taylor Thurston" userId="10285e41d43c4120" providerId="LiveId" clId="{62AD57E3-2D92-4D24-A274-F3C4AFA3C99A}" dt="2021-03-16T13:52:57.396" v="0" actId="700"/>
          <ac:spMkLst>
            <pc:docMk/>
            <pc:sldMk cId="0" sldId="256"/>
            <ac:spMk id="73" creationId="{00000000-0000-0000-0000-000000000000}"/>
          </ac:spMkLst>
        </pc:spChg>
        <pc:spChg chg="mod ord">
          <ac:chgData name="Taylor Thurston" userId="10285e41d43c4120" providerId="LiveId" clId="{62AD57E3-2D92-4D24-A274-F3C4AFA3C99A}" dt="2021-03-16T13:52:57.396" v="0" actId="700"/>
          <ac:spMkLst>
            <pc:docMk/>
            <pc:sldMk cId="0" sldId="256"/>
            <ac:spMk id="74" creationId="{00000000-0000-0000-0000-000000000000}"/>
          </ac:spMkLst>
        </pc:spChg>
      </pc:sldChg>
      <pc:sldChg chg="modSp mod modClrScheme chgLayout">
        <pc:chgData name="Taylor Thurston" userId="10285e41d43c4120" providerId="LiveId" clId="{62AD57E3-2D92-4D24-A274-F3C4AFA3C99A}" dt="2021-03-16T14:04:18.217" v="40" actId="700"/>
        <pc:sldMkLst>
          <pc:docMk/>
          <pc:sldMk cId="0" sldId="258"/>
        </pc:sldMkLst>
        <pc:spChg chg="mod ord">
          <ac:chgData name="Taylor Thurston" userId="10285e41d43c4120" providerId="LiveId" clId="{62AD57E3-2D92-4D24-A274-F3C4AFA3C99A}" dt="2021-03-16T14:04:18.217" v="40" actId="700"/>
          <ac:spMkLst>
            <pc:docMk/>
            <pc:sldMk cId="0" sldId="258"/>
            <ac:spMk id="85" creationId="{00000000-0000-0000-0000-000000000000}"/>
          </ac:spMkLst>
        </pc:spChg>
        <pc:spChg chg="mod ord">
          <ac:chgData name="Taylor Thurston" userId="10285e41d43c4120" providerId="LiveId" clId="{62AD57E3-2D92-4D24-A274-F3C4AFA3C99A}" dt="2021-03-16T14:04:18.217" v="40" actId="700"/>
          <ac:spMkLst>
            <pc:docMk/>
            <pc:sldMk cId="0" sldId="258"/>
            <ac:spMk id="86" creationId="{00000000-0000-0000-0000-000000000000}"/>
          </ac:spMkLst>
        </pc:spChg>
      </pc:sldChg>
      <pc:sldChg chg="modSp mod modClrScheme chgLayout">
        <pc:chgData name="Taylor Thurston" userId="10285e41d43c4120" providerId="LiveId" clId="{62AD57E3-2D92-4D24-A274-F3C4AFA3C99A}" dt="2021-03-16T13:58:32.103" v="21" actId="700"/>
        <pc:sldMkLst>
          <pc:docMk/>
          <pc:sldMk cId="0" sldId="266"/>
        </pc:sldMkLst>
        <pc:spChg chg="mod ord">
          <ac:chgData name="Taylor Thurston" userId="10285e41d43c4120" providerId="LiveId" clId="{62AD57E3-2D92-4D24-A274-F3C4AFA3C99A}" dt="2021-03-16T13:58:32.103" v="21" actId="700"/>
          <ac:spMkLst>
            <pc:docMk/>
            <pc:sldMk cId="0" sldId="266"/>
            <ac:spMk id="138" creationId="{00000000-0000-0000-0000-000000000000}"/>
          </ac:spMkLst>
        </pc:spChg>
        <pc:spChg chg="mod ord">
          <ac:chgData name="Taylor Thurston" userId="10285e41d43c4120" providerId="LiveId" clId="{62AD57E3-2D92-4D24-A274-F3C4AFA3C99A}" dt="2021-03-16T13:58:32.103" v="21" actId="700"/>
          <ac:spMkLst>
            <pc:docMk/>
            <pc:sldMk cId="0" sldId="266"/>
            <ac:spMk id="139" creationId="{00000000-0000-0000-0000-000000000000}"/>
          </ac:spMkLst>
        </pc:spChg>
      </pc:sldChg>
      <pc:sldChg chg="modSp mod modClrScheme chgLayout">
        <pc:chgData name="Taylor Thurston" userId="10285e41d43c4120" providerId="LiveId" clId="{62AD57E3-2D92-4D24-A274-F3C4AFA3C99A}" dt="2021-03-16T13:59:09.541" v="29" actId="20577"/>
        <pc:sldMkLst>
          <pc:docMk/>
          <pc:sldMk cId="0" sldId="267"/>
        </pc:sldMkLst>
        <pc:spChg chg="mod ord">
          <ac:chgData name="Taylor Thurston" userId="10285e41d43c4120" providerId="LiveId" clId="{62AD57E3-2D92-4D24-A274-F3C4AFA3C99A}" dt="2021-03-16T13:58:50.466" v="22" actId="700"/>
          <ac:spMkLst>
            <pc:docMk/>
            <pc:sldMk cId="0" sldId="267"/>
            <ac:spMk id="145" creationId="{00000000-0000-0000-0000-000000000000}"/>
          </ac:spMkLst>
        </pc:spChg>
        <pc:spChg chg="mod ord">
          <ac:chgData name="Taylor Thurston" userId="10285e41d43c4120" providerId="LiveId" clId="{62AD57E3-2D92-4D24-A274-F3C4AFA3C99A}" dt="2021-03-16T13:59:09.541" v="29" actId="20577"/>
          <ac:spMkLst>
            <pc:docMk/>
            <pc:sldMk cId="0" sldId="267"/>
            <ac:spMk id="146" creationId="{00000000-0000-0000-0000-000000000000}"/>
          </ac:spMkLst>
        </pc:spChg>
      </pc:sldChg>
      <pc:sldChg chg="modSp mod chgLayout">
        <pc:chgData name="Taylor Thurston" userId="10285e41d43c4120" providerId="LiveId" clId="{62AD57E3-2D92-4D24-A274-F3C4AFA3C99A}" dt="2021-03-16T13:55:07.082" v="10" actId="688"/>
        <pc:sldMkLst>
          <pc:docMk/>
          <pc:sldMk cId="1511715131" sldId="269"/>
        </pc:sldMkLst>
        <pc:spChg chg="mod ord">
          <ac:chgData name="Taylor Thurston" userId="10285e41d43c4120" providerId="LiveId" clId="{62AD57E3-2D92-4D24-A274-F3C4AFA3C99A}" dt="2021-03-16T13:54:42.276" v="2" actId="700"/>
          <ac:spMkLst>
            <pc:docMk/>
            <pc:sldMk cId="1511715131" sldId="269"/>
            <ac:spMk id="2" creationId="{D1B0F0E1-2CFE-40B4-8986-CBF2D1852944}"/>
          </ac:spMkLst>
        </pc:spChg>
        <pc:spChg chg="mod ord">
          <ac:chgData name="Taylor Thurston" userId="10285e41d43c4120" providerId="LiveId" clId="{62AD57E3-2D92-4D24-A274-F3C4AFA3C99A}" dt="2021-03-16T13:54:42.276" v="2" actId="700"/>
          <ac:spMkLst>
            <pc:docMk/>
            <pc:sldMk cId="1511715131" sldId="269"/>
            <ac:spMk id="3" creationId="{D6823891-06ED-4F6A-B0D1-21C9FCBBB9AA}"/>
          </ac:spMkLst>
        </pc:spChg>
        <pc:picChg chg="mod">
          <ac:chgData name="Taylor Thurston" userId="10285e41d43c4120" providerId="LiveId" clId="{62AD57E3-2D92-4D24-A274-F3C4AFA3C99A}" dt="2021-03-16T13:55:07.082" v="10" actId="688"/>
          <ac:picMkLst>
            <pc:docMk/>
            <pc:sldMk cId="1511715131" sldId="269"/>
            <ac:picMk id="5" creationId="{F8F9F28F-2EDC-4B40-A98E-274468D31851}"/>
          </ac:picMkLst>
        </pc:picChg>
      </pc:sldChg>
      <pc:sldChg chg="addSp delSp modSp mod">
        <pc:chgData name="Taylor Thurston" userId="10285e41d43c4120" providerId="LiveId" clId="{62AD57E3-2D92-4D24-A274-F3C4AFA3C99A}" dt="2021-03-16T14:00:42.052" v="38" actId="478"/>
        <pc:sldMkLst>
          <pc:docMk/>
          <pc:sldMk cId="2212806471" sldId="271"/>
        </pc:sldMkLst>
        <pc:spChg chg="mod">
          <ac:chgData name="Taylor Thurston" userId="10285e41d43c4120" providerId="LiveId" clId="{62AD57E3-2D92-4D24-A274-F3C4AFA3C99A}" dt="2021-03-16T13:59:55.774" v="30" actId="14100"/>
          <ac:spMkLst>
            <pc:docMk/>
            <pc:sldMk cId="2212806471" sldId="271"/>
            <ac:spMk id="3" creationId="{AD4F823B-1C6B-47F5-AF87-711A173AFC81}"/>
          </ac:spMkLst>
        </pc:spChg>
        <pc:picChg chg="del mod">
          <ac:chgData name="Taylor Thurston" userId="10285e41d43c4120" providerId="LiveId" clId="{62AD57E3-2D92-4D24-A274-F3C4AFA3C99A}" dt="2021-03-16T14:00:39.374" v="37" actId="478"/>
          <ac:picMkLst>
            <pc:docMk/>
            <pc:sldMk cId="2212806471" sldId="271"/>
            <ac:picMk id="5" creationId="{C34EE806-1479-4EB1-8223-FC1D0BD5750C}"/>
          </ac:picMkLst>
        </pc:picChg>
        <pc:picChg chg="add del mod">
          <ac:chgData name="Taylor Thurston" userId="10285e41d43c4120" providerId="LiveId" clId="{62AD57E3-2D92-4D24-A274-F3C4AFA3C99A}" dt="2021-03-16T14:00:42.052" v="38" actId="478"/>
          <ac:picMkLst>
            <pc:docMk/>
            <pc:sldMk cId="2212806471" sldId="271"/>
            <ac:picMk id="6" creationId="{21E8BB9D-6A44-49FF-99C8-9ADD68621A31}"/>
          </ac:picMkLst>
        </pc:picChg>
      </pc:sldChg>
      <pc:sldChg chg="modSp mod">
        <pc:chgData name="Taylor Thurston" userId="10285e41d43c4120" providerId="LiveId" clId="{62AD57E3-2D92-4D24-A274-F3C4AFA3C99A}" dt="2021-03-16T15:00:13.593" v="76" actId="20577"/>
        <pc:sldMkLst>
          <pc:docMk/>
          <pc:sldMk cId="1360515692" sldId="272"/>
        </pc:sldMkLst>
        <pc:spChg chg="mod">
          <ac:chgData name="Taylor Thurston" userId="10285e41d43c4120" providerId="LiveId" clId="{62AD57E3-2D92-4D24-A274-F3C4AFA3C99A}" dt="2021-03-16T15:00:13.593" v="76" actId="20577"/>
          <ac:spMkLst>
            <pc:docMk/>
            <pc:sldMk cId="1360515692" sldId="272"/>
            <ac:spMk id="3" creationId="{C8FFE904-A812-470F-B93C-34FF2AD64E72}"/>
          </ac:spMkLst>
        </pc:spChg>
      </pc:sldChg>
    </pc:docChg>
  </pc:docChgLst>
  <pc:docChgLst>
    <pc:chgData name="Taylor Thurston" userId="10285e41d43c4120" providerId="LiveId" clId="{2C7CC584-250D-4FD0-B7B9-9736DAA085E1}"/>
    <pc:docChg chg="custSel modSld">
      <pc:chgData name="Taylor Thurston" userId="10285e41d43c4120" providerId="LiveId" clId="{2C7CC584-250D-4FD0-B7B9-9736DAA085E1}" dt="2021-03-22T13:43:03.251" v="14" actId="14100"/>
      <pc:docMkLst>
        <pc:docMk/>
      </pc:docMkLst>
      <pc:sldChg chg="delSp modSp mod">
        <pc:chgData name="Taylor Thurston" userId="10285e41d43c4120" providerId="LiveId" clId="{2C7CC584-250D-4FD0-B7B9-9736DAA085E1}" dt="2021-03-22T13:41:17.542" v="5" actId="1076"/>
        <pc:sldMkLst>
          <pc:docMk/>
          <pc:sldMk cId="0" sldId="261"/>
        </pc:sldMkLst>
        <pc:picChg chg="mod">
          <ac:chgData name="Taylor Thurston" userId="10285e41d43c4120" providerId="LiveId" clId="{2C7CC584-250D-4FD0-B7B9-9736DAA085E1}" dt="2021-03-22T13:41:17.542" v="5" actId="1076"/>
          <ac:picMkLst>
            <pc:docMk/>
            <pc:sldMk cId="0" sldId="261"/>
            <ac:picMk id="2" creationId="{36C9D390-6F9B-4E07-A7DD-90B19D2BE038}"/>
          </ac:picMkLst>
        </pc:picChg>
        <pc:picChg chg="del">
          <ac:chgData name="Taylor Thurston" userId="10285e41d43c4120" providerId="LiveId" clId="{2C7CC584-250D-4FD0-B7B9-9736DAA085E1}" dt="2021-03-22T13:41:14.163" v="4" actId="478"/>
          <ac:picMkLst>
            <pc:docMk/>
            <pc:sldMk cId="0" sldId="261"/>
            <ac:picMk id="107" creationId="{00000000-0000-0000-0000-000000000000}"/>
          </ac:picMkLst>
        </pc:picChg>
      </pc:sldChg>
      <pc:sldChg chg="modSp mod">
        <pc:chgData name="Taylor Thurston" userId="10285e41d43c4120" providerId="LiveId" clId="{2C7CC584-250D-4FD0-B7B9-9736DAA085E1}" dt="2021-03-22T13:42:47.422" v="13" actId="14100"/>
        <pc:sldMkLst>
          <pc:docMk/>
          <pc:sldMk cId="0" sldId="262"/>
        </pc:sldMkLst>
        <pc:spChg chg="mod">
          <ac:chgData name="Taylor Thurston" userId="10285e41d43c4120" providerId="LiveId" clId="{2C7CC584-250D-4FD0-B7B9-9736DAA085E1}" dt="2021-03-22T13:42:47.422" v="13" actId="14100"/>
          <ac:spMkLst>
            <pc:docMk/>
            <pc:sldMk cId="0" sldId="262"/>
            <ac:spMk id="113" creationId="{00000000-0000-0000-0000-000000000000}"/>
          </ac:spMkLst>
        </pc:spChg>
      </pc:sldChg>
      <pc:sldChg chg="modSp mod">
        <pc:chgData name="Taylor Thurston" userId="10285e41d43c4120" providerId="LiveId" clId="{2C7CC584-250D-4FD0-B7B9-9736DAA085E1}" dt="2021-03-22T13:43:03.251" v="14" actId="14100"/>
        <pc:sldMkLst>
          <pc:docMk/>
          <pc:sldMk cId="0" sldId="263"/>
        </pc:sldMkLst>
        <pc:spChg chg="mod">
          <ac:chgData name="Taylor Thurston" userId="10285e41d43c4120" providerId="LiveId" clId="{2C7CC584-250D-4FD0-B7B9-9736DAA085E1}" dt="2021-03-22T13:43:03.251" v="14" actId="14100"/>
          <ac:spMkLst>
            <pc:docMk/>
            <pc:sldMk cId="0" sldId="263"/>
            <ac:spMk id="1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a.org/uploads/1/2/2/4/122414962/fact_sheet_-_everyday_uses_final_6-13-1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8e805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7d8e805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8e805b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d8e805b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From: Colorado Oil &amp; Gas Association (COGA)</a:t>
            </a:r>
          </a:p>
          <a:p>
            <a:r>
              <a:rPr lang="en-US" dirty="0">
                <a:hlinkClick r:id="rId3"/>
              </a:rPr>
              <a:t>fact_sheet_-_everyday_uses_final_6-13-19.pdf (coga.org)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0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BrainStuff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HowStuffWorks. (2015, January 29). 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fracking?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[Video]. YouTube. https://www.youtube.com/watch?v=Io8o2nTXhb0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200" dirty="0"/>
            </a:br>
            <a:endParaRPr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640365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726403654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Walton, J. (2019, November 12). </a:t>
            </a: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biggest oil towns in North Dakota. 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Investopedia. https://www.investopedia.com/articles/investing/100715/biggest-oil-towns-north-dakota.asp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>
                <a:solidFill>
                  <a:srgbClr val="333333"/>
                </a:solidFill>
              </a:rPr>
              <a:t>Piktochart. (n.d.). https://piktochart.com/formats/infographics/</a:t>
            </a:r>
            <a:endParaRPr sz="105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ktochar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o8o2nTXhb0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Io8o2nTXh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Boomland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Mathematics and Social Studies Lesson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12D5-F2E7-4CF4-9BFA-228AC230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6874"/>
            <a:ext cx="8229600" cy="857250"/>
          </a:xfrm>
        </p:spPr>
        <p:txBody>
          <a:bodyPr/>
          <a:lstStyle/>
          <a:p>
            <a:r>
              <a:rPr lang="en-US" dirty="0"/>
              <a:t>Agreement Circles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FE904-A812-470F-B93C-34FF2AD64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0418"/>
            <a:ext cx="8229600" cy="3291840"/>
          </a:xfrm>
        </p:spPr>
        <p:txBody>
          <a:bodyPr>
            <a:normAutofit fontScale="92500" lnSpcReduction="1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Take a few minutes to discuss and defend </a:t>
            </a: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     your opinions.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Listen to the statement again. </a:t>
            </a:r>
          </a:p>
          <a:p>
            <a:pPr lvl="1" indent="-381000">
              <a:spcBef>
                <a:spcPts val="48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Move to the center of the circle if you agree; </a:t>
            </a:r>
          </a:p>
          <a:p>
            <a:pPr marL="533400" lvl="1" indent="0">
              <a:spcBef>
                <a:spcPts val="480"/>
              </a:spcBef>
              <a:buSzPts val="2400"/>
              <a:buNone/>
            </a:pPr>
            <a:r>
              <a:rPr lang="en-US" sz="1900" dirty="0"/>
              <a:t>       stay outside of it if you disagree. </a:t>
            </a:r>
          </a:p>
          <a:p>
            <a:pPr marL="876300" lvl="1" indent="-342900">
              <a:spcBef>
                <a:spcPts val="48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If you have changed your mind,                                                                         move to a new location inside or outside the circle.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 classmate will share another discovery.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Repeat with another </a:t>
            </a:r>
            <a:r>
              <a:rPr lang="en-US" sz="2400"/>
              <a:t>Agreement Circle.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5F6ED-68D6-4CAA-A190-C8D4BBE4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694" y="1294340"/>
            <a:ext cx="1733232" cy="25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Reading and Writing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Read the article on the oil boom in North Dakota through the lens of a mathematician or economist.  Look for numbers, quantities, estimations, indicators of growth or decline, and rates of change.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Write questions about how North Dakota boom towns have been affected both positively and negatively by the oil and gas industry.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Create an Infographic</a:t>
            </a: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57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Your infographic should visually represent the questions you explored and the answers that you found.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Create it on paper or use a digital tool such as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Piktochart</a:t>
            </a:r>
            <a:r>
              <a:rPr lang="en-US" dirty="0"/>
              <a:t>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Make sure to represent the proportional reasoning that you uncovered.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d8e805b68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0" name="Google Shape;80;g7d8e805b68_0_1"/>
          <p:cNvSpPr txBox="1">
            <a:spLocks noGrp="1"/>
          </p:cNvSpPr>
          <p:nvPr>
            <p:ph type="body" idx="1"/>
          </p:nvPr>
        </p:nvSpPr>
        <p:spPr>
          <a:xfrm>
            <a:off x="615576" y="2028497"/>
            <a:ext cx="7687176" cy="192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are people, communities, and companies affected by the oil and gas industry? 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fracking and is it beneficial, harmful, or both?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8e805b68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6" name="Google Shape;86;g7d8e805b68_0_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Investigate the money trail associated with the “booms and busts” of the oil and gas industry.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Research alleged inequities, injustices, and evidence of how the “booms and busts” affect the common person.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F0E1-2CFE-40B4-8986-CBF2D185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23891-06ED-4F6A-B0D1-21C9FCBBB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500" dirty="0"/>
              <a:t>Who do you think benefits most </a:t>
            </a: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500" dirty="0"/>
              <a:t>from the oil and gas industry?</a:t>
            </a:r>
          </a:p>
          <a:p>
            <a:pPr marL="419100" indent="-342900">
              <a:spcBef>
                <a:spcPts val="480"/>
              </a:spcBef>
              <a:buSzPts val="2400"/>
            </a:pPr>
            <a:r>
              <a:rPr lang="en-US" sz="2500" dirty="0"/>
              <a:t>THINK about the question for a minute.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PAIR with your neighbor to discuss.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SHARE your thoughts with the whole class.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9F28F-2EDC-4B40-A98E-274468D3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376" y="658476"/>
            <a:ext cx="2071928" cy="27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365-0EDF-4A12-97C1-AC2017BB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560"/>
            <a:ext cx="8229600" cy="857250"/>
          </a:xfrm>
        </p:spPr>
        <p:txBody>
          <a:bodyPr/>
          <a:lstStyle/>
          <a:p>
            <a:r>
              <a:rPr lang="en-US" dirty="0"/>
              <a:t>  3-2-1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7EA31-6177-433D-A321-1BE9993F2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104"/>
            <a:ext cx="8229600" cy="3291840"/>
          </a:xfrm>
        </p:spPr>
        <p:txBody>
          <a:bodyPr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500" dirty="0"/>
              <a:t>After you have read the fact sheet: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List </a:t>
            </a:r>
            <a:r>
              <a:rPr lang="en-US" sz="2500" b="1" dirty="0"/>
              <a:t>3</a:t>
            </a:r>
            <a:r>
              <a:rPr lang="en-US" sz="2500" dirty="0"/>
              <a:t> ideas that you found interesting.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Name </a:t>
            </a:r>
            <a:r>
              <a:rPr lang="en-US" sz="2500" b="1" dirty="0"/>
              <a:t>2</a:t>
            </a:r>
            <a:r>
              <a:rPr lang="en-US" sz="2500" dirty="0"/>
              <a:t> additional areas of your life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dirty="0"/>
              <a:t>      you think might be affected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dirty="0"/>
              <a:t>      by the oil and gas industry.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Identify </a:t>
            </a:r>
            <a:r>
              <a:rPr lang="en-US" sz="2500" b="1" dirty="0"/>
              <a:t>1</a:t>
            </a:r>
            <a:r>
              <a:rPr lang="en-US" sz="2500" dirty="0"/>
              <a:t> question that you have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dirty="0"/>
              <a:t>      about the article or today’s topic.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17AAC-8CD0-4136-AA77-DD1C385CC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94" y="1093384"/>
            <a:ext cx="2099105" cy="2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19100" y="307933"/>
            <a:ext cx="8305800" cy="62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hlinkClick r:id="rId4"/>
              </a:rPr>
              <a:t>What Is Fracking?</a:t>
            </a:r>
            <a:endParaRPr dirty="0"/>
          </a:p>
        </p:txBody>
      </p:sp>
      <p:pic>
        <p:nvPicPr>
          <p:cNvPr id="2" name="Online Media 1" title="What Is Fracking?">
            <a:hlinkClick r:id="" action="ppaction://media"/>
            <a:extLst>
              <a:ext uri="{FF2B5EF4-FFF2-40B4-BE49-F238E27FC236}">
                <a16:creationId xmlns:a16="http://schemas.microsoft.com/office/drawing/2014/main" id="{36C9D390-6F9B-4E07-A7DD-90B19D2BE0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1129773"/>
            <a:ext cx="6096000" cy="344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64036548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6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13" name="Google Shape;113;g7264036548_0_12"/>
          <p:cNvSpPr txBox="1">
            <a:spLocks noGrp="1"/>
          </p:cNvSpPr>
          <p:nvPr>
            <p:ph type="body" idx="1"/>
          </p:nvPr>
        </p:nvSpPr>
        <p:spPr>
          <a:xfrm>
            <a:off x="457200" y="1289334"/>
            <a:ext cx="7649737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What costs are associated with fracking? How much does the average well cost? What are some of the outside costs?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How much revenue, on average, does a well produce? How does this compare to costs?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How much oil or natural gas is produced using this process? How does this compare to the amount of water used in the fracking process?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 (continued)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57201" y="1289334"/>
            <a:ext cx="7284720" cy="282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Where does the revenue go? What proportion goes to the company? CEO? The town? The lessee?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is affected by the industry? Who benefits? Who is harmed?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much money goes to the company? How much does an average oil field worker make in comparison to the CEO of an oil company?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5939-C21E-416F-A0CE-05ED90F1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745"/>
            <a:ext cx="8229600" cy="857250"/>
          </a:xfrm>
        </p:spPr>
        <p:txBody>
          <a:bodyPr/>
          <a:lstStyle/>
          <a:p>
            <a:r>
              <a:rPr lang="en-US" dirty="0"/>
              <a:t>Agreement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F823B-1C6B-47F5-AF87-711A173AF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10289"/>
            <a:ext cx="7243011" cy="3291840"/>
          </a:xfrm>
        </p:spPr>
        <p:txBody>
          <a:bodyPr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Form a large circle.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One student will share something they </a:t>
            </a: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    have learned. The rest of the circle will have </a:t>
            </a: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    5-10 seconds to decide if they agree or disagree.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Move to the center of the circle if you agree;</a:t>
            </a: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    stay outside of it if you disagree.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Break into small groups.</a:t>
            </a:r>
          </a:p>
        </p:txBody>
      </p:sp>
    </p:spTree>
    <p:extLst>
      <p:ext uri="{BB962C8B-B14F-4D97-AF65-F5344CB8AC3E}">
        <p14:creationId xmlns:p14="http://schemas.microsoft.com/office/powerpoint/2010/main" val="22128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664</Words>
  <Application>Microsoft Office PowerPoint</Application>
  <PresentationFormat>On-screen Show (16:9)</PresentationFormat>
  <Paragraphs>70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Wingdings</vt:lpstr>
      <vt:lpstr>Constantia</vt:lpstr>
      <vt:lpstr>Calibri</vt:lpstr>
      <vt:lpstr>Noto Sans Symbols</vt:lpstr>
      <vt:lpstr>Arial</vt:lpstr>
      <vt:lpstr>LEARN theme</vt:lpstr>
      <vt:lpstr>LEARN theme</vt:lpstr>
      <vt:lpstr>Boomland</vt:lpstr>
      <vt:lpstr>Essential Questions</vt:lpstr>
      <vt:lpstr>Learning Objectives</vt:lpstr>
      <vt:lpstr>Think-Pair-Share</vt:lpstr>
      <vt:lpstr>  3-2-1</vt:lpstr>
      <vt:lpstr>What Is Fracking?</vt:lpstr>
      <vt:lpstr>Questions</vt:lpstr>
      <vt:lpstr>Questions (continued)</vt:lpstr>
      <vt:lpstr>Agreement Circles</vt:lpstr>
      <vt:lpstr>Agreement Circles (continued)</vt:lpstr>
      <vt:lpstr>Reading and Writing</vt:lpstr>
      <vt:lpstr>Create an Infographic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Boomland</dc:title>
  <dc:creator>K20 Center</dc:creator>
  <cp:lastModifiedBy>Taylor Thurston</cp:lastModifiedBy>
  <cp:revision>3</cp:revision>
  <dcterms:modified xsi:type="dcterms:W3CDTF">2021-03-22T13:43:18Z</dcterms:modified>
</cp:coreProperties>
</file>