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5" r:id="rId7"/>
    <p:sldId id="261" r:id="rId8"/>
    <p:sldId id="262" r:id="rId9"/>
    <p:sldId id="266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i+UZgICE15FFgijOxLD9Rr2rqZ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265" autoAdjust="0"/>
  </p:normalViewPr>
  <p:slideViewPr>
    <p:cSldViewPr snapToGrid="0">
      <p:cViewPr varScale="1">
        <p:scale>
          <a:sx n="141" d="100"/>
          <a:sy n="141" d="100"/>
        </p:scale>
        <p:origin x="1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7af79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8d7af79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7af79cf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8d7af79cf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Link to Poem: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Williams, W. C. (1934). This is just to say. The Academy of American Poets. https://poets.org/poem/just-say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Image Source: </a:t>
            </a:r>
            <a:r>
              <a:rPr lang="en-US" dirty="0" err="1"/>
              <a:t>aalmeidah</a:t>
            </a:r>
            <a:r>
              <a:rPr lang="en-US" dirty="0"/>
              <a:t> (2017, Jan. 19). Plum. </a:t>
            </a:r>
            <a:r>
              <a:rPr lang="en-US" dirty="0" err="1"/>
              <a:t>Pixabay</a:t>
            </a:r>
            <a:r>
              <a:rPr lang="en-US" dirty="0"/>
              <a:t>. https://pixabay.com/illustrations/plum-fruit-fruits-orchard-nature-1992429/</a:t>
            </a: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313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d7af79cf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8d7af79cf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Image Source: </a:t>
            </a:r>
            <a:r>
              <a:rPr lang="en-US" dirty="0" err="1"/>
              <a:t>aalmeidah</a:t>
            </a:r>
            <a:r>
              <a:rPr lang="en-US" dirty="0"/>
              <a:t> (2017, Jan. 19). Plum. </a:t>
            </a:r>
            <a:r>
              <a:rPr lang="en-US" dirty="0" err="1"/>
              <a:t>Pixabay</a:t>
            </a:r>
            <a:r>
              <a:rPr lang="en-US" dirty="0"/>
              <a:t>. https://pixabay.com/illustrations/plum-fruit-fruits-orchard-nature-1992429/</a:t>
            </a: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461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22326782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82232678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7af79cff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d7af79cff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d7af79cff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4ccce1a2_0_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8b4ccce1a2_0_6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g8b4ccce1a2_0_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sad-boy?utm_source=unsplash&amp;utm_medium=referral&amp;utm_content=creditCopyText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unsplash.com/@anniespratt?utm_source=unsplash&amp;utm_medium=referral&amp;utm_content=creditCopyTe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unsplash.com/s/photos/scarlet-ibis?utm_source=unsplash&amp;utm_medium=referral&amp;utm_content=creditCopyText" TargetMode="External"/><Relationship Id="rId4" Type="http://schemas.openxmlformats.org/officeDocument/2006/relationships/hyperlink" Target="https://unsplash.com/@matfelipe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478350" y="1200149"/>
            <a:ext cx="8187300" cy="9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800" dirty="0"/>
              <a:t>It’s Never Too Late To Apologize</a:t>
            </a:r>
            <a:endParaRPr sz="4800" dirty="0"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516467" y="2254249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Grade 9 English Language Arts</a:t>
            </a:r>
            <a:endParaRPr sz="28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7af79cff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4" name="Google Shape;94;g8d7af79cff_0_0"/>
          <p:cNvSpPr txBox="1">
            <a:spLocks noGrp="1"/>
          </p:cNvSpPr>
          <p:nvPr>
            <p:ph type="body" idx="1"/>
          </p:nvPr>
        </p:nvSpPr>
        <p:spPr>
          <a:xfrm>
            <a:off x="530352" y="2083531"/>
            <a:ext cx="8181848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i="1" dirty="0"/>
              <a:t>How do characters’ states of mind affect their development and the development of the theme in a text?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7af79cff_0_68"/>
          <p:cNvSpPr txBox="1">
            <a:spLocks noGrp="1"/>
          </p:cNvSpPr>
          <p:nvPr>
            <p:ph type="title"/>
          </p:nvPr>
        </p:nvSpPr>
        <p:spPr>
          <a:xfrm>
            <a:off x="685800" y="104531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00" name="Google Shape;100;g8d7af79cff_0_68"/>
          <p:cNvSpPr txBox="1">
            <a:spLocks noGrp="1"/>
          </p:cNvSpPr>
          <p:nvPr>
            <p:ph type="body" idx="1"/>
          </p:nvPr>
        </p:nvSpPr>
        <p:spPr>
          <a:xfrm>
            <a:off x="685800" y="2100985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Analyze how a character’s emotional development affects the development of the theme in the text.</a:t>
            </a:r>
            <a:endParaRPr i="1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74233" y="721173"/>
            <a:ext cx="57810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“This is Just to Say”</a:t>
            </a:r>
            <a:endParaRPr dirty="0"/>
          </a:p>
        </p:txBody>
      </p:sp>
      <p:sp>
        <p:nvSpPr>
          <p:cNvPr id="108" name="Google Shape;108;p4"/>
          <p:cNvSpPr txBox="1"/>
          <p:nvPr/>
        </p:nvSpPr>
        <p:spPr>
          <a:xfrm>
            <a:off x="774233" y="1669527"/>
            <a:ext cx="5313301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speaker apologizing for? 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his tone? 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Does he mean it?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picture containing colorful, vase, water, rain&#10;&#10;Description automatically generated">
            <a:extLst>
              <a:ext uri="{FF2B5EF4-FFF2-40B4-BE49-F238E27FC236}">
                <a16:creationId xmlns:a16="http://schemas.microsoft.com/office/drawing/2014/main" id="{57BD0049-5BF9-4222-BA46-1EF6D3AF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23" y="1885351"/>
            <a:ext cx="3897844" cy="35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7af79cff_0_81"/>
          <p:cNvSpPr txBox="1">
            <a:spLocks noGrp="1"/>
          </p:cNvSpPr>
          <p:nvPr>
            <p:ph type="title"/>
          </p:nvPr>
        </p:nvSpPr>
        <p:spPr>
          <a:xfrm>
            <a:off x="627494" y="667375"/>
            <a:ext cx="7889012" cy="72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SOAPSTone</a:t>
            </a:r>
            <a:endParaRPr dirty="0"/>
          </a:p>
        </p:txBody>
      </p:sp>
      <p:sp>
        <p:nvSpPr>
          <p:cNvPr id="114" name="Google Shape;114;g8d7af79cff_0_81"/>
          <p:cNvSpPr txBox="1">
            <a:spLocks noGrp="1"/>
          </p:cNvSpPr>
          <p:nvPr>
            <p:ph type="body" idx="1"/>
          </p:nvPr>
        </p:nvSpPr>
        <p:spPr>
          <a:xfrm>
            <a:off x="627494" y="1565692"/>
            <a:ext cx="8008506" cy="29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>
                <a:solidFill>
                  <a:schemeClr val="accent4"/>
                </a:solidFill>
              </a:rPr>
              <a:t>S</a:t>
            </a:r>
            <a:r>
              <a:rPr lang="en-US" sz="3200" dirty="0">
                <a:solidFill>
                  <a:schemeClr val="accent2"/>
                </a:solidFill>
              </a:rPr>
              <a:t>peaker:</a:t>
            </a:r>
            <a:r>
              <a:rPr lang="en-US" sz="3200" b="0" dirty="0"/>
              <a:t> </a:t>
            </a:r>
            <a:r>
              <a:rPr lang="en-US" b="0" dirty="0"/>
              <a:t>	Identify the speaker</a:t>
            </a:r>
            <a:endParaRPr b="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O</a:t>
            </a:r>
            <a:r>
              <a:rPr lang="en-US" sz="3200" dirty="0">
                <a:solidFill>
                  <a:schemeClr val="accent2"/>
                </a:solidFill>
              </a:rPr>
              <a:t>ccasion: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time and place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A</a:t>
            </a:r>
            <a:r>
              <a:rPr lang="en-US" sz="3200" dirty="0">
                <a:solidFill>
                  <a:schemeClr val="accent2"/>
                </a:solidFill>
              </a:rPr>
              <a:t>udience: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intended reader/listener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urpose: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speaker’s or author’s goal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S</a:t>
            </a:r>
            <a:r>
              <a:rPr lang="en-US" sz="3200" dirty="0">
                <a:solidFill>
                  <a:schemeClr val="accent2"/>
                </a:solidFill>
              </a:rPr>
              <a:t>ubject: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general topic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Tone</a:t>
            </a:r>
            <a:r>
              <a:rPr lang="en-US" sz="3200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	</a:t>
            </a:r>
            <a:r>
              <a:rPr lang="en-US" b="0" dirty="0"/>
              <a:t>Identify the speaker’s attitude</a:t>
            </a: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“The Scarlet Ibis”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25450" y="2087500"/>
            <a:ext cx="7493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699" y="1585896"/>
            <a:ext cx="2430801" cy="323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4" name="Google Shape;124;p6"/>
          <p:cNvSpPr txBox="1"/>
          <p:nvPr/>
        </p:nvSpPr>
        <p:spPr>
          <a:xfrm>
            <a:off x="4062653" y="3778841"/>
            <a:ext cx="2320046" cy="23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Photo by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4"/>
              </a:rPr>
              <a:t>Mateus Campos Felipe</a:t>
            </a:r>
            <a:r>
              <a:rPr lang="en-US" sz="800" dirty="0">
                <a:solidFill>
                  <a:schemeClr val="dk1"/>
                </a:solidFill>
              </a:rPr>
              <a:t> on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-US" sz="800" u="sng" dirty="0" err="1">
                <a:solidFill>
                  <a:schemeClr val="hlink"/>
                </a:solidFill>
                <a:hlinkClick r:id="rId5"/>
              </a:rPr>
              <a:t>Unsplash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8862" y="956691"/>
            <a:ext cx="1903302" cy="285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6" name="Google Shape;126;p6"/>
          <p:cNvSpPr txBox="1"/>
          <p:nvPr/>
        </p:nvSpPr>
        <p:spPr>
          <a:xfrm>
            <a:off x="6328200" y="4778400"/>
            <a:ext cx="235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Photo by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7"/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7"/>
              </a:rPr>
              <a:t>Annie Spratt</a:t>
            </a:r>
            <a:r>
              <a:rPr lang="en-US" sz="800" dirty="0">
                <a:solidFill>
                  <a:schemeClr val="dk1"/>
                </a:solidFill>
              </a:rPr>
              <a:t> on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8"/>
              </a:rPr>
              <a:t> </a:t>
            </a:r>
            <a:r>
              <a:rPr lang="en-US" sz="800" u="sng" dirty="0" err="1">
                <a:solidFill>
                  <a:schemeClr val="hlink"/>
                </a:solidFill>
                <a:hlinkClick r:id="rId8"/>
              </a:rPr>
              <a:t>Unsplash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547800" y="1385316"/>
            <a:ext cx="30738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can you infer about the character’s state of mind from this key scene?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74233" y="721173"/>
            <a:ext cx="57810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“This is Just to Say”</a:t>
            </a:r>
            <a:endParaRPr dirty="0"/>
          </a:p>
        </p:txBody>
      </p:sp>
      <p:pic>
        <p:nvPicPr>
          <p:cNvPr id="5" name="Picture 4" descr="A picture containing colorful, vase, water, rain&#10;&#10;Description automatically generated">
            <a:extLst>
              <a:ext uri="{FF2B5EF4-FFF2-40B4-BE49-F238E27FC236}">
                <a16:creationId xmlns:a16="http://schemas.microsoft.com/office/drawing/2014/main" id="{57BD0049-5BF9-4222-BA46-1EF6D3AF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3" y="522217"/>
            <a:ext cx="3897844" cy="3554753"/>
          </a:xfrm>
          <a:prstGeom prst="rect">
            <a:avLst/>
          </a:prstGeom>
        </p:spPr>
      </p:pic>
      <p:sp>
        <p:nvSpPr>
          <p:cNvPr id="2" name="Google Shape;135;g8c170c42c2_0_8">
            <a:extLst>
              <a:ext uri="{FF2B5EF4-FFF2-40B4-BE49-F238E27FC236}">
                <a16:creationId xmlns:a16="http://schemas.microsoft.com/office/drawing/2014/main" id="{5D1F85A0-86AC-4B5F-A04A-D47444DC9FC0}"/>
              </a:ext>
            </a:extLst>
          </p:cNvPr>
          <p:cNvSpPr txBox="1"/>
          <p:nvPr/>
        </p:nvSpPr>
        <p:spPr>
          <a:xfrm>
            <a:off x="774233" y="1607696"/>
            <a:ext cx="5101634" cy="26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this poem as a model, write your own apology poem.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the style of the poem as your guide.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Write an apology you need to make.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 can choose to make your poem sincere or insincere.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2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22326782e_0_16"/>
          <p:cNvSpPr txBox="1">
            <a:spLocks noGrp="1"/>
          </p:cNvSpPr>
          <p:nvPr>
            <p:ph type="title"/>
          </p:nvPr>
        </p:nvSpPr>
        <p:spPr>
          <a:xfrm>
            <a:off x="486833" y="54496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Brother’s Apology Letter</a:t>
            </a:r>
            <a:endParaRPr dirty="0"/>
          </a:p>
        </p:txBody>
      </p:sp>
      <p:sp>
        <p:nvSpPr>
          <p:cNvPr id="141" name="Google Shape;141;g822326782e_0_16"/>
          <p:cNvSpPr txBox="1">
            <a:spLocks noGrp="1"/>
          </p:cNvSpPr>
          <p:nvPr>
            <p:ph type="body" idx="1"/>
          </p:nvPr>
        </p:nvSpPr>
        <p:spPr>
          <a:xfrm>
            <a:off x="486833" y="1447800"/>
            <a:ext cx="8199967" cy="272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i="1" dirty="0">
                <a:solidFill>
                  <a:schemeClr val="accent2"/>
                </a:solidFill>
              </a:rPr>
              <a:t>If Brother could apologize, what would he say?</a:t>
            </a:r>
            <a:endParaRPr b="0" i="1" dirty="0">
              <a:solidFill>
                <a:schemeClr val="accen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Write an apology letter to Doodle from Brother.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Use text evidence to support your apology.</a:t>
            </a:r>
            <a:endParaRPr b="0" dirty="0"/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Use an appropriate tone for your letter.</a:t>
            </a:r>
            <a:endParaRPr b="0" dirty="0"/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Make sure your letter includes proper characterization.</a:t>
            </a:r>
            <a:endParaRPr b="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334</Words>
  <Application>Microsoft Macintosh PowerPoint</Application>
  <PresentationFormat>On-screen Show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Georgia</vt:lpstr>
      <vt:lpstr>Arial</vt:lpstr>
      <vt:lpstr>Noto Sans Symbols</vt:lpstr>
      <vt:lpstr>Open Sans</vt:lpstr>
      <vt:lpstr>Constantia</vt:lpstr>
      <vt:lpstr>LEARN theme</vt:lpstr>
      <vt:lpstr>LEARN theme</vt:lpstr>
      <vt:lpstr>PowerPoint Presentation</vt:lpstr>
      <vt:lpstr>It’s Never Too Late To Apologize</vt:lpstr>
      <vt:lpstr>Essential Question</vt:lpstr>
      <vt:lpstr>Lesson Objective</vt:lpstr>
      <vt:lpstr>“This is Just to Say”</vt:lpstr>
      <vt:lpstr>SOAPSTone</vt:lpstr>
      <vt:lpstr>“The Scarlet Ibis”</vt:lpstr>
      <vt:lpstr>“This is Just to Say”</vt:lpstr>
      <vt:lpstr>Brother’s Apology Letter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Never Too Late To Apologize</dc:title>
  <dc:subject/>
  <dc:creator>K20 Center</dc:creator>
  <cp:keywords/>
  <dc:description/>
  <cp:lastModifiedBy>Walker, Helena M.</cp:lastModifiedBy>
  <cp:revision>9</cp:revision>
  <dcterms:modified xsi:type="dcterms:W3CDTF">2023-06-14T20:03:50Z</dcterms:modified>
  <cp:category/>
</cp:coreProperties>
</file>