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5" r:id="rId7"/>
    <p:sldId id="261" r:id="rId8"/>
    <p:sldId id="262" r:id="rId9"/>
    <p:sldId id="266" r:id="rId10"/>
    <p:sldId id="264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  <p:embeddedFont>
      <p:font typeface="Open Sans" panose="020B0604020202020204" charset="0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+UZgICE15FFgijOxLD9Rr2rqZ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309" autoAdjust="0"/>
  </p:normalViewPr>
  <p:slideViewPr>
    <p:cSldViewPr snapToGrid="0">
      <p:cViewPr varScale="1">
        <p:scale>
          <a:sx n="181" d="100"/>
          <a:sy n="181" d="100"/>
        </p:scale>
        <p:origin x="12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d7af79c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8d7af79c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d7af79cff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8d7af79cff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dirty="0"/>
              <a:t>Link to Poem: 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806030504020204" pitchFamily="34" charset="0"/>
              </a:rPr>
              <a:t>Williams, W. C. (1934). This is just to say. The Academy of American Poets. https://poets.org/poem/just-say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Image Source: </a:t>
            </a:r>
            <a:r>
              <a:rPr lang="en-US" dirty="0" err="1"/>
              <a:t>aalmeidah</a:t>
            </a:r>
            <a:r>
              <a:rPr lang="en-US" dirty="0"/>
              <a:t> (2017, Jan. 19). Plum. </a:t>
            </a:r>
            <a:r>
              <a:rPr lang="en-US" dirty="0" err="1"/>
              <a:t>Pixabay</a:t>
            </a:r>
            <a:r>
              <a:rPr lang="en-US" dirty="0"/>
              <a:t>. https://pixabay.com/illustrations/plum-fruit-fruits-orchard-nature-1992429/</a:t>
            </a:r>
            <a:endParaRPr dirty="0"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03134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d7af79cff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g8d7af79cff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Image Source: </a:t>
            </a:r>
            <a:r>
              <a:rPr lang="en-US" dirty="0" err="1"/>
              <a:t>aalmeidah</a:t>
            </a:r>
            <a:r>
              <a:rPr lang="en-US" dirty="0"/>
              <a:t> (2017, Jan. 19). Plum. </a:t>
            </a:r>
            <a:r>
              <a:rPr lang="en-US" dirty="0" err="1"/>
              <a:t>Pixabay</a:t>
            </a:r>
            <a:r>
              <a:rPr lang="en-US" dirty="0"/>
              <a:t>. https://pixabay.com/illustrations/plum-fruit-fruits-orchard-nature-1992429/</a:t>
            </a:r>
            <a:endParaRPr dirty="0"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4612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22326782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822326782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d7af79cff_0_6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8d7af79cff_0_6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4" name="Google Shape;74;g8d7af79cff_0_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b4ccce1a2_0_6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g8b4ccce1a2_0_6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8" name="Google Shape;78;g8b4ccce1a2_0_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" name="Google Shape;1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s/photos/sad-boy?utm_source=unsplash&amp;utm_medium=referral&amp;utm_content=creditCopyText" TargetMode="External"/><Relationship Id="rId3" Type="http://schemas.openxmlformats.org/officeDocument/2006/relationships/image" Target="../media/image5.jpg"/><Relationship Id="rId7" Type="http://schemas.openxmlformats.org/officeDocument/2006/relationships/hyperlink" Target="https://unsplash.com/@anniespratt?utm_source=unsplash&amp;utm_medium=referral&amp;utm_content=creditCopyTex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s://unsplash.com/s/photos/scarlet-ibis?utm_source=unsplash&amp;utm_medium=referral&amp;utm_content=creditCopyText" TargetMode="External"/><Relationship Id="rId4" Type="http://schemas.openxmlformats.org/officeDocument/2006/relationships/hyperlink" Target="https://unsplash.com/@matfelipe?utm_source=unsplash&amp;utm_medium=referral&amp;utm_content=creditCopyTex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ctrTitle"/>
          </p:nvPr>
        </p:nvSpPr>
        <p:spPr>
          <a:xfrm>
            <a:off x="478350" y="1200149"/>
            <a:ext cx="8187300" cy="956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4800" dirty="0"/>
              <a:t>It’s Never Too Late To Apologize</a:t>
            </a:r>
            <a:endParaRPr sz="4800" dirty="0"/>
          </a:p>
        </p:txBody>
      </p:sp>
      <p:sp>
        <p:nvSpPr>
          <p:cNvPr id="88" name="Google Shape;88;p2"/>
          <p:cNvSpPr txBox="1">
            <a:spLocks noGrp="1"/>
          </p:cNvSpPr>
          <p:nvPr>
            <p:ph type="subTitle" idx="1"/>
          </p:nvPr>
        </p:nvSpPr>
        <p:spPr>
          <a:xfrm>
            <a:off x="516467" y="2254249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800" dirty="0"/>
              <a:t>Grade 9 English Language Arts</a:t>
            </a:r>
            <a:endParaRPr sz="2800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d7af79cff_0_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94" name="Google Shape;94;g8d7af79cff_0_0"/>
          <p:cNvSpPr txBox="1">
            <a:spLocks noGrp="1"/>
          </p:cNvSpPr>
          <p:nvPr>
            <p:ph type="body" idx="1"/>
          </p:nvPr>
        </p:nvSpPr>
        <p:spPr>
          <a:xfrm>
            <a:off x="530352" y="2083531"/>
            <a:ext cx="8181848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i="1" dirty="0"/>
              <a:t>How do characters’ states of mind affect their development and the development of the theme in a text?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d7af79cff_0_68"/>
          <p:cNvSpPr txBox="1">
            <a:spLocks noGrp="1"/>
          </p:cNvSpPr>
          <p:nvPr>
            <p:ph type="title"/>
          </p:nvPr>
        </p:nvSpPr>
        <p:spPr>
          <a:xfrm>
            <a:off x="685800" y="1045319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Lesson Objective</a:t>
            </a:r>
            <a:endParaRPr dirty="0"/>
          </a:p>
        </p:txBody>
      </p:sp>
      <p:sp>
        <p:nvSpPr>
          <p:cNvPr id="100" name="Google Shape;100;g8d7af79cff_0_68"/>
          <p:cNvSpPr txBox="1">
            <a:spLocks noGrp="1"/>
          </p:cNvSpPr>
          <p:nvPr>
            <p:ph type="body" idx="1"/>
          </p:nvPr>
        </p:nvSpPr>
        <p:spPr>
          <a:xfrm>
            <a:off x="685800" y="2100985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i="1" dirty="0"/>
              <a:t>Analyze how a character’s emotional development affects the development of the theme in the text.</a:t>
            </a:r>
            <a:endParaRPr i="1" dirty="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774233" y="721173"/>
            <a:ext cx="57810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“This is Just to Say”</a:t>
            </a:r>
            <a:endParaRPr dirty="0"/>
          </a:p>
        </p:txBody>
      </p:sp>
      <p:sp>
        <p:nvSpPr>
          <p:cNvPr id="108" name="Google Shape;108;p4"/>
          <p:cNvSpPr txBox="1"/>
          <p:nvPr/>
        </p:nvSpPr>
        <p:spPr>
          <a:xfrm>
            <a:off x="774233" y="1669527"/>
            <a:ext cx="5313301" cy="23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the speaker apologizing for? </a:t>
            </a:r>
            <a:endParaRPr sz="24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his tone? </a:t>
            </a:r>
            <a:endParaRPr sz="24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Does he mean it?</a:t>
            </a:r>
            <a:endParaRPr sz="24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A picture containing colorful, vase, water, rain&#10;&#10;Description automatically generated">
            <a:extLst>
              <a:ext uri="{FF2B5EF4-FFF2-40B4-BE49-F238E27FC236}">
                <a16:creationId xmlns:a16="http://schemas.microsoft.com/office/drawing/2014/main" id="{57BD0049-5BF9-4222-BA46-1EF6D3AF0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023" y="1885351"/>
            <a:ext cx="3897844" cy="355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2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d7af79cff_0_81"/>
          <p:cNvSpPr txBox="1">
            <a:spLocks noGrp="1"/>
          </p:cNvSpPr>
          <p:nvPr>
            <p:ph type="title"/>
          </p:nvPr>
        </p:nvSpPr>
        <p:spPr>
          <a:xfrm>
            <a:off x="627494" y="667375"/>
            <a:ext cx="7889012" cy="725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 err="1"/>
              <a:t>SOAPSTone</a:t>
            </a:r>
            <a:endParaRPr dirty="0"/>
          </a:p>
        </p:txBody>
      </p:sp>
      <p:sp>
        <p:nvSpPr>
          <p:cNvPr id="114" name="Google Shape;114;g8d7af79cff_0_81"/>
          <p:cNvSpPr txBox="1">
            <a:spLocks noGrp="1"/>
          </p:cNvSpPr>
          <p:nvPr>
            <p:ph type="body" idx="1"/>
          </p:nvPr>
        </p:nvSpPr>
        <p:spPr>
          <a:xfrm>
            <a:off x="627494" y="1565692"/>
            <a:ext cx="8008506" cy="29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200" dirty="0">
                <a:solidFill>
                  <a:schemeClr val="accent4"/>
                </a:solidFill>
              </a:rPr>
              <a:t>S</a:t>
            </a:r>
            <a:r>
              <a:rPr lang="en-US" sz="3200" dirty="0">
                <a:solidFill>
                  <a:schemeClr val="accent2"/>
                </a:solidFill>
              </a:rPr>
              <a:t>peaker:</a:t>
            </a:r>
            <a:r>
              <a:rPr lang="en-US" sz="3200" b="0" dirty="0"/>
              <a:t> </a:t>
            </a:r>
            <a:r>
              <a:rPr lang="en-US" b="0" dirty="0"/>
              <a:t>	Identify the speaker</a:t>
            </a:r>
            <a:endParaRPr b="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dirty="0">
                <a:solidFill>
                  <a:schemeClr val="accent4"/>
                </a:solidFill>
              </a:rPr>
              <a:t>O</a:t>
            </a:r>
            <a:r>
              <a:rPr lang="en-US" sz="3200" dirty="0">
                <a:solidFill>
                  <a:schemeClr val="accent2"/>
                </a:solidFill>
              </a:rPr>
              <a:t>ccasion: 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b="0" dirty="0"/>
              <a:t>Identify the time and place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dirty="0">
                <a:solidFill>
                  <a:schemeClr val="accent4"/>
                </a:solidFill>
              </a:rPr>
              <a:t>A</a:t>
            </a:r>
            <a:r>
              <a:rPr lang="en-US" sz="3200" dirty="0">
                <a:solidFill>
                  <a:schemeClr val="accent2"/>
                </a:solidFill>
              </a:rPr>
              <a:t>udience: 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b="0" dirty="0"/>
              <a:t>Identify the intended reader/listener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dirty="0">
                <a:solidFill>
                  <a:schemeClr val="accent4"/>
                </a:solidFill>
              </a:rPr>
              <a:t>P</a:t>
            </a:r>
            <a:r>
              <a:rPr lang="en-US" sz="3200" dirty="0">
                <a:solidFill>
                  <a:schemeClr val="accent2"/>
                </a:solidFill>
              </a:rPr>
              <a:t>urpose: 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b="0" dirty="0"/>
              <a:t>Identify the speaker’s or author’s goal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dirty="0">
                <a:solidFill>
                  <a:schemeClr val="accent4"/>
                </a:solidFill>
              </a:rPr>
              <a:t>S</a:t>
            </a:r>
            <a:r>
              <a:rPr lang="en-US" sz="3200" dirty="0">
                <a:solidFill>
                  <a:schemeClr val="accent2"/>
                </a:solidFill>
              </a:rPr>
              <a:t>ubject: 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b="0" dirty="0"/>
              <a:t>Identify the general topic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dirty="0">
                <a:solidFill>
                  <a:schemeClr val="accent4"/>
                </a:solidFill>
              </a:rPr>
              <a:t>Tone</a:t>
            </a:r>
            <a:r>
              <a:rPr lang="en-US" sz="3200" dirty="0">
                <a:solidFill>
                  <a:schemeClr val="accent2"/>
                </a:solidFill>
              </a:rPr>
              <a:t>:</a:t>
            </a:r>
            <a:r>
              <a:rPr lang="en-US" dirty="0">
                <a:solidFill>
                  <a:schemeClr val="accent2"/>
                </a:solidFill>
              </a:rPr>
              <a:t> 	</a:t>
            </a:r>
            <a:r>
              <a:rPr lang="en-US" b="0" dirty="0"/>
              <a:t>Identify the speaker’s attitude</a:t>
            </a:r>
            <a:endParaRPr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“The Scarlet Ibis”</a:t>
            </a:r>
            <a:endParaRPr dirty="0"/>
          </a:p>
        </p:txBody>
      </p:sp>
      <p:sp>
        <p:nvSpPr>
          <p:cNvPr id="121" name="Google Shape;121;p6"/>
          <p:cNvSpPr txBox="1">
            <a:spLocks noGrp="1"/>
          </p:cNvSpPr>
          <p:nvPr>
            <p:ph type="body" idx="1"/>
          </p:nvPr>
        </p:nvSpPr>
        <p:spPr>
          <a:xfrm>
            <a:off x="825450" y="2087500"/>
            <a:ext cx="7493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123" name="Google Shape;12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2699" y="1585896"/>
            <a:ext cx="2430801" cy="3231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4" name="Google Shape;124;p6"/>
          <p:cNvSpPr txBox="1"/>
          <p:nvPr/>
        </p:nvSpPr>
        <p:spPr>
          <a:xfrm>
            <a:off x="4062653" y="3778841"/>
            <a:ext cx="2320046" cy="23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</a:rPr>
              <a:t>Photo by</a:t>
            </a:r>
            <a:r>
              <a:rPr lang="en-US" sz="800" dirty="0">
                <a:solidFill>
                  <a:schemeClr val="dk1"/>
                </a:solidFill>
                <a:uFill>
                  <a:noFill/>
                </a:uFill>
                <a:hlinkClick r:id="rId4"/>
              </a:rPr>
              <a:t> </a:t>
            </a:r>
            <a:r>
              <a:rPr lang="en-US" sz="800" u="sng" dirty="0">
                <a:solidFill>
                  <a:schemeClr val="hlink"/>
                </a:solidFill>
                <a:hlinkClick r:id="rId4"/>
              </a:rPr>
              <a:t>Mateus Campos Felipe</a:t>
            </a:r>
            <a:r>
              <a:rPr lang="en-US" sz="800" dirty="0">
                <a:solidFill>
                  <a:schemeClr val="dk1"/>
                </a:solidFill>
              </a:rPr>
              <a:t> on</a:t>
            </a:r>
            <a:r>
              <a:rPr lang="en-US" sz="800" dirty="0">
                <a:solidFill>
                  <a:schemeClr val="dk1"/>
                </a:solidFill>
                <a:uFill>
                  <a:noFill/>
                </a:uFill>
                <a:hlinkClick r:id="rId5"/>
              </a:rPr>
              <a:t> </a:t>
            </a:r>
            <a:r>
              <a:rPr lang="en-US" sz="800" u="sng" dirty="0" err="1">
                <a:solidFill>
                  <a:schemeClr val="hlink"/>
                </a:solidFill>
                <a:hlinkClick r:id="rId5"/>
              </a:rPr>
              <a:t>Unsplash</a:t>
            </a:r>
            <a:endParaRPr sz="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38862" y="956691"/>
            <a:ext cx="1903302" cy="285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6" name="Google Shape;126;p6"/>
          <p:cNvSpPr txBox="1"/>
          <p:nvPr/>
        </p:nvSpPr>
        <p:spPr>
          <a:xfrm>
            <a:off x="6328200" y="4778400"/>
            <a:ext cx="235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dk1"/>
                </a:solidFill>
              </a:rPr>
              <a:t>Photo by</a:t>
            </a:r>
            <a:r>
              <a:rPr lang="en-US" sz="800" dirty="0">
                <a:solidFill>
                  <a:schemeClr val="dk1"/>
                </a:solidFill>
                <a:uFill>
                  <a:noFill/>
                </a:uFill>
                <a:hlinkClick r:id="rId7"/>
              </a:rPr>
              <a:t> </a:t>
            </a:r>
            <a:r>
              <a:rPr lang="en-US" sz="800" u="sng" dirty="0">
                <a:solidFill>
                  <a:schemeClr val="hlink"/>
                </a:solidFill>
                <a:hlinkClick r:id="rId7"/>
              </a:rPr>
              <a:t>Annie Spratt</a:t>
            </a:r>
            <a:r>
              <a:rPr lang="en-US" sz="800" dirty="0">
                <a:solidFill>
                  <a:schemeClr val="dk1"/>
                </a:solidFill>
              </a:rPr>
              <a:t> on</a:t>
            </a:r>
            <a:r>
              <a:rPr lang="en-US" sz="800" dirty="0">
                <a:solidFill>
                  <a:schemeClr val="dk1"/>
                </a:solidFill>
                <a:uFill>
                  <a:noFill/>
                </a:uFill>
                <a:hlinkClick r:id="rId8"/>
              </a:rPr>
              <a:t> </a:t>
            </a:r>
            <a:r>
              <a:rPr lang="en-US" sz="800" u="sng" dirty="0" err="1">
                <a:solidFill>
                  <a:schemeClr val="hlink"/>
                </a:solidFill>
                <a:hlinkClick r:id="rId8"/>
              </a:rPr>
              <a:t>Unsplash</a:t>
            </a:r>
            <a:endParaRPr sz="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6"/>
          <p:cNvSpPr txBox="1"/>
          <p:nvPr/>
        </p:nvSpPr>
        <p:spPr>
          <a:xfrm>
            <a:off x="547800" y="1385316"/>
            <a:ext cx="3073800" cy="21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What can you infer about the character’s state of mind from this key scene?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774233" y="721173"/>
            <a:ext cx="57810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“This is Just to Say”</a:t>
            </a:r>
            <a:endParaRPr dirty="0"/>
          </a:p>
        </p:txBody>
      </p:sp>
      <p:pic>
        <p:nvPicPr>
          <p:cNvPr id="5" name="Picture 4" descr="A picture containing colorful, vase, water, rain&#10;&#10;Description automatically generated">
            <a:extLst>
              <a:ext uri="{FF2B5EF4-FFF2-40B4-BE49-F238E27FC236}">
                <a16:creationId xmlns:a16="http://schemas.microsoft.com/office/drawing/2014/main" id="{57BD0049-5BF9-4222-BA46-1EF6D3AF0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823" y="522217"/>
            <a:ext cx="3897844" cy="3554753"/>
          </a:xfrm>
          <a:prstGeom prst="rect">
            <a:avLst/>
          </a:prstGeom>
        </p:spPr>
      </p:pic>
      <p:sp>
        <p:nvSpPr>
          <p:cNvPr id="2" name="Google Shape;135;g8c170c42c2_0_8">
            <a:extLst>
              <a:ext uri="{FF2B5EF4-FFF2-40B4-BE49-F238E27FC236}">
                <a16:creationId xmlns:a16="http://schemas.microsoft.com/office/drawing/2014/main" id="{5D1F85A0-86AC-4B5F-A04A-D47444DC9FC0}"/>
              </a:ext>
            </a:extLst>
          </p:cNvPr>
          <p:cNvSpPr txBox="1"/>
          <p:nvPr/>
        </p:nvSpPr>
        <p:spPr>
          <a:xfrm>
            <a:off x="774233" y="1607696"/>
            <a:ext cx="5101634" cy="26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Using this poem as a model, write your own apology poem. 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Use the style of the poem as your guide.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Write an apology you need to make.</a:t>
            </a:r>
            <a:endParaRPr sz="24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You can choose to make your poem sincere or insincere.</a:t>
            </a:r>
            <a:endParaRPr sz="24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325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22326782e_0_16"/>
          <p:cNvSpPr txBox="1">
            <a:spLocks noGrp="1"/>
          </p:cNvSpPr>
          <p:nvPr>
            <p:ph type="title"/>
          </p:nvPr>
        </p:nvSpPr>
        <p:spPr>
          <a:xfrm>
            <a:off x="486833" y="54496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Brother’s Apology Letter</a:t>
            </a:r>
            <a:endParaRPr dirty="0"/>
          </a:p>
        </p:txBody>
      </p:sp>
      <p:sp>
        <p:nvSpPr>
          <p:cNvPr id="141" name="Google Shape;141;g822326782e_0_16"/>
          <p:cNvSpPr txBox="1">
            <a:spLocks noGrp="1"/>
          </p:cNvSpPr>
          <p:nvPr>
            <p:ph type="body" idx="1"/>
          </p:nvPr>
        </p:nvSpPr>
        <p:spPr>
          <a:xfrm>
            <a:off x="486833" y="1447800"/>
            <a:ext cx="8199967" cy="272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0" i="1" dirty="0">
                <a:solidFill>
                  <a:schemeClr val="accent2"/>
                </a:solidFill>
              </a:rPr>
              <a:t>If Brother could apologize, what would he say?</a:t>
            </a:r>
            <a:endParaRPr b="0" i="1" dirty="0">
              <a:solidFill>
                <a:schemeClr val="accent2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b="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Write an apology letter to Doodle from Brother.</a:t>
            </a: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b="0" dirty="0"/>
              <a:t>Use text evidence to support your apology.</a:t>
            </a:r>
            <a:endParaRPr b="0" dirty="0"/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b="0" dirty="0"/>
              <a:t>Use an appropriate tone for your letter.</a:t>
            </a:r>
            <a:endParaRPr b="0" dirty="0"/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b="0" dirty="0"/>
              <a:t>Make sure your letter includes proper characterization.</a:t>
            </a:r>
            <a:endParaRPr b="0"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334</Words>
  <Application>Microsoft Office PowerPoint</Application>
  <PresentationFormat>On-screen Show (16:9)</PresentationFormat>
  <Paragraphs>37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Georgia</vt:lpstr>
      <vt:lpstr>Arial</vt:lpstr>
      <vt:lpstr>Noto Sans Symbols</vt:lpstr>
      <vt:lpstr>Constantia</vt:lpstr>
      <vt:lpstr>Calibri</vt:lpstr>
      <vt:lpstr>Open Sans</vt:lpstr>
      <vt:lpstr>LEARN theme</vt:lpstr>
      <vt:lpstr>LEARN theme</vt:lpstr>
      <vt:lpstr>PowerPoint Presentation</vt:lpstr>
      <vt:lpstr>It’s Never Too Late To Apologize</vt:lpstr>
      <vt:lpstr>Essential Question</vt:lpstr>
      <vt:lpstr>Lesson Objective</vt:lpstr>
      <vt:lpstr>“This is Just to Say”</vt:lpstr>
      <vt:lpstr>SOAPSTone</vt:lpstr>
      <vt:lpstr>“The Scarlet Ibis”</vt:lpstr>
      <vt:lpstr>“This is Just to Say”</vt:lpstr>
      <vt:lpstr>Brother’s Apology Letter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It's Never Too Late To Apologize</dc:title>
  <dc:creator>K20 Center</dc:creator>
  <cp:lastModifiedBy>McLeod Porter, Delma</cp:lastModifiedBy>
  <cp:revision>8</cp:revision>
  <dcterms:modified xsi:type="dcterms:W3CDTF">2021-03-18T15:01:15Z</dcterms:modified>
</cp:coreProperties>
</file>