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4"/>
  </p:notesMasterIdLst>
  <p:sldIdLst>
    <p:sldId id="276" r:id="rId2"/>
    <p:sldId id="256" r:id="rId3"/>
    <p:sldId id="274" r:id="rId4"/>
    <p:sldId id="275" r:id="rId5"/>
    <p:sldId id="273" r:id="rId6"/>
    <p:sldId id="296" r:id="rId7"/>
    <p:sldId id="288" r:id="rId8"/>
    <p:sldId id="290" r:id="rId9"/>
    <p:sldId id="291" r:id="rId10"/>
    <p:sldId id="282" r:id="rId11"/>
    <p:sldId id="297" r:id="rId12"/>
    <p:sldId id="298" r:id="rId13"/>
    <p:sldId id="299" r:id="rId14"/>
    <p:sldId id="300" r:id="rId15"/>
    <p:sldId id="284" r:id="rId16"/>
    <p:sldId id="301" r:id="rId17"/>
    <p:sldId id="293" r:id="rId18"/>
    <p:sldId id="294" r:id="rId19"/>
    <p:sldId id="302" r:id="rId20"/>
    <p:sldId id="295" r:id="rId21"/>
    <p:sldId id="303" r:id="rId22"/>
    <p:sldId id="292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4" autoAdjust="0"/>
    <p:restoredTop sz="94526"/>
  </p:normalViewPr>
  <p:slideViewPr>
    <p:cSldViewPr snapToGrid="0" snapToObjects="1">
      <p:cViewPr varScale="1">
        <p:scale>
          <a:sx n="303" d="100"/>
          <a:sy n="303" d="100"/>
        </p:scale>
        <p:origin x="11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09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Always, Sometimes, or Never True. Strategies. </a:t>
            </a:r>
            <a:r>
              <a:rPr lang="en-US" dirty="0">
                <a:hlinkClick r:id="rId3"/>
              </a:rPr>
              <a:t>https://learn.k20center.ou.edu/strategy/145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90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Always, Sometimes, or Never True. Strategies. </a:t>
            </a:r>
            <a:r>
              <a:rPr lang="en-US" dirty="0">
                <a:hlinkClick r:id="rId3"/>
              </a:rPr>
              <a:t>https://learn.k20center.ou.edu/strategy/145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452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Always, Sometimes, or Never True. Strategies. </a:t>
            </a:r>
            <a:r>
              <a:rPr lang="en-US" dirty="0">
                <a:hlinkClick r:id="rId3"/>
              </a:rPr>
              <a:t>https://learn.k20center.ou.edu/strategy/145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848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Always, Sometimes, or Never True. Strategies. </a:t>
            </a:r>
            <a:r>
              <a:rPr lang="en-US" dirty="0">
                <a:hlinkClick r:id="rId3"/>
              </a:rPr>
              <a:t>https://learn.k20center.ou.edu/strategy/145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664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K20 Center. (n.d.). I Think / We Think. Strategies. </a:t>
            </a:r>
            <a:r>
              <a:rPr lang="en-US" sz="1800" b="0" i="0" u="sng" dirty="0">
                <a:solidFill>
                  <a:srgbClr val="1155CC"/>
                </a:solidFill>
                <a:effectLst/>
                <a:latin typeface="Arial" panose="020B0604020202020204" pitchFamily="34" charset="0"/>
              </a:rPr>
              <a:t>https://learn.k20center.ou.edu/strategy/141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926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K20 Center. (n.d.). Muddies Point. Strategies. Retrieved from </a:t>
            </a:r>
            <a:r>
              <a:rPr lang="en-US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https://learn.k20center.ou.edu/strategy/109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517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 THINK:</a:t>
            </a:r>
            <a:r>
              <a:rPr lang="en-US" dirty="0"/>
              <a:t> Work independently to find </a:t>
            </a:r>
            <a:br>
              <a:rPr lang="en-US" dirty="0"/>
            </a:br>
            <a:r>
              <a:rPr lang="en-US" dirty="0"/>
              <a:t>the domain and range for each graph.</a:t>
            </a:r>
          </a:p>
          <a:p>
            <a:pPr lvl="1"/>
            <a:r>
              <a:rPr lang="en-US" dirty="0"/>
              <a:t>Do your best. This is the time to share what you know.</a:t>
            </a:r>
          </a:p>
          <a:p>
            <a:r>
              <a:rPr lang="en-US" b="1" dirty="0"/>
              <a:t>WE THINK:</a:t>
            </a:r>
            <a:r>
              <a:rPr lang="en-US" dirty="0"/>
              <a:t> Share with your partner what you wrote under the “I Think…” once everyone has shared, record your group’s common understanding in the “We Think…” column.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Think / We Think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D51A3306-BCF3-35F1-3539-B57CEFEAD4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393" b="22811"/>
          <a:stretch/>
        </p:blipFill>
        <p:spPr>
          <a:xfrm>
            <a:off x="5714494" y="400050"/>
            <a:ext cx="2972306" cy="162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034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Let’s complete the Guided Notes together.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</a:t>
            </a:r>
          </a:p>
        </p:txBody>
      </p:sp>
    </p:spTree>
    <p:extLst>
      <p:ext uri="{BB962C8B-B14F-4D97-AF65-F5344CB8AC3E}">
        <p14:creationId xmlns:p14="http://schemas.microsoft.com/office/powerpoint/2010/main" val="27374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Notes: Notation</a:t>
            </a:r>
          </a:p>
        </p:txBody>
      </p:sp>
      <p:graphicFrame>
        <p:nvGraphicFramePr>
          <p:cNvPr id="7" name="Table Placeholder 10">
            <a:extLst>
              <a:ext uri="{FF2B5EF4-FFF2-40B4-BE49-F238E27FC236}">
                <a16:creationId xmlns:a16="http://schemas.microsoft.com/office/drawing/2014/main" id="{ABB9699A-BDB3-AD4B-51CC-7219813C0E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550398"/>
              </p:ext>
            </p:extLst>
          </p:nvPr>
        </p:nvGraphicFramePr>
        <p:xfrm>
          <a:off x="457201" y="1267743"/>
          <a:ext cx="8229599" cy="2763167"/>
        </p:xfrm>
        <a:graphic>
          <a:graphicData uri="http://schemas.openxmlformats.org/drawingml/2006/table">
            <a:tbl>
              <a:tblPr firstRow="1" firstCol="1" bandRow="1"/>
              <a:tblGrid>
                <a:gridCol w="2743789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2742905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2742905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4226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Algebraically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Graphically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Interval Notation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5851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  <a:tr h="5851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830769"/>
                  </a:ext>
                </a:extLst>
              </a:tr>
              <a:tr h="5851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071073"/>
                  </a:ext>
                </a:extLst>
              </a:tr>
              <a:tr h="5851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63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6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Notes: Example</a:t>
            </a:r>
          </a:p>
        </p:txBody>
      </p:sp>
      <p:graphicFrame>
        <p:nvGraphicFramePr>
          <p:cNvPr id="7" name="Table Placeholder 10">
            <a:extLst>
              <a:ext uri="{FF2B5EF4-FFF2-40B4-BE49-F238E27FC236}">
                <a16:creationId xmlns:a16="http://schemas.microsoft.com/office/drawing/2014/main" id="{ABB9699A-BDB3-AD4B-51CC-7219813C0E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37759"/>
              </p:ext>
            </p:extLst>
          </p:nvPr>
        </p:nvGraphicFramePr>
        <p:xfrm>
          <a:off x="457200" y="1309688"/>
          <a:ext cx="8229599" cy="1280160"/>
        </p:xfrm>
        <a:graphic>
          <a:graphicData uri="http://schemas.openxmlformats.org/drawingml/2006/table">
            <a:tbl>
              <a:tblPr firstRow="1" firstCol="1" bandRow="1"/>
              <a:tblGrid>
                <a:gridCol w="2743789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2742905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2742905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Algebraically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Set-Builder Notation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Interval Notation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</a:tbl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667EBB2-C4E8-7C58-B1CD-D84ABDDA51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90087"/>
              </p:ext>
            </p:extLst>
          </p:nvPr>
        </p:nvGraphicFramePr>
        <p:xfrm>
          <a:off x="1343088" y="1954322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291960" progId="Equation.DSMT4">
                  <p:embed/>
                </p:oleObj>
              </mc:Choice>
              <mc:Fallback>
                <p:oleObj name="Equation" r:id="rId2" imgW="87624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43088" y="1954322"/>
                        <a:ext cx="876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040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Notes: Frayer Model</a:t>
            </a:r>
          </a:p>
        </p:txBody>
      </p:sp>
      <p:graphicFrame>
        <p:nvGraphicFramePr>
          <p:cNvPr id="7" name="Table Placeholder 10">
            <a:extLst>
              <a:ext uri="{FF2B5EF4-FFF2-40B4-BE49-F238E27FC236}">
                <a16:creationId xmlns:a16="http://schemas.microsoft.com/office/drawing/2014/main" id="{ABB9699A-BDB3-AD4B-51CC-7219813C0E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0366210"/>
              </p:ext>
            </p:extLst>
          </p:nvPr>
        </p:nvGraphicFramePr>
        <p:xfrm>
          <a:off x="457199" y="1309685"/>
          <a:ext cx="8229600" cy="3526566"/>
        </p:xfrm>
        <a:graphic>
          <a:graphicData uri="http://schemas.openxmlformats.org/drawingml/2006/table">
            <a:tbl>
              <a:tblPr firstRow="1" firstCol="1" bandRow="1"/>
              <a:tblGrid>
                <a:gridCol w="4114800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17632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Example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Algebraic Notation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  <a:tr h="17632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Interval Notation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 Notation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240767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17F48BA6-64C9-5A52-8E53-AF215C718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264" y="1364463"/>
            <a:ext cx="1644406" cy="1657867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4E7E75C7-D8BF-5C32-C723-ABCB9A66418A}"/>
              </a:ext>
            </a:extLst>
          </p:cNvPr>
          <p:cNvSpPr/>
          <p:nvPr/>
        </p:nvSpPr>
        <p:spPr>
          <a:xfrm>
            <a:off x="3524885" y="2456809"/>
            <a:ext cx="2093595" cy="123380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5E8136D1-55E5-355E-E31A-95648209E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4670" y="2568570"/>
            <a:ext cx="299466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b="1" kern="1400" cap="all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Domain &amp; Range</a:t>
            </a:r>
            <a:br>
              <a:rPr lang="en-US" sz="1600" b="1" kern="1400" cap="all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kern="1400" cap="all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Notation</a:t>
            </a:r>
          </a:p>
        </p:txBody>
      </p:sp>
    </p:spTree>
    <p:extLst>
      <p:ext uri="{BB962C8B-B14F-4D97-AF65-F5344CB8AC3E}">
        <p14:creationId xmlns:p14="http://schemas.microsoft.com/office/powerpoint/2010/main" val="345082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Independently complete questions 1-2 on your handout.</a:t>
            </a:r>
          </a:p>
          <a:p>
            <a:r>
              <a:rPr lang="en-US" dirty="0"/>
              <a:t>Create a graph for each given domain and range.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Wrangle Up Domain and Range</a:t>
            </a:r>
          </a:p>
        </p:txBody>
      </p:sp>
    </p:spTree>
    <p:extLst>
      <p:ext uri="{BB962C8B-B14F-4D97-AF65-F5344CB8AC3E}">
        <p14:creationId xmlns:p14="http://schemas.microsoft.com/office/powerpoint/2010/main" val="22687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Compare you graphs with a partner.</a:t>
            </a:r>
          </a:p>
          <a:p>
            <a:r>
              <a:rPr lang="en-US" dirty="0"/>
              <a:t>What is the same about your graphs? What is different?</a:t>
            </a:r>
          </a:p>
          <a:p>
            <a:r>
              <a:rPr lang="en-US" dirty="0"/>
              <a:t>Is there more than one graph that is correct?</a:t>
            </a:r>
          </a:p>
          <a:p>
            <a:r>
              <a:rPr lang="en-US" dirty="0"/>
              <a:t>What is important to consider about the domain?</a:t>
            </a:r>
          </a:p>
          <a:p>
            <a:r>
              <a:rPr lang="en-US" dirty="0"/>
              <a:t>What is important to consider about the range?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Wrangle Up Domain and Range: Reflection</a:t>
            </a:r>
          </a:p>
        </p:txBody>
      </p:sp>
    </p:spTree>
    <p:extLst>
      <p:ext uri="{BB962C8B-B14F-4D97-AF65-F5344CB8AC3E}">
        <p14:creationId xmlns:p14="http://schemas.microsoft.com/office/powerpoint/2010/main" val="329509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Wrangle Up Domain and Range: Question 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639C7E-B117-A0A2-31DA-FE47794CB2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255" y="1445177"/>
            <a:ext cx="2650351" cy="26741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E241359-2F44-966F-3F92-2D3D614C61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5395" y="1445177"/>
            <a:ext cx="2636063" cy="267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20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E2440B1-C811-EA2A-AB4C-5EDD5E2A9F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5395" y="1445177"/>
            <a:ext cx="2636063" cy="267416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8A7F6B8-9F42-4771-8908-E918162501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255" y="1445177"/>
            <a:ext cx="2636063" cy="2674163"/>
          </a:xfrm>
          <a:prstGeom prst="rect">
            <a:avLst/>
          </a:prstGeom>
        </p:spPr>
      </p:pic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Wrangle Up Domain and Range: Question 2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37727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with your partner to complete question 3.</a:t>
            </a:r>
          </a:p>
          <a:p>
            <a:r>
              <a:rPr lang="en-US" dirty="0"/>
              <a:t>Create a graph for the given domain and range.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Wrangle Up Domain and Range</a:t>
            </a:r>
          </a:p>
        </p:txBody>
      </p:sp>
    </p:spTree>
    <p:extLst>
      <p:ext uri="{BB962C8B-B14F-4D97-AF65-F5344CB8AC3E}">
        <p14:creationId xmlns:p14="http://schemas.microsoft.com/office/powerpoint/2010/main" val="118120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Great Domain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Domain and Range Notations</a:t>
            </a: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34B269-44E5-E737-1BA0-68356CE24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5395" y="1445177"/>
            <a:ext cx="2636063" cy="267416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41E17D7-074E-DC28-BFE0-B889E226D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255" y="1445177"/>
            <a:ext cx="2636063" cy="2674163"/>
          </a:xfrm>
          <a:prstGeom prst="rect">
            <a:avLst/>
          </a:prstGeom>
        </p:spPr>
      </p:pic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Wrangle Up Domain and Range: Question 3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4200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same about your graphs? What is different?</a:t>
            </a:r>
          </a:p>
          <a:p>
            <a:r>
              <a:rPr lang="en-US" dirty="0"/>
              <a:t>Is there more than one graph that is correct?</a:t>
            </a:r>
          </a:p>
          <a:p>
            <a:r>
              <a:rPr lang="en-US" dirty="0"/>
              <a:t>What is important to consider about the domain?</a:t>
            </a:r>
          </a:p>
          <a:p>
            <a:r>
              <a:rPr lang="en-US" dirty="0"/>
              <a:t>What is important to consider about the range?</a:t>
            </a:r>
          </a:p>
          <a:p>
            <a:r>
              <a:rPr lang="en-US" dirty="0"/>
              <a:t>What was difficult and what was easy about creating the graph?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Wrangle Up Domain and Range: Reflection</a:t>
            </a:r>
          </a:p>
        </p:txBody>
      </p:sp>
    </p:spTree>
    <p:extLst>
      <p:ext uri="{BB962C8B-B14F-4D97-AF65-F5344CB8AC3E}">
        <p14:creationId xmlns:p14="http://schemas.microsoft.com/office/powerpoint/2010/main" val="203874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5257800" cy="3434098"/>
          </a:xfrm>
        </p:spPr>
        <p:txBody>
          <a:bodyPr/>
          <a:lstStyle/>
          <a:p>
            <a:r>
              <a:rPr lang="en-US" dirty="0"/>
              <a:t>Crystal Clear</a:t>
            </a:r>
          </a:p>
          <a:p>
            <a:pPr lvl="1"/>
            <a:r>
              <a:rPr lang="en-US" dirty="0"/>
              <a:t>What do you think is the clearest (easiest) part of writing domains and ranges using different notations?</a:t>
            </a:r>
          </a:p>
          <a:p>
            <a:r>
              <a:rPr lang="en-US" dirty="0"/>
              <a:t>Muddiest Point</a:t>
            </a:r>
          </a:p>
          <a:p>
            <a:pPr lvl="1"/>
            <a:r>
              <a:rPr lang="en-US" dirty="0"/>
              <a:t>What do you think is the muddiest (most confusing) part of writing domains and ranges using different notations?</a:t>
            </a:r>
          </a:p>
          <a:p>
            <a:pPr lvl="1"/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Muddiest Point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2B5FB52-7B87-487A-B931-718A282042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56" b="23655"/>
          <a:stretch/>
        </p:blipFill>
        <p:spPr bwMode="auto">
          <a:xfrm>
            <a:off x="5283001" y="1362074"/>
            <a:ext cx="3915527" cy="241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49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5563" indent="0">
              <a:buNone/>
            </a:pPr>
            <a:r>
              <a:rPr lang="en-US" dirty="0"/>
              <a:t>How can you represent and describe a function in relation to its domain and range?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7"/>
            <a:ext cx="7772400" cy="1686579"/>
          </a:xfrm>
        </p:spPr>
        <p:txBody>
          <a:bodyPr>
            <a:normAutofit/>
          </a:bodyPr>
          <a:lstStyle/>
          <a:p>
            <a:pPr marL="55563" indent="0">
              <a:buNone/>
            </a:pPr>
            <a:r>
              <a:rPr lang="en-US" dirty="0"/>
              <a:t>Write domain and range using algebraic, interval, and set notations.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if the following statement is:</a:t>
            </a:r>
          </a:p>
          <a:p>
            <a:pPr lvl="1"/>
            <a:r>
              <a:rPr lang="en-US" dirty="0"/>
              <a:t>Always true</a:t>
            </a:r>
          </a:p>
          <a:p>
            <a:pPr lvl="1"/>
            <a:r>
              <a:rPr lang="en-US" dirty="0"/>
              <a:t>Sometimes true</a:t>
            </a:r>
          </a:p>
          <a:p>
            <a:pPr lvl="1"/>
            <a:r>
              <a:rPr lang="en-US" dirty="0"/>
              <a:t>Never true</a:t>
            </a:r>
          </a:p>
          <a:p>
            <a:r>
              <a:rPr lang="en-US" dirty="0"/>
              <a:t>If the statement is </a:t>
            </a:r>
            <a:r>
              <a:rPr lang="en-US" b="1" dirty="0"/>
              <a:t>sometimes</a:t>
            </a:r>
            <a:r>
              <a:rPr lang="en-US" dirty="0"/>
              <a:t> or </a:t>
            </a:r>
            <a:br>
              <a:rPr lang="en-US" dirty="0"/>
            </a:br>
            <a:r>
              <a:rPr lang="en-US" b="1" dirty="0"/>
              <a:t>never true</a:t>
            </a:r>
            <a:r>
              <a:rPr lang="en-US" dirty="0"/>
              <a:t>, then provide a counterexample.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40859A32-CCE1-F1C0-7931-9CB509BEB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8281" y="1755484"/>
            <a:ext cx="2999644" cy="163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Bounded vs. Unbounded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F5533A-6612-EA43-FB97-E392017A2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9172" y="1394820"/>
            <a:ext cx="1245765" cy="494514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Bounded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88700B-6CF8-09D3-7F44-F865A95A4843}"/>
              </a:ext>
            </a:extLst>
          </p:cNvPr>
          <p:cNvSpPr>
            <a:spLocks noGrp="1"/>
          </p:cNvSpPr>
          <p:nvPr>
            <p:ph type="body" sz="half" idx="3"/>
          </p:nvPr>
        </p:nvSpPr>
        <p:spPr>
          <a:xfrm>
            <a:off x="5127516" y="1394820"/>
            <a:ext cx="1621549" cy="49113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Unbounded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870795A-528E-9875-3000-D55A27FEBB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024" y="1974760"/>
            <a:ext cx="2636063" cy="26741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CF77F45-ABBA-DADF-5E1E-BAC56A223A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9788" y="1974759"/>
            <a:ext cx="2636063" cy="267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392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Domains are y-values and </a:t>
            </a:r>
            <a:br>
              <a:rPr lang="en-US" dirty="0"/>
            </a:br>
            <a:r>
              <a:rPr lang="en-US" dirty="0"/>
              <a:t>bounded by the graph.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40859A32-CCE1-F1C0-7931-9CB509BEB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8281" y="1755484"/>
            <a:ext cx="2999644" cy="163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54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Ranges are y-values and </a:t>
            </a:r>
            <a:br>
              <a:rPr lang="en-US" dirty="0"/>
            </a:br>
            <a:r>
              <a:rPr lang="en-US" dirty="0"/>
              <a:t>bounded by the graph.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40859A32-CCE1-F1C0-7931-9CB509BEB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8281" y="1755484"/>
            <a:ext cx="2999644" cy="163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077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Domain or range can be </a:t>
            </a:r>
            <a:br>
              <a:rPr lang="en-US" dirty="0"/>
            </a:br>
            <a:r>
              <a:rPr lang="en-US" dirty="0"/>
              <a:t>represented as </a:t>
            </a:r>
            <a:br>
              <a:rPr lang="en-US" dirty="0"/>
            </a:br>
            <a:r>
              <a:rPr lang="en-US" dirty="0"/>
              <a:t>“All real numbers except 5.”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40859A32-CCE1-F1C0-7931-9CB509BEB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8281" y="1755484"/>
            <a:ext cx="2999644" cy="163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81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205</TotalTime>
  <Words>667</Words>
  <Application>Microsoft Macintosh PowerPoint</Application>
  <PresentationFormat>On-screen Show (16:9)</PresentationFormat>
  <Paragraphs>77</Paragraphs>
  <Slides>22</Slides>
  <Notes>7</Notes>
  <HiddenSlides>4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Wingdings 2</vt:lpstr>
      <vt:lpstr>LEARN theme</vt:lpstr>
      <vt:lpstr>Equation</vt:lpstr>
      <vt:lpstr>PowerPoint Presentation</vt:lpstr>
      <vt:lpstr>The Great Domain</vt:lpstr>
      <vt:lpstr>Essential Question</vt:lpstr>
      <vt:lpstr>Lesson Objective</vt:lpstr>
      <vt:lpstr>Always, Sometimes, or Never True</vt:lpstr>
      <vt:lpstr>Bounded vs. Unbounded</vt:lpstr>
      <vt:lpstr>Always, Sometimes, or Never True</vt:lpstr>
      <vt:lpstr>Always, Sometimes, or Never True</vt:lpstr>
      <vt:lpstr>Always, Sometimes, or Never True</vt:lpstr>
      <vt:lpstr>I Think / We Think</vt:lpstr>
      <vt:lpstr>Guided Notes</vt:lpstr>
      <vt:lpstr>Guided Notes: Notation</vt:lpstr>
      <vt:lpstr>Guided Notes: Example</vt:lpstr>
      <vt:lpstr>Guided Notes: Frayer Model</vt:lpstr>
      <vt:lpstr>Wrangle Up Domain and Range</vt:lpstr>
      <vt:lpstr>Wrangle Up Domain and Range: Reflection</vt:lpstr>
      <vt:lpstr>Wrangle Up Domain and Range: Question 1</vt:lpstr>
      <vt:lpstr>Wrangle Up Domain and Range: Question 2</vt:lpstr>
      <vt:lpstr>Wrangle Up Domain and Range</vt:lpstr>
      <vt:lpstr>Wrangle Up Domain and Range: Question 3</vt:lpstr>
      <vt:lpstr>Wrangle Up Domain and Range: Reflection</vt:lpstr>
      <vt:lpstr>Muddiest 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 Domain</dc:title>
  <dc:subject/>
  <dc:creator>K20 Center</dc:creator>
  <cp:keywords/>
  <dc:description/>
  <cp:lastModifiedBy>Hayden, Jordan K.</cp:lastModifiedBy>
  <cp:revision>7</cp:revision>
  <dcterms:created xsi:type="dcterms:W3CDTF">2022-07-18T17:51:22Z</dcterms:created>
  <dcterms:modified xsi:type="dcterms:W3CDTF">2022-08-01T13:44:56Z</dcterms:modified>
  <cp:category/>
</cp:coreProperties>
</file>