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  <p:sldMasterId id="2147483717" r:id="rId3"/>
    <p:sldMasterId id="2147483735" r:id="rId4"/>
  </p:sldMasterIdLst>
  <p:notesMasterIdLst>
    <p:notesMasterId r:id="rId22"/>
  </p:notesMasterIdLst>
  <p:sldIdLst>
    <p:sldId id="256" r:id="rId5"/>
    <p:sldId id="270" r:id="rId6"/>
    <p:sldId id="271" r:id="rId7"/>
    <p:sldId id="262" r:id="rId8"/>
    <p:sldId id="263" r:id="rId9"/>
    <p:sldId id="273" r:id="rId10"/>
    <p:sldId id="274" r:id="rId11"/>
    <p:sldId id="276" r:id="rId12"/>
    <p:sldId id="277" r:id="rId13"/>
    <p:sldId id="278" r:id="rId14"/>
    <p:sldId id="279" r:id="rId15"/>
    <p:sldId id="264" r:id="rId16"/>
    <p:sldId id="275" r:id="rId17"/>
    <p:sldId id="280" r:id="rId18"/>
    <p:sldId id="265" r:id="rId19"/>
    <p:sldId id="282" r:id="rId20"/>
    <p:sldId id="281" r:id="rId21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94349"/>
  </p:normalViewPr>
  <p:slideViewPr>
    <p:cSldViewPr snapToGrid="0">
      <p:cViewPr varScale="1">
        <p:scale>
          <a:sx n="146" d="100"/>
          <a:sy n="146" d="100"/>
        </p:scale>
        <p:origin x="17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WjzOcIIxgM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75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resource/ppmsca.27783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68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S-I-T (Surprising, interesting, troubling). Strategies. </a:t>
            </a:r>
            <a:r>
              <a:rPr lang="en-US" dirty="0">
                <a:hlinkClick r:id="rId3"/>
              </a:rPr>
              <a:t>https://learn.k20center.ou.edu/strategy/926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922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PBS Origins. (n.d.).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How your rubber ducky </a:t>
            </a:r>
            <a:r>
              <a:rPr lang="en-US" sz="1400" b="0" i="1" u="none" strike="noStrik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explains colonialism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https://www.youtube.com/watch?v=BWjzOcIIxgM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 </a:t>
            </a:r>
          </a:p>
          <a:p>
            <a:pPr rtl="0" fontAlgn="base"/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</a:b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98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S-I-T (Surprising, interesting, troubling). Strategies. </a:t>
            </a:r>
            <a:r>
              <a:rPr lang="en-US" dirty="0">
                <a:hlinkClick r:id="rId3"/>
              </a:rPr>
              <a:t>https://learn.k20center.ou.edu/strategy/926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53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Six-word memoirs. Strategies. </a:t>
            </a:r>
            <a:r>
              <a:rPr lang="en-US" dirty="0">
                <a:hlinkClick r:id="rId3"/>
              </a:rPr>
              <a:t>https://learn.k20center.ou.edu/strategy/75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08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I notice, I wonder. Strategies. </a:t>
            </a:r>
            <a:r>
              <a:rPr lang="en-US" dirty="0">
                <a:hlinkClick r:id="rId3"/>
              </a:rPr>
              <a:t>https://learn.k20center.ou.edu/strategy/180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91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10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617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b9830fcc8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b9830fcc8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b9830fcc8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b9830fcc8d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b9830fcc8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b9830fcc8d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b9830fcc8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b9830fcc8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Image source: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Ross, G. (1911</a:t>
            </a:r>
            <a:r>
              <a:rPr lang="en-US" i="0" dirty="0"/>
              <a:t>). The sleeping sickness [</a:t>
            </a:r>
            <a:r>
              <a:rPr lang="en-US" dirty="0"/>
              <a:t>Digital print]. U.S. Library of Congress. </a:t>
            </a:r>
            <a:r>
              <a:rPr lang="en-US" dirty="0">
                <a:hlinkClick r:id="rId3"/>
              </a:rPr>
              <a:t>https://www.loc.gov/resource/ppmsca.27783/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Stop and jot. Strategies. </a:t>
            </a:r>
            <a:r>
              <a:rPr lang="en-US" dirty="0">
                <a:hlinkClick r:id="rId3"/>
              </a:rPr>
              <a:t>https://learn.k20center.ou.edu/strategy/168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63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6183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308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362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335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4566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922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57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7540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2517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1173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88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2407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90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8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6535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627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561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6" r:id="rId1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39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923901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7.xml"/><Relationship Id="rId1" Type="http://schemas.openxmlformats.org/officeDocument/2006/relationships/video" Target="https://www.youtube.com/embed/BWjzOcIIxgM?feature=oembed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s://youtu.be/BWjzOcIIxgM?si=1FOxJAKp1dRf1fS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b9830fcc8d_0_47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604" y="-13002"/>
            <a:ext cx="9180148" cy="5175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b9830fcc8d_0_17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1310" b="1563"/>
          <a:stretch/>
        </p:blipFill>
        <p:spPr>
          <a:xfrm>
            <a:off x="506730" y="0"/>
            <a:ext cx="811796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Picture Caption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What might the caption mean? </a:t>
            </a:r>
          </a:p>
          <a:p>
            <a:pPr marL="914400" lvl="1" indent="-356616"/>
            <a:r>
              <a:rPr lang="en-US" i="1" dirty="0"/>
              <a:t>Sleeping Sickness, Cutting a Continent Out From Under Him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F6ADC-D59F-584A-61CC-ADE9AAFA8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4801D-324C-FCC0-28B8-DA999B63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Imperialism in Africa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A2464552-8229-F4DD-7BCF-2EE01D8ADCED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Read the handout using the Stop and Jot strategy.</a:t>
            </a:r>
          </a:p>
          <a:p>
            <a:pPr marL="457200" indent="-393192"/>
            <a:r>
              <a:rPr lang="en-US" altLang="en-US" dirty="0"/>
              <a:t>When prompted on the handout, summarize what you have read.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A62EF9-81E2-5EA3-556F-EAFA56BA8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586" y="56302"/>
            <a:ext cx="1446028" cy="144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01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1E463-BA60-C36D-BB31-94331E02A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64FA4-E9CB-32CE-2A9A-07B20D76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EFCEB248-B48D-9C9F-6082-AB61D814566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As you watch the video, think of something:</a:t>
            </a:r>
          </a:p>
          <a:p>
            <a:pPr marL="914400" lvl="1" indent="-356616"/>
            <a:r>
              <a:rPr lang="en-US" altLang="en-US" dirty="0"/>
              <a:t>Surprising</a:t>
            </a:r>
          </a:p>
          <a:p>
            <a:pPr marL="914400" lvl="1" indent="-356616"/>
            <a:r>
              <a:rPr lang="en-US" altLang="en-US" dirty="0"/>
              <a:t>Interesting</a:t>
            </a:r>
          </a:p>
          <a:p>
            <a:pPr marL="914400" lvl="1" indent="-356616"/>
            <a:r>
              <a:rPr lang="en-US" altLang="en-US" dirty="0"/>
              <a:t>Troubling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96AB2A-0A40-F852-682D-9448B1395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203" y="0"/>
            <a:ext cx="1679797" cy="183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How Your Rubber Ducky Explains Colonialism</a:t>
            </a:r>
            <a:endParaRPr lang="en-US" dirty="0"/>
          </a:p>
        </p:txBody>
      </p:sp>
      <p:pic>
        <p:nvPicPr>
          <p:cNvPr id="3" name="Online Media 2" descr="How Your Rubber Ducky Explains Colonialism">
            <a:hlinkClick r:id="" action="ppaction://media"/>
            <a:extLst>
              <a:ext uri="{FF2B5EF4-FFF2-40B4-BE49-F238E27FC236}">
                <a16:creationId xmlns:a16="http://schemas.microsoft.com/office/drawing/2014/main" id="{1577DBDA-6124-097A-5618-34B12EC601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57300" y="241300"/>
            <a:ext cx="7229399" cy="4084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A41E0-1277-60B4-1837-BB8E4FCD7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43E5-B24E-7A3E-F882-01C086E2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5D385E8D-D75A-732C-24A0-3552FA45F54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With a partner, discuss something from the video you found:</a:t>
            </a:r>
          </a:p>
          <a:p>
            <a:pPr marL="914400" lvl="1" indent="-356616"/>
            <a:r>
              <a:rPr lang="en-US" altLang="en-US" dirty="0"/>
              <a:t>Surprising</a:t>
            </a:r>
          </a:p>
          <a:p>
            <a:pPr marL="914400" lvl="1" indent="-356616"/>
            <a:r>
              <a:rPr lang="en-US" altLang="en-US" dirty="0"/>
              <a:t>Interesting</a:t>
            </a:r>
          </a:p>
          <a:p>
            <a:pPr marL="914400" lvl="1" indent="-356616"/>
            <a:r>
              <a:rPr lang="en-US" altLang="en-US" dirty="0"/>
              <a:t>Troubling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8461F6-4AD5-EBD3-49EA-57B0CF60E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203" y="0"/>
            <a:ext cx="1679797" cy="183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58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1D2AC-A432-967D-80B3-986F7AEC1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04815-30F1-1E65-94FE-5ADD911D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Six-Word Memoir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96B2AC8A-8B6D-9E69-2D01-CCD9195BDDD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In exactly six words, summarize how imperialism impacted the continent of Africa.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9689C7-A415-60C6-3BD3-83B8A20A6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553" y="402019"/>
            <a:ext cx="2534257" cy="61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1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524" y="819180"/>
            <a:ext cx="4565121" cy="2139950"/>
          </a:xfrm>
        </p:spPr>
        <p:txBody>
          <a:bodyPr/>
          <a:lstStyle/>
          <a:p>
            <a:r>
              <a:rPr lang="en-US" dirty="0"/>
              <a:t>You Take and You Take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0857" y="3067223"/>
            <a:ext cx="4564202" cy="578019"/>
          </a:xfrm>
        </p:spPr>
        <p:txBody>
          <a:bodyPr/>
          <a:lstStyle/>
          <a:p>
            <a:r>
              <a:rPr lang="en-US" dirty="0"/>
              <a:t>Imperialism in Africa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54992-3730-16E0-4FC9-843FCCA91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8D03F-A5A5-17D6-C7D1-8C22823B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98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Notice, I Wonder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10599EA-E7EE-5959-39E4-CB782EAFAA7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348698" y="1376073"/>
            <a:ext cx="3867150" cy="3262312"/>
          </a:xfrm>
        </p:spPr>
        <p:txBody>
          <a:bodyPr wrap="square" anchor="t">
            <a:normAutofit/>
          </a:bodyPr>
          <a:lstStyle/>
          <a:p>
            <a:r>
              <a:rPr lang="en-US" altLang="en-US" dirty="0"/>
              <a:t>What do you notice about the maps?</a:t>
            </a:r>
          </a:p>
          <a:p>
            <a:r>
              <a:rPr lang="en-US" altLang="en-US" dirty="0"/>
              <a:t>What do you wonder about the maps?</a:t>
            </a:r>
          </a:p>
        </p:txBody>
      </p:sp>
      <p:pic>
        <p:nvPicPr>
          <p:cNvPr id="4" name="Google Shape;107;gb9830fcc8d_0_0">
            <a:extLst>
              <a:ext uri="{FF2B5EF4-FFF2-40B4-BE49-F238E27FC236}">
                <a16:creationId xmlns:a16="http://schemas.microsoft.com/office/drawing/2014/main" id="{6EA50189-303E-3F4E-A0FF-5DC7AC99DEDB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349364" y="166978"/>
            <a:ext cx="4042079" cy="4701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41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How did imperialism affect Africa?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rtlCol="0">
            <a:norm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r>
              <a:rPr lang="en-US" dirty="0"/>
              <a:t>Explain the causes and consequences of imperialism throughout the continent of Africa.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7B167-18D7-F5C0-9600-69F7F7057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B9FB8-30D9-FE8D-9082-37D0B50C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Picture Deconstruction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892C810A-098E-616E-E072-AD0A72945DF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>
              <a:spcAft>
                <a:spcPts val="600"/>
              </a:spcAft>
            </a:pPr>
            <a:r>
              <a:rPr lang="en-US" dirty="0"/>
              <a:t>Examine each part of the picture. </a:t>
            </a:r>
          </a:p>
          <a:p>
            <a:pPr marL="457200" indent="-393192">
              <a:spcAft>
                <a:spcPts val="600"/>
              </a:spcAft>
            </a:pPr>
            <a:r>
              <a:rPr lang="en-US" dirty="0"/>
              <a:t>List the following: </a:t>
            </a:r>
          </a:p>
          <a:p>
            <a:pPr marL="914400" lvl="1" indent="-356616">
              <a:spcAft>
                <a:spcPts val="300"/>
              </a:spcAft>
            </a:pPr>
            <a:r>
              <a:rPr lang="en-US" dirty="0"/>
              <a:t>Any words you know, </a:t>
            </a:r>
          </a:p>
          <a:p>
            <a:pPr marL="914400" lvl="1" indent="-356616">
              <a:spcAft>
                <a:spcPts val="300"/>
              </a:spcAft>
            </a:pPr>
            <a:r>
              <a:rPr lang="en-US" dirty="0"/>
              <a:t>Any symbols you recognize, and </a:t>
            </a:r>
          </a:p>
          <a:p>
            <a:pPr marL="914400" lvl="1" indent="-356616">
              <a:spcAft>
                <a:spcPts val="300"/>
              </a:spcAft>
            </a:pPr>
            <a:r>
              <a:rPr lang="en-US" dirty="0"/>
              <a:t>Any people you see.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AFB00D7-AC54-DAB4-EF27-5DB4B6DE04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17672" y="169125"/>
            <a:ext cx="1493642" cy="120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7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B8DC9-1544-540E-AA1C-7FEF4C84A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F5C2C-521F-894D-A9EF-F3757542A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/>
              <a:t>Video title (hyperlink)</a:t>
            </a:r>
          </a:p>
        </p:txBody>
      </p:sp>
      <p:pic>
        <p:nvPicPr>
          <p:cNvPr id="3" name="Google Shape;136;gb9830fcc8d_0_38">
            <a:extLst>
              <a:ext uri="{FF2B5EF4-FFF2-40B4-BE49-F238E27FC236}">
                <a16:creationId xmlns:a16="http://schemas.microsoft.com/office/drawing/2014/main" id="{B17FF44E-ACAB-3081-A828-DBA9A4C68C8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772"/>
          <a:stretch/>
        </p:blipFill>
        <p:spPr>
          <a:xfrm>
            <a:off x="-31900" y="-5314"/>
            <a:ext cx="9224604" cy="5148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775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b9830fcc8d_0_41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b="750"/>
          <a:stretch/>
        </p:blipFill>
        <p:spPr>
          <a:xfrm>
            <a:off x="-31900" y="0"/>
            <a:ext cx="921311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b9830fcc8d_0_44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-1" r="487"/>
          <a:stretch/>
        </p:blipFill>
        <p:spPr>
          <a:xfrm>
            <a:off x="-47847" y="0"/>
            <a:ext cx="9242161" cy="5173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 name="2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4.xml><?xml version="1.0" encoding="utf-8"?>
<a:theme xmlns:a="http://schemas.openxmlformats.org/drawingml/2006/main" name="3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72</TotalTime>
  <Words>537</Words>
  <Application>Microsoft Macintosh PowerPoint</Application>
  <PresentationFormat>On-screen Show (16:9)</PresentationFormat>
  <Paragraphs>49</Paragraphs>
  <Slides>17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2_Custom Design</vt:lpstr>
      <vt:lpstr>3_Custom Design</vt:lpstr>
      <vt:lpstr>PowerPoint Presentation</vt:lpstr>
      <vt:lpstr>You Take and You Take</vt:lpstr>
      <vt:lpstr>I Notice, I Wonder</vt:lpstr>
      <vt:lpstr>Essential Question</vt:lpstr>
      <vt:lpstr>Learning Objective</vt:lpstr>
      <vt:lpstr>Picture Deconstruction</vt:lpstr>
      <vt:lpstr>Video title (hyperlink)</vt:lpstr>
      <vt:lpstr>PowerPoint Presentation</vt:lpstr>
      <vt:lpstr>PowerPoint Presentation</vt:lpstr>
      <vt:lpstr>PowerPoint Presentation</vt:lpstr>
      <vt:lpstr>PowerPoint Presentation</vt:lpstr>
      <vt:lpstr>Picture Caption</vt:lpstr>
      <vt:lpstr>Imperialism in Africa</vt:lpstr>
      <vt:lpstr>SIT</vt:lpstr>
      <vt:lpstr>How Your Rubber Ducky Explains Colonialism</vt:lpstr>
      <vt:lpstr>SIT</vt:lpstr>
      <vt:lpstr>Six-Word Memoir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Take and You Take</dc:title>
  <dc:subject/>
  <dc:creator>K20 Center</dc:creator>
  <cp:keywords/>
  <dc:description/>
  <cp:lastModifiedBy>Gracia, Ann M.</cp:lastModifiedBy>
  <cp:revision>4</cp:revision>
  <dcterms:created xsi:type="dcterms:W3CDTF">2026-06-09T17:47:48Z</dcterms:created>
  <dcterms:modified xsi:type="dcterms:W3CDTF">2026-07-16T18:40:26Z</dcterms:modified>
  <cp:category/>
</cp:coreProperties>
</file>