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tantia" panose="02030602050306030303" pitchFamily="18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UxIMqcyTzEGKUJBB8dmKprJed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1"/>
    <p:restoredTop sz="94707"/>
  </p:normalViewPr>
  <p:slideViewPr>
    <p:cSldViewPr snapToGrid="0">
      <p:cViewPr varScale="1">
        <p:scale>
          <a:sx n="106" d="100"/>
          <a:sy n="106" d="100"/>
        </p:scale>
        <p:origin x="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dvard-Munch-The-Scream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2698105/free-illustration-image-portrait-black-and-white-glasse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rawpixel.com/image/2049622/japanese-woodcut-print-kamisaka-sekka" TargetMode="External"/><Relationship Id="rId5" Type="http://schemas.openxmlformats.org/officeDocument/2006/relationships/hyperlink" Target="https://en.wikipedia.org/wiki/Philadelphia_Museum_of_Art#/media/File:Pablo_Picasso,_1901,_Old_Woman_(Woman_with_Gloves),_oil_on_cardboard,_67_x_52.1_cm,_Philadelphia_Museum_of_Art.jpg" TargetMode="External"/><Relationship Id="rId4" Type="http://schemas.openxmlformats.org/officeDocument/2006/relationships/hyperlink" Target="https://www.rawpixel.com/image/2043765/two-women-the-shore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jdlw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7VNlLeNDG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ant_DeVolson_Wood_-_American_Gothic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372c18eb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c372c18eb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b8c6ea14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b8c6ea14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Munch, E. (2019, March 7). The Scream [Digital image].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https://commons.wikimedia.org/wiki/File:Edvard-Munch-The-Scream.jpg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b8c6ea14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b8c6ea14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b8c6ea14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https://literarydevices.net/dialogue/</a:t>
            </a:r>
            <a:endParaRPr/>
          </a:p>
        </p:txBody>
      </p:sp>
      <p:sp>
        <p:nvSpPr>
          <p:cNvPr id="152" name="Google Shape;152;gbb8c6ea14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e0b9077a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e0b9077a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b8c6ea1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https://literarydevices.net/dialogue/</a:t>
            </a:r>
            <a:endParaRPr/>
          </a:p>
        </p:txBody>
      </p:sp>
      <p:sp>
        <p:nvSpPr>
          <p:cNvPr id="164" name="Google Shape;164;gbb8c6ea1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bd6a992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bd6a992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99ec8da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99ec8da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https://www.youtube.com/watch?v=vZ4BbyBUSmA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99ec8da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99ec8da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https://www.youtube.com/watch?v=vZ4BbyBUSmA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bd6a992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bd6a9924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372c18eb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372c18eb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372c18eb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372c18eb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err="1"/>
              <a:t>Jessurun</a:t>
            </a:r>
            <a:r>
              <a:rPr lang="en-US" dirty="0"/>
              <a:t> de Mesquita, S. (n.d.). Self–portrait with glasses and goatee (</a:t>
            </a:r>
            <a:r>
              <a:rPr lang="en-US" dirty="0" err="1"/>
              <a:t>Zelfportret</a:t>
            </a:r>
            <a:r>
              <a:rPr lang="en-US" dirty="0"/>
              <a:t> met </a:t>
            </a:r>
            <a:r>
              <a:rPr lang="en-US" dirty="0" err="1"/>
              <a:t>bril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sik</a:t>
            </a:r>
            <a:r>
              <a:rPr lang="en-US" dirty="0"/>
              <a:t>) [Digital image].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https://www.rawpixel.com/image/2698105/free-illustration-image-portrait-black-and-white-glasses</a:t>
            </a:r>
            <a:r>
              <a:rPr lang="en-US" dirty="0"/>
              <a:t>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Munch, E. (n.d.). Two Women on the Shore [Digital image].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https://www.rawpixel.com/image/2043765/two-women-the-shore</a:t>
            </a:r>
            <a:r>
              <a:rPr lang="en-US" dirty="0"/>
              <a:t>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Picasso, P. (n.d.). Old Woman (Woman with Gloves) [Digital image].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https://en.wikipedia.org/wiki/Philadelphia_Museum_of_Art#/media/File:Pablo_Picasso,_1901,_Old_Woman_(Woman_with_Gloves),_oil_on_cardboard,_67_x_52.1_cm,_Philadelphia_Museum_of_Art.jpg</a:t>
            </a:r>
            <a:r>
              <a:rPr lang="en-US" dirty="0"/>
              <a:t>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err="1"/>
              <a:t>Sekka</a:t>
            </a:r>
            <a:r>
              <a:rPr lang="en-US" dirty="0"/>
              <a:t>, K. (n.d.). </a:t>
            </a:r>
            <a:r>
              <a:rPr lang="en-US" dirty="0" err="1"/>
              <a:t>Rokkasen</a:t>
            </a:r>
            <a:r>
              <a:rPr lang="en-US" dirty="0"/>
              <a:t> from </a:t>
            </a:r>
            <a:r>
              <a:rPr lang="en-US" dirty="0" err="1"/>
              <a:t>Momoyogusa</a:t>
            </a:r>
            <a:r>
              <a:rPr lang="en-US" dirty="0"/>
              <a:t>–Flowers of a Hundred Generations [Digital image].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https://www.rawpixel.com/image/2049622/japanese-woodcut-print-kamisaka-sekka</a:t>
            </a:r>
            <a:r>
              <a:rPr lang="en-US" dirty="0"/>
              <a:t>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372c18eb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372c18eb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e0b9077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be0b9077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99ca48b3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c99ca48b3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372c18eb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372c18eb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[</a:t>
            </a:r>
            <a:r>
              <a:rPr lang="en-US" dirty="0" err="1"/>
              <a:t>Armour</a:t>
            </a:r>
            <a:r>
              <a:rPr lang="en-US" dirty="0"/>
              <a:t>, knight, horse, historic, museum, medieval, warrior, metal]. (n.d.).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https://www.piqsels.com/en/public-domain-photo-jdlwt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372c18eb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372c18eb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/>
              <a:t>Sir Cadogan asks for the password - Harry Potter and the prisoner of AZKABAN deleted scene</a:t>
            </a:r>
            <a:r>
              <a:rPr lang="en-US" dirty="0"/>
              <a:t> [Video file]. (2020, December 21).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https://www.youtube.com/watch?v=_7VNlLeNDGQ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372c18e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372c18e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b8c6ea1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https://literarydevices.net/dialogue/</a:t>
            </a:r>
            <a:endParaRPr/>
          </a:p>
        </p:txBody>
      </p:sp>
      <p:sp>
        <p:nvSpPr>
          <p:cNvPr id="112" name="Google Shape;112;gbb8c6ea1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b8c6ea1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b8c6ea1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Wood, G. (2012, May 15). American Gothic [Digital image].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https://commons.wikimedia.org/wiki/File:Grant_DeVolson_Wood_-_American_Gothic.jpg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https://literarydevices.net/dialogue/</a:t>
            </a: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372c18ebd_0_103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gc372c18ebd_0_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c372c18ebd_0_10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c372c18ebd_0_10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9" name="Google Shape;69;gc372c18ebd_0_10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0" name="Google Shape;70;gc372c18ebd_0_103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Z4BbyBUSm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_7VNlLeNDGQ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372c18ebd_0_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Quote</a:t>
            </a:r>
            <a:endParaRPr/>
          </a:p>
        </p:txBody>
      </p:sp>
      <p:sp>
        <p:nvSpPr>
          <p:cNvPr id="135" name="Google Shape;135;gc372c18ebd_0_2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Dialogue is easy. It’s what you’ve been doing almost every day, most of your life.</a:t>
            </a:r>
            <a:endParaRPr dirty="0"/>
          </a:p>
        </p:txBody>
      </p:sp>
      <p:sp>
        <p:nvSpPr>
          <p:cNvPr id="136" name="Google Shape;136;gc372c18ebd_0_2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-Josip Novakovich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bb8c6ea14b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400" y="152400"/>
            <a:ext cx="379434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bb8c6ea14b_0_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Scream</a:t>
            </a:r>
            <a:endParaRPr/>
          </a:p>
        </p:txBody>
      </p:sp>
      <p:sp>
        <p:nvSpPr>
          <p:cNvPr id="143" name="Google Shape;143;gbb8c6ea14b_0_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On your sticky note answer the following questions as if you were the character in the image:</a:t>
            </a:r>
            <a:endParaRPr sz="24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 dirty="0"/>
              <a:t>How am I feeling?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 dirty="0"/>
              <a:t>What am I thinking?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bb8c6ea14b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25" y="152400"/>
            <a:ext cx="402594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bb8c6ea14b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8275" y="152400"/>
            <a:ext cx="40259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b8c6ea14b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External Dialogue</a:t>
            </a:r>
            <a:endParaRPr/>
          </a:p>
        </p:txBody>
      </p:sp>
      <p:sp>
        <p:nvSpPr>
          <p:cNvPr id="155" name="Google Shape;155;gbb8c6ea14b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A simple conversation between two characters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quotation marks for dialogue said out loud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Punctuation goes inside the quotation marks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e0b9077a6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External Dialogue - Examples</a:t>
            </a:r>
            <a:endParaRPr/>
          </a:p>
        </p:txBody>
      </p:sp>
      <p:sp>
        <p:nvSpPr>
          <p:cNvPr id="161" name="Google Shape;161;gbe0b9077a6_0_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“Hey!” she whispered, “Are you sleeping?”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“Knock, knock,” he said.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“Who’s there?” they asked.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“Who’s look out!” they cried.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“I see you, I see you,” he said, waving and grinning wildly.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b8c6ea14b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Internal Dialogue</a:t>
            </a:r>
            <a:endParaRPr/>
          </a:p>
        </p:txBody>
      </p:sp>
      <p:sp>
        <p:nvSpPr>
          <p:cNvPr id="167" name="Google Shape;167;gbb8c6ea14b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characters speak to themselves and reveal their personalities</a:t>
            </a:r>
            <a:endParaRPr dirty="0">
              <a:solidFill>
                <a:srgbClr val="33333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Also referred to as </a:t>
            </a:r>
            <a:r>
              <a:rPr lang="en-US" i="1" dirty="0">
                <a:solidFill>
                  <a:srgbClr val="33333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internal monologue</a:t>
            </a:r>
            <a:endParaRPr i="1" dirty="0">
              <a:solidFill>
                <a:srgbClr val="33333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 not use quotation marks with internal dialogue</a:t>
            </a:r>
            <a:endParaRPr dirty="0">
              <a:solidFill>
                <a:srgbClr val="33333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Some writers use italics, although it’s not a firm rule</a:t>
            </a:r>
            <a:endParaRPr dirty="0">
              <a:solidFill>
                <a:srgbClr val="33333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bd6a99241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Internal Dialogue - Examples</a:t>
            </a:r>
            <a:endParaRPr/>
          </a:p>
        </p:txBody>
      </p:sp>
      <p:sp>
        <p:nvSpPr>
          <p:cNvPr id="173" name="Google Shape;173;gbbd6a99241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/>
              <a:t>Surely that wasn’t the last cookie.</a:t>
            </a:r>
            <a:endParaRPr i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/>
              <a:t>I wonder what the big deal is, she pondered.</a:t>
            </a:r>
            <a:endParaRPr i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Their excitement grew.  </a:t>
            </a:r>
            <a:r>
              <a:rPr lang="en-US" i="1"/>
              <a:t>Where are we going?</a:t>
            </a:r>
            <a:endParaRPr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99ec8daca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Punctuating Dialogue</a:t>
            </a:r>
            <a:endParaRPr/>
          </a:p>
        </p:txBody>
      </p:sp>
      <p:pic>
        <p:nvPicPr>
          <p:cNvPr id="179" name="Google Shape;179;g799ec8daca_0_0" descr="In this chapter, we review how to punctuate dialogue. Topics covered include comma placement, opening and closing quotation marks, and others. We include a lot of practice, as always!&#10;&#10;Want to learn more about our enrichment programs? Subscribe to the website, receive an exclusive gift and become part of the Macbeth Academy community: www.macbethacademy.org&#10;&#10;Still haven’t subscribed to Macbeth Academy on YouTube? ►► https://bit.ly/36dwEoC&#10; &#10;ABOUT MACBETH ACADEMY&#10;Macbeth Academy is the authority on gifted and talented education for grades 2-12.&#10;&#10;Directed by Macbeth Academy&#10;&#10;Check out Macbeth Academy's website: www.macbethacademy.org" title="Grammar for Kids: Punctuating Dialogu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725" y="13886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99ec8daca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Punctuating Dialogue</a:t>
            </a:r>
            <a:endParaRPr/>
          </a:p>
        </p:txBody>
      </p:sp>
      <p:sp>
        <p:nvSpPr>
          <p:cNvPr id="185" name="Google Shape;185;g799ec8daca_0_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“Think of a door…”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What does this mean when punctuating dialogue?</a:t>
            </a:r>
            <a:endParaRPr/>
          </a:p>
        </p:txBody>
      </p:sp>
      <p:sp>
        <p:nvSpPr>
          <p:cNvPr id="186" name="Google Shape;186;g799ec8daca_0_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Consider: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Quotation mark placement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Capitalization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Comma placement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Dialogue tags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bd6a99241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 Sort</a:t>
            </a:r>
            <a:endParaRPr/>
          </a:p>
        </p:txBody>
      </p:sp>
      <p:sp>
        <p:nvSpPr>
          <p:cNvPr id="192" name="Google Shape;192;gbbd6a99241_0_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Choose </a:t>
            </a:r>
            <a:r>
              <a:rPr lang="en-US" b="1"/>
              <a:t>two (2)</a:t>
            </a:r>
            <a:r>
              <a:rPr lang="en-US"/>
              <a:t> pieces of dialogue to accompany </a:t>
            </a:r>
            <a:r>
              <a:rPr lang="en-US" b="1"/>
              <a:t>one (1)</a:t>
            </a:r>
            <a:r>
              <a:rPr lang="en-US"/>
              <a:t> work of art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/>
              <a:t>One (1) piece of internal dialogue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/>
              <a:t>One (1) piece of external dialogue</a:t>
            </a:r>
            <a:endParaRPr/>
          </a:p>
        </p:txBody>
      </p:sp>
      <p:pic>
        <p:nvPicPr>
          <p:cNvPr id="193" name="Google Shape;193;gbbd6a9924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1885941"/>
            <a:ext cx="36004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533400" y="1410703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What Do You Want to Talk About?</a:t>
            </a:r>
            <a:endParaRPr dirty="0"/>
          </a:p>
        </p:txBody>
      </p:sp>
      <p:sp>
        <p:nvSpPr>
          <p:cNvPr id="87" name="Google Shape;87;p2"/>
          <p:cNvSpPr txBox="1">
            <a:spLocks noGrp="1"/>
          </p:cNvSpPr>
          <p:nvPr>
            <p:ph type="subTitle" idx="1"/>
          </p:nvPr>
        </p:nvSpPr>
        <p:spPr>
          <a:xfrm>
            <a:off x="533400" y="2782303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Inner and Outer Dialogue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372c18ebd_0_1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 Sort </a:t>
            </a:r>
            <a:endParaRPr/>
          </a:p>
        </p:txBody>
      </p:sp>
      <p:pic>
        <p:nvPicPr>
          <p:cNvPr id="199" name="Google Shape;199;gc372c18ebd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1885941"/>
            <a:ext cx="36004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c372c18ebd_0_1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tx1"/>
                </a:solidFill>
              </a:rPr>
              <a:t>On a separate sheet of paper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1" name="Google Shape;201;gc372c18ebd_0_1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3674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Write an explanation for why the piece of internal dialogue matches your work of art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Write an explanation for why the piece of external dialogue matches your work of art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Get creative with your justifications!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c372c18ebd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600" y="2973900"/>
            <a:ext cx="3156700" cy="209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c372c18ebd_0_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1600" y="68150"/>
            <a:ext cx="3156702" cy="278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c372c18ebd_0_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8250" y="657188"/>
            <a:ext cx="2762975" cy="382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c372c18ebd_0_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00" y="657200"/>
            <a:ext cx="2954383" cy="38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372c18ebd_0_1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Composing Dialogue</a:t>
            </a:r>
            <a:endParaRPr/>
          </a:p>
        </p:txBody>
      </p:sp>
      <p:sp>
        <p:nvSpPr>
          <p:cNvPr id="215" name="Google Shape;215;gc372c18ebd_0_1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Review the handout, </a:t>
            </a:r>
            <a:r>
              <a:rPr lang="en-US" b="1"/>
              <a:t>Internal and External Dialogue Examples</a:t>
            </a:r>
            <a:endParaRPr b="1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Review the rules for punctuating dialogue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Choose one of the works of art to write dialogue for based on the character.  Include the following: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/>
              <a:t>Four (4) sentences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/>
              <a:t>Character’s response to “How am I feeling?” and “What am I thinking?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/>
              <a:t>Use external dialogue between characters, internal dialogue, or both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e0b9077a6_0_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am I feeling? What am I thinking? with Flipgrid</a:t>
            </a:r>
            <a:endParaRPr/>
          </a:p>
        </p:txBody>
      </p:sp>
      <p:sp>
        <p:nvSpPr>
          <p:cNvPr id="221" name="Google Shape;221;gbe0b9077a6_0_15"/>
          <p:cNvSpPr txBox="1">
            <a:spLocks noGrp="1"/>
          </p:cNvSpPr>
          <p:nvPr>
            <p:ph type="body" idx="1"/>
          </p:nvPr>
        </p:nvSpPr>
        <p:spPr>
          <a:xfrm>
            <a:off x="187000" y="1363875"/>
            <a:ext cx="46374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400"/>
              <a:buFont typeface="Calibri"/>
              <a:buChar char="•"/>
            </a:pPr>
            <a:r>
              <a:rPr lang="en-US" dirty="0"/>
              <a:t>Use your handout for details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400"/>
              <a:buFont typeface="Calibri"/>
              <a:buChar char="•"/>
            </a:pPr>
            <a:r>
              <a:rPr lang="en-US" dirty="0"/>
              <a:t>Upload your chosen work of art in the Flipgrid post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400"/>
              <a:buFont typeface="Calibri"/>
              <a:buChar char="•"/>
            </a:pPr>
            <a:r>
              <a:rPr lang="en-US" dirty="0"/>
              <a:t>Record your dialogue in the post. If the dialogue is between two characters, try two voices!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400"/>
              <a:buFont typeface="Calibri"/>
              <a:buChar char="•"/>
            </a:pPr>
            <a:r>
              <a:rPr lang="en-US" dirty="0"/>
              <a:t>Write a reflection of your process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2" name="Google Shape;222;gbe0b9077a6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099" y="1363875"/>
            <a:ext cx="1926751" cy="10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be0b9077a6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825" y="2436400"/>
            <a:ext cx="2367301" cy="181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99ca48b31_0_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229" name="Google Shape;229;gc99ca48b31_0_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can art facilitate conversations?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c372c18ebd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421" y="113163"/>
            <a:ext cx="4917176" cy="491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Sir Cadogan Asks for the Password - Harry Potter and the Prisoner of Azkaban Deleted Scene">
            <a:hlinkClick r:id="" action="ppaction://media"/>
            <a:extLst>
              <a:ext uri="{FF2B5EF4-FFF2-40B4-BE49-F238E27FC236}">
                <a16:creationId xmlns:a16="http://schemas.microsoft.com/office/drawing/2014/main" id="{8CA9E57E-104A-FC46-BE83-FF932575D1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8890" y="573740"/>
            <a:ext cx="6394295" cy="361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372c18ebd_0_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3" name="Google Shape;103;gc372c18ebd_0_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can art facilitate conversations?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e52f4b4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9" name="Google Shape;109;g71e52f4b48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Connect works of art with writing dialogue to explore how art can facilitate conversations.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Write dialogue to reveal a character’s thoughts and provide information about the media of classic art.</a:t>
            </a:r>
            <a:endParaRPr sz="3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b8c6ea14b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Am I Feeling? What Am I Thinking?</a:t>
            </a:r>
            <a:endParaRPr dirty="0"/>
          </a:p>
        </p:txBody>
      </p:sp>
      <p:sp>
        <p:nvSpPr>
          <p:cNvPr id="115" name="Google Shape;115;gbb8c6ea14b_0_1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Divide your sticky note in half.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Label one half “How am I feeling?”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Label the other half “What am I thinking?”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6" name="Google Shape;116;gbb8c6ea14b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1821499"/>
            <a:ext cx="3351500" cy="25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bb8c6ea14b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225" y="86050"/>
            <a:ext cx="402594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bb8c6ea14b_0_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American Gothic</a:t>
            </a:r>
            <a:endParaRPr/>
          </a:p>
        </p:txBody>
      </p:sp>
      <p:sp>
        <p:nvSpPr>
          <p:cNvPr id="123" name="Google Shape;123;gbb8c6ea14b_0_2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Choose one character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On your sticky note, answer the following questions as if you were the character you chose: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 dirty="0"/>
              <a:t>How am I feeling?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 dirty="0"/>
              <a:t>What am I thinking?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Dialogue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 literary technique in which writers employ two or more characters to be engaged in conversation with one another.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 a nutshell, it’s when characters talk to each other.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978</Words>
  <Application>Microsoft Office PowerPoint</Application>
  <PresentationFormat>On-screen Show (16:9)</PresentationFormat>
  <Paragraphs>96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Constantia</vt:lpstr>
      <vt:lpstr>Calibri</vt:lpstr>
      <vt:lpstr>Noto Sans Symbols</vt:lpstr>
      <vt:lpstr>Arial</vt:lpstr>
      <vt:lpstr>Georgia</vt:lpstr>
      <vt:lpstr>LEARN theme</vt:lpstr>
      <vt:lpstr>LEARN theme</vt:lpstr>
      <vt:lpstr>PowerPoint Presentation</vt:lpstr>
      <vt:lpstr>What Do You Want to Talk About?</vt:lpstr>
      <vt:lpstr>PowerPoint Presentation</vt:lpstr>
      <vt:lpstr>PowerPoint Presentation</vt:lpstr>
      <vt:lpstr>Essential Question</vt:lpstr>
      <vt:lpstr>Lesson Objectives</vt:lpstr>
      <vt:lpstr>How Am I Feeling? What Am I Thinking?</vt:lpstr>
      <vt:lpstr>American Gothic</vt:lpstr>
      <vt:lpstr>Dialogue</vt:lpstr>
      <vt:lpstr>Quote</vt:lpstr>
      <vt:lpstr>The Scream</vt:lpstr>
      <vt:lpstr>PowerPoint Presentation</vt:lpstr>
      <vt:lpstr>External Dialogue</vt:lpstr>
      <vt:lpstr>External Dialogue - Examples</vt:lpstr>
      <vt:lpstr>Internal Dialogue</vt:lpstr>
      <vt:lpstr>Internal Dialogue - Examples</vt:lpstr>
      <vt:lpstr>Punctuating Dialogue</vt:lpstr>
      <vt:lpstr>Punctuating Dialogue</vt:lpstr>
      <vt:lpstr>Card Sort</vt:lpstr>
      <vt:lpstr>Card Sort </vt:lpstr>
      <vt:lpstr>PowerPoint Presentation</vt:lpstr>
      <vt:lpstr>Composing Dialogue</vt:lpstr>
      <vt:lpstr>How am I feeling? What am I thinking? with Flipgrid</vt:lpstr>
      <vt:lpstr>Essential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9</cp:revision>
  <dcterms:modified xsi:type="dcterms:W3CDTF">2021-09-06T15:09:03Z</dcterms:modified>
</cp:coreProperties>
</file>