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  <p:sldMasterId id="2147483668" r:id="rId5"/>
  </p:sldMasterIdLst>
  <p:notesMasterIdLst>
    <p:notesMasterId r:id="rId3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76DCC8-A4E5-4097-BB0F-360E7537CA04}" v="12" dt="2021-07-26T18:55:18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56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8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Grand Rapids Community College. (n.d.). Your career starts here. [Digital image]. https://subjectguides.grcc.edu/c.php?g=257560&amp;p=1721102</a:t>
            </a:r>
            <a:endParaRPr dirty="0"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78502cd7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b78502cd7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Wikimedia. (2015). </a:t>
            </a:r>
            <a:r>
              <a:rPr lang="en-US" i="1" dirty="0"/>
              <a:t>Tally</a:t>
            </a:r>
            <a:r>
              <a:rPr lang="en-US" dirty="0"/>
              <a:t>. https://commons.wikimedia.org/wiki/File:NYW-Tally.png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78502cd7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78502cd7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bd4f9fb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bd4f9fb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https://learn.k20center.ou.edu/strategy/116u.edu)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78502cd7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78502cd7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78502cd7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b78502cd7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3-minute timer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https://learn.k20center.ou.edu/strategy/127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8e9925b4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8e9925b4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3-minute timer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8e9925b4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8e9925b4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https://learn.k20center.ou.edu/strategy/186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78502cd7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78502cd7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2-minute timer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https://www.youtube.com/watch?v=raPkWwV_hPc&amp;list=PL-aUhEQeaZXIhi-ivvrQTrrEAlWvFWisR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78502cd7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78502cd7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3-minute timer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https://learn.k20center.ou.edu/strategy/58 (ou.edu)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78502cd7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78502cd7a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8e9925b4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8e9925b4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8e9925b4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8e9925b4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78502c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78502c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8e9925b4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8e9925b4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8e9925b4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8e9925b4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8e9925b4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8e9925b4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8e9925b4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8e9925b4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8e9925b4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8e9925b4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8e9925b4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8e9925b4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_W0bSen8Qj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VHWhLme2N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HdviZkM7S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xG2aJa6Uy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H50zuS8DD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To Be Or Not To Be? That’s a Career Question! </a:t>
            </a:r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College and Career Readiness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does it take to achieve the career you want?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490595" y="503848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527039" y="1630933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Identify and research careers that interest them most;</a:t>
            </a:r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Create an action plan for achieving their chosen career;</a:t>
            </a:r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Create an Anchor Chart to display their research findings.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body" idx="1"/>
          </p:nvPr>
        </p:nvSpPr>
        <p:spPr>
          <a:xfrm>
            <a:off x="379953" y="981361"/>
            <a:ext cx="5327374" cy="371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tabLst>
                <a:tab pos="573088" algn="l"/>
              </a:tabLst>
            </a:pPr>
            <a:r>
              <a:rPr lang="en-US" sz="2400" dirty="0"/>
              <a:t>Many people find jobs based on their personal interests. </a:t>
            </a:r>
            <a:endParaRPr sz="2400" dirty="0"/>
          </a:p>
          <a:p>
            <a:pPr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2400" dirty="0"/>
              <a:t>There are many different careers out there, but you might not know all of the options. That’s okay! </a:t>
            </a:r>
            <a:endParaRPr sz="2400" dirty="0"/>
          </a:p>
          <a:p>
            <a:pPr>
              <a:spcBef>
                <a:spcPts val="0"/>
              </a:spcBef>
              <a:tabLst>
                <a:tab pos="573088" algn="l"/>
              </a:tabLst>
            </a:pPr>
            <a:r>
              <a:rPr lang="en-US" sz="2400" dirty="0"/>
              <a:t>Take a closer look at all of the possibilities through the Career Cluster Survey.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573088" algn="l"/>
              </a:tabLst>
            </a:pPr>
            <a:r>
              <a:rPr lang="en-US" dirty="0"/>
              <a:t>Circle or check each statement you </a:t>
            </a:r>
            <a:r>
              <a:rPr lang="en-US" b="1" dirty="0"/>
              <a:t>agree</a:t>
            </a:r>
            <a:r>
              <a:rPr lang="en-US" dirty="0"/>
              <a:t> with on the Career Cluster Survey.</a:t>
            </a:r>
          </a:p>
        </p:txBody>
      </p:sp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400878" y="58768"/>
            <a:ext cx="371060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How Do I Know? 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275B8-56FE-4355-8335-D88DD5461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361" y="1510748"/>
            <a:ext cx="2586439" cy="1570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>
            <a:off x="457200" y="174900"/>
            <a:ext cx="398227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Tally Your Results</a:t>
            </a:r>
            <a:endParaRPr b="1" dirty="0"/>
          </a:p>
        </p:txBody>
      </p:sp>
      <p:sp>
        <p:nvSpPr>
          <p:cNvPr id="172" name="Google Shape;172;p35"/>
          <p:cNvSpPr txBox="1">
            <a:spLocks noGrp="1"/>
          </p:cNvSpPr>
          <p:nvPr>
            <p:ph type="body" idx="1"/>
          </p:nvPr>
        </p:nvSpPr>
        <p:spPr>
          <a:xfrm>
            <a:off x="457200" y="1106528"/>
            <a:ext cx="4676377" cy="3802355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Score each section of the survey.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a blank sheet of paper to tally your score.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For each statement you agree with, give yourself one point. 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Total your points on each Survey Card in the lower right-hand corner.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8D29AA-4118-46D4-BA93-BD3C275BC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49" y="1405412"/>
            <a:ext cx="3049622" cy="21169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73156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Career Interest Survey, Part 2</a:t>
            </a:r>
            <a:endParaRPr b="1" dirty="0"/>
          </a:p>
        </p:txBody>
      </p:sp>
      <p:sp>
        <p:nvSpPr>
          <p:cNvPr id="178" name="Google Shape;178;p3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Based on your results…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Review the 16 career clusters.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Highlight any careers that you might be interested in pursuing or that you scored high on in Part 1 of the Survey.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30641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Elbow Partners</a:t>
            </a:r>
            <a:endParaRPr b="1" dirty="0"/>
          </a:p>
        </p:txBody>
      </p:sp>
      <p:sp>
        <p:nvSpPr>
          <p:cNvPr id="184" name="Google Shape;184;p3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With your Elbow Partner, discuss your results. </a:t>
            </a:r>
          </a:p>
          <a:p>
            <a:pPr lvl="1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Did your results match your current dream career? </a:t>
            </a:r>
          </a:p>
          <a:p>
            <a:pPr lvl="1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What surprised you? 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Once you are done, be ready to share out.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C7A44-8BBB-4558-8401-3C998CE2F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584" y="1164647"/>
            <a:ext cx="2971980" cy="18402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>
            <a:spLocks noGrp="1"/>
          </p:cNvSpPr>
          <p:nvPr>
            <p:ph type="title"/>
          </p:nvPr>
        </p:nvSpPr>
        <p:spPr>
          <a:xfrm>
            <a:off x="457200" y="217450"/>
            <a:ext cx="425726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What’s Your Plan? </a:t>
            </a:r>
            <a:endParaRPr b="1" dirty="0"/>
          </a:p>
        </p:txBody>
      </p:sp>
      <p:sp>
        <p:nvSpPr>
          <p:cNvPr id="190" name="Google Shape;190;p38"/>
          <p:cNvSpPr txBox="1">
            <a:spLocks noGrp="1"/>
          </p:cNvSpPr>
          <p:nvPr>
            <p:ph type="body" idx="1"/>
          </p:nvPr>
        </p:nvSpPr>
        <p:spPr>
          <a:xfrm>
            <a:off x="457200" y="1074850"/>
            <a:ext cx="74169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Regardless of the career you want to pursue, you should have a plan to achieve it. 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Want to be a doctor?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Bachelor’s degree, MCAT, medical school, board certifications, residency, etc. 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Want to be a truck driver? </a:t>
            </a:r>
          </a:p>
          <a:p>
            <a:pPr lvl="1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No degree, CDL, truck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Whatever career you choose, you should have a plan.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64712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KWHL Chart</a:t>
            </a:r>
            <a:endParaRPr b="1" dirty="0"/>
          </a:p>
        </p:txBody>
      </p:sp>
      <p:sp>
        <p:nvSpPr>
          <p:cNvPr id="196" name="Google Shape;196;p3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363817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At the top of your KWHL Chart, write down your selected career.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the </a:t>
            </a:r>
            <a:r>
              <a:rPr lang="en-US" b="1" dirty="0"/>
              <a:t>K</a:t>
            </a:r>
            <a:r>
              <a:rPr lang="en-US" dirty="0"/>
              <a:t> column, write down what you know about your selected career.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the </a:t>
            </a:r>
            <a:r>
              <a:rPr lang="en-US" b="1" dirty="0"/>
              <a:t>W</a:t>
            </a:r>
            <a:r>
              <a:rPr lang="en-US" dirty="0"/>
              <a:t> column, write down what you need or want to know about the career. 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3495D-E481-4D49-88FE-26894BFD9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000">
            <a:off x="6030730" y="1102370"/>
            <a:ext cx="2469794" cy="25182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>
            <a:spLocks noGrp="1"/>
          </p:cNvSpPr>
          <p:nvPr>
            <p:ph type="title"/>
          </p:nvPr>
        </p:nvSpPr>
        <p:spPr>
          <a:xfrm>
            <a:off x="457200" y="168099"/>
            <a:ext cx="302149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KWHL Chart</a:t>
            </a:r>
            <a:endParaRPr b="1" dirty="0"/>
          </a:p>
        </p:txBody>
      </p:sp>
      <p:sp>
        <p:nvSpPr>
          <p:cNvPr id="202" name="Google Shape;202;p40"/>
          <p:cNvSpPr txBox="1">
            <a:spLocks noGrp="1"/>
          </p:cNvSpPr>
          <p:nvPr>
            <p:ph type="body" idx="1"/>
          </p:nvPr>
        </p:nvSpPr>
        <p:spPr>
          <a:xfrm>
            <a:off x="361121" y="977059"/>
            <a:ext cx="4820478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the </a:t>
            </a:r>
            <a:r>
              <a:rPr lang="en-US" b="1" dirty="0"/>
              <a:t>H</a:t>
            </a:r>
            <a:r>
              <a:rPr lang="en-US" dirty="0"/>
              <a:t> column, write down what you know about your selected career. 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Do not fill out the </a:t>
            </a:r>
            <a:r>
              <a:rPr lang="en-US" b="1" dirty="0"/>
              <a:t>L</a:t>
            </a:r>
            <a:r>
              <a:rPr lang="en-US" dirty="0"/>
              <a:t> column just yet.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F21B6-727C-45C8-A6A7-00BCAC18B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0000">
            <a:off x="5827097" y="945152"/>
            <a:ext cx="2617891" cy="27764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5143910" cy="2705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did you want to do when you were younger? </a:t>
            </a:r>
            <a:endParaRPr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28DCE-E320-4521-AF3F-0291746F8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109" y="1225755"/>
            <a:ext cx="3244831" cy="26547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1"/>
          <p:cNvSpPr txBox="1">
            <a:spLocks noGrp="1"/>
          </p:cNvSpPr>
          <p:nvPr>
            <p:ph type="title"/>
          </p:nvPr>
        </p:nvSpPr>
        <p:spPr>
          <a:xfrm>
            <a:off x="457200" y="91900"/>
            <a:ext cx="239533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Research</a:t>
            </a:r>
            <a:endParaRPr b="1" dirty="0"/>
          </a:p>
        </p:txBody>
      </p:sp>
      <p:sp>
        <p:nvSpPr>
          <p:cNvPr id="208" name="Google Shape;208;p41"/>
          <p:cNvSpPr txBox="1">
            <a:spLocks noGrp="1"/>
          </p:cNvSpPr>
          <p:nvPr>
            <p:ph type="body" idx="1"/>
          </p:nvPr>
        </p:nvSpPr>
        <p:spPr>
          <a:xfrm>
            <a:off x="420756" y="1020128"/>
            <a:ext cx="5247861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Use your KWHL Chart and Action Plan to help you organize as your research your career.</a:t>
            </a:r>
            <a:endParaRPr sz="2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Address those items you identified in the </a:t>
            </a:r>
            <a:r>
              <a:rPr lang="en-US" b="1" dirty="0"/>
              <a:t>W</a:t>
            </a:r>
            <a:r>
              <a:rPr lang="en-US" dirty="0"/>
              <a:t> column.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Need a place to start?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Zoom Into Your Career video playlist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ICAP video playlist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/>
              <a:t>CareerOneStop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U.S. Bureau of Labor Statistics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UC-Santa Cruz Career Center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98D46-7CC5-463F-9541-B7AF8E87A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172669" y="768583"/>
            <a:ext cx="2509679" cy="281143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>
            <a:spLocks noGrp="1"/>
          </p:cNvSpPr>
          <p:nvPr>
            <p:ph type="title"/>
          </p:nvPr>
        </p:nvSpPr>
        <p:spPr>
          <a:xfrm>
            <a:off x="457201" y="307247"/>
            <a:ext cx="578457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Put Your Research Into Action</a:t>
            </a:r>
            <a:endParaRPr b="1" dirty="0"/>
          </a:p>
        </p:txBody>
      </p:sp>
      <p:sp>
        <p:nvSpPr>
          <p:cNvPr id="214" name="Google Shape;214;p42"/>
          <p:cNvSpPr txBox="1">
            <a:spLocks noGrp="1"/>
          </p:cNvSpPr>
          <p:nvPr>
            <p:ph type="body" idx="1"/>
          </p:nvPr>
        </p:nvSpPr>
        <p:spPr>
          <a:xfrm>
            <a:off x="457201" y="1126151"/>
            <a:ext cx="5020500" cy="3863292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indent="-457200"/>
            <a:r>
              <a:rPr lang="en-US" sz="2400" dirty="0"/>
              <a:t>Use the information you have collected in your research to create an Anchor Chart.</a:t>
            </a:r>
          </a:p>
          <a:p>
            <a:pPr indent="-457200"/>
            <a:r>
              <a:rPr lang="en-US" sz="2400" dirty="0"/>
              <a:t>Include the following details:</a:t>
            </a:r>
            <a:endParaRPr sz="2400" dirty="0"/>
          </a:p>
          <a:p>
            <a:pPr lvl="1">
              <a:spcBef>
                <a:spcPts val="52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Career Title</a:t>
            </a:r>
          </a:p>
          <a:p>
            <a:pPr lvl="1">
              <a:spcBef>
                <a:spcPts val="52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Brief explanation of the career</a:t>
            </a:r>
            <a:endParaRPr dirty="0"/>
          </a:p>
          <a:p>
            <a:pPr lvl="1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Educational path and/or requirements</a:t>
            </a:r>
          </a:p>
          <a:p>
            <a:pPr lvl="1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Chosen school and admission requirements</a:t>
            </a:r>
            <a:endParaRPr dirty="0"/>
          </a:p>
          <a:p>
            <a:pPr lvl="1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Estimated costs</a:t>
            </a:r>
            <a:endParaRPr dirty="0"/>
          </a:p>
          <a:p>
            <a:pPr lvl="1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Relevant Images</a:t>
            </a:r>
            <a:endParaRPr dirty="0"/>
          </a:p>
        </p:txBody>
      </p:sp>
      <p:pic>
        <p:nvPicPr>
          <p:cNvPr id="215" name="Google Shape;21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0000">
            <a:off x="6036365" y="914271"/>
            <a:ext cx="2376249" cy="316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2149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Gallery Walk </a:t>
            </a:r>
            <a:endParaRPr b="1" dirty="0"/>
          </a:p>
        </p:txBody>
      </p:sp>
      <p:sp>
        <p:nvSpPr>
          <p:cNvPr id="221" name="Google Shape;221;p4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Review your classmates’ Anchor Charts in a Gallery Walk.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Provide feedback on sticky notes.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See a typo? Say something.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Think it is great? Say so!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Have a question? Ask!</a:t>
            </a:r>
            <a:endParaRPr dirty="0"/>
          </a:p>
        </p:txBody>
      </p:sp>
      <p:pic>
        <p:nvPicPr>
          <p:cNvPr id="222" name="Google Shape;22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20000">
            <a:off x="5666531" y="732594"/>
            <a:ext cx="2604055" cy="359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54773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Let’s Revise</a:t>
            </a:r>
            <a:endParaRPr b="1" dirty="0"/>
          </a:p>
        </p:txBody>
      </p:sp>
      <p:sp>
        <p:nvSpPr>
          <p:cNvPr id="228" name="Google Shape;228;p44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3373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Review the feedback you received from the Gallery Walk.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Did anyone identify a typo or spelling error?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Did anyone ask for more clarification? 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Make any revisions you think are necessary. 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>
            <a:spLocks noGrp="1"/>
          </p:cNvSpPr>
          <p:nvPr>
            <p:ph type="title"/>
          </p:nvPr>
        </p:nvSpPr>
        <p:spPr>
          <a:xfrm>
            <a:off x="470452" y="138282"/>
            <a:ext cx="280946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KWHL Chart</a:t>
            </a:r>
            <a:endParaRPr b="1" dirty="0"/>
          </a:p>
        </p:txBody>
      </p:sp>
      <p:sp>
        <p:nvSpPr>
          <p:cNvPr id="234" name="Google Shape;234;p45"/>
          <p:cNvSpPr txBox="1">
            <a:spLocks noGrp="1"/>
          </p:cNvSpPr>
          <p:nvPr>
            <p:ph type="body" idx="1"/>
          </p:nvPr>
        </p:nvSpPr>
        <p:spPr>
          <a:xfrm>
            <a:off x="425381" y="1073137"/>
            <a:ext cx="5059017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Go back to your KWHL Chart. 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Based on your action plan, research, and Anchor Chart, what have you learned about your selected career? </a:t>
            </a:r>
            <a:endParaRPr dirty="0"/>
          </a:p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Fill out this information in the </a:t>
            </a:r>
            <a:r>
              <a:rPr lang="en-US" b="1" dirty="0"/>
              <a:t>L</a:t>
            </a:r>
            <a:r>
              <a:rPr lang="en-US" dirty="0"/>
              <a:t> column.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B0DA6B-B728-45D9-8861-382474229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217" y="831462"/>
            <a:ext cx="3218967" cy="33348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15976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Time Scramble</a:t>
            </a:r>
            <a:endParaRPr b="1" dirty="0"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457200" y="1305053"/>
            <a:ext cx="4380271" cy="242465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/>
            <a:r>
              <a:rPr lang="en-US" dirty="0"/>
              <a:t>Write down any jobs you may have wanted as a child. </a:t>
            </a:r>
            <a:endParaRPr dirty="0"/>
          </a:p>
          <a:p>
            <a:pPr indent="-457200"/>
            <a:r>
              <a:rPr lang="en-US" dirty="0"/>
              <a:t>You have </a:t>
            </a:r>
            <a:r>
              <a:rPr lang="en-US" u="sng" dirty="0"/>
              <a:t>five minutes to make your list.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101" name="Google Shape;1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3638" y="433563"/>
            <a:ext cx="1354388" cy="190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4" descr="This timer counts down silently until it reaches 0:00, then a police siren sounds to alert you that time is up." title="5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9252" y="2446697"/>
            <a:ext cx="2703108" cy="176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457200" y="80852"/>
            <a:ext cx="315976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Time Scramble</a:t>
            </a:r>
            <a:endParaRPr b="1" dirty="0"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483662" y="983181"/>
            <a:ext cx="5525700" cy="3688786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/>
            <a:r>
              <a:rPr lang="en-US" sz="2400" dirty="0"/>
              <a:t>Pass your paper clockwise to the neighboring group. </a:t>
            </a:r>
          </a:p>
          <a:p>
            <a:pPr indent="-457200"/>
            <a:r>
              <a:rPr lang="en-US" sz="2400" dirty="0"/>
              <a:t>Review their list.</a:t>
            </a:r>
          </a:p>
          <a:p>
            <a:pPr indent="-457200"/>
            <a:r>
              <a:rPr lang="en-US" sz="2400" dirty="0"/>
              <a:t>Add any jobs that were on your list, but not on theirs. </a:t>
            </a:r>
          </a:p>
          <a:p>
            <a:pPr indent="-457200"/>
            <a:r>
              <a:rPr lang="en-US" sz="2400" dirty="0"/>
              <a:t>See one you had on your list? Place a tally mark!</a:t>
            </a:r>
          </a:p>
          <a:p>
            <a:pPr indent="-457200"/>
            <a:r>
              <a:rPr lang="en-US" sz="2400" dirty="0"/>
              <a:t>You have </a:t>
            </a:r>
            <a:r>
              <a:rPr lang="en-US" sz="2400" u="sng" dirty="0"/>
              <a:t>four minutes </a:t>
            </a:r>
            <a:r>
              <a:rPr lang="en-US" sz="2400" dirty="0"/>
              <a:t>to review their list.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9" name="Google Shape;109;p25" descr="This timer counts down silently until it reaches 0:00, then a police siren sounds to alert you that time is up." title="4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5300" y="1317047"/>
            <a:ext cx="2856300" cy="21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455561" y="114742"/>
            <a:ext cx="315335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Time Scramble</a:t>
            </a:r>
            <a:endParaRPr b="1" dirty="0"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455561" y="1021271"/>
            <a:ext cx="5504400" cy="3959801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/>
            <a:r>
              <a:rPr lang="en-US" dirty="0"/>
              <a:t>Pass your paper clockwise to the neighboring group. </a:t>
            </a:r>
          </a:p>
          <a:p>
            <a:pPr indent="-457200"/>
            <a:r>
              <a:rPr lang="en-US" dirty="0"/>
              <a:t>Review their list.</a:t>
            </a:r>
          </a:p>
          <a:p>
            <a:pPr indent="-457200"/>
            <a:r>
              <a:rPr lang="en-US" dirty="0"/>
              <a:t>Add any jobs that were on your list, but not theirs. </a:t>
            </a:r>
          </a:p>
          <a:p>
            <a:pPr indent="-457200"/>
            <a:r>
              <a:rPr lang="en-US" dirty="0"/>
              <a:t>See one you had? Place a tally mark! </a:t>
            </a:r>
          </a:p>
          <a:p>
            <a:pPr indent="-457200"/>
            <a:r>
              <a:rPr lang="en-US" dirty="0"/>
              <a:t>You have </a:t>
            </a:r>
            <a:r>
              <a:rPr lang="en-US" u="sng" dirty="0"/>
              <a:t>three minutes </a:t>
            </a:r>
            <a:r>
              <a:rPr lang="en-US" dirty="0"/>
              <a:t>to review their list.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6" name="Google Shape;116;p26" descr="This timer counts down silently until it reaches 0:00, then a police siren sounds to alert you that time is up." title="3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4000" y="1317047"/>
            <a:ext cx="2877600" cy="21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473371" y="45569"/>
            <a:ext cx="328272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Time Scramble</a:t>
            </a:r>
            <a:endParaRPr b="1" dirty="0"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395456" y="955166"/>
            <a:ext cx="5454600" cy="3681517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>
              <a:buSzPct val="100000"/>
            </a:pPr>
            <a:r>
              <a:rPr lang="en-US" sz="2400" dirty="0"/>
              <a:t>Pass your paper clockwise to the neighboring group. </a:t>
            </a:r>
          </a:p>
          <a:p>
            <a:pPr indent="-457200">
              <a:buSzPct val="100000"/>
            </a:pPr>
            <a:r>
              <a:rPr lang="en-US" sz="2400" dirty="0"/>
              <a:t>Review their list. </a:t>
            </a:r>
          </a:p>
          <a:p>
            <a:pPr indent="-457200">
              <a:buSzPct val="100000"/>
            </a:pPr>
            <a:r>
              <a:rPr lang="en-US" sz="2400" dirty="0"/>
              <a:t>Add any jobs that were on your list, but not theirs. </a:t>
            </a:r>
          </a:p>
          <a:p>
            <a:pPr indent="-457200">
              <a:buSzPct val="100000"/>
            </a:pPr>
            <a:r>
              <a:rPr lang="en-US" sz="2400" dirty="0"/>
              <a:t>See one you had? Place a tally mark!</a:t>
            </a:r>
          </a:p>
          <a:p>
            <a:pPr indent="-457200">
              <a:buSzPct val="100000"/>
            </a:pPr>
            <a:r>
              <a:rPr lang="en-US" sz="2400" dirty="0"/>
              <a:t>You have </a:t>
            </a:r>
            <a:r>
              <a:rPr lang="en-US" sz="2400" u="sng" dirty="0"/>
              <a:t>two minutes </a:t>
            </a:r>
            <a:r>
              <a:rPr lang="en-US" sz="2400" dirty="0"/>
              <a:t>to review their list.</a:t>
            </a:r>
            <a:endParaRPr sz="2400" dirty="0"/>
          </a:p>
        </p:txBody>
      </p:sp>
      <p:pic>
        <p:nvPicPr>
          <p:cNvPr id="123" name="Google Shape;123;p27" descr="This timer counts down silently until it reaches 0:00, then a police siren sounds to alert you that time is up." title="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4200" y="1317047"/>
            <a:ext cx="2927400" cy="21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457200" y="116135"/>
            <a:ext cx="296518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Time Scramble</a:t>
            </a:r>
            <a:endParaRPr b="1" dirty="0"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1"/>
          </p:nvPr>
        </p:nvSpPr>
        <p:spPr>
          <a:xfrm>
            <a:off x="421917" y="1090415"/>
            <a:ext cx="54546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>
              <a:buSzPct val="100000"/>
            </a:pPr>
            <a:r>
              <a:rPr lang="en-US" sz="2400" dirty="0"/>
              <a:t>Pass your paper clockwise to the neighboring group. </a:t>
            </a:r>
          </a:p>
          <a:p>
            <a:pPr indent="-457200">
              <a:buSzPct val="100000"/>
            </a:pPr>
            <a:r>
              <a:rPr lang="en-US" sz="2400" dirty="0"/>
              <a:t>Review their list. </a:t>
            </a:r>
          </a:p>
          <a:p>
            <a:pPr indent="-457200">
              <a:buSzPct val="100000"/>
            </a:pPr>
            <a:r>
              <a:rPr lang="en-US" sz="2400" dirty="0"/>
              <a:t>Add any jobs that were on your list, but not theirs. </a:t>
            </a:r>
          </a:p>
          <a:p>
            <a:pPr indent="-457200">
              <a:buSzPct val="100000"/>
            </a:pPr>
            <a:r>
              <a:rPr lang="en-US" sz="2400" dirty="0"/>
              <a:t>See one you had? Place a tally mark!</a:t>
            </a:r>
          </a:p>
          <a:p>
            <a:pPr indent="-457200">
              <a:buSzPct val="100000"/>
            </a:pPr>
            <a:r>
              <a:rPr lang="en-US" sz="2400" dirty="0"/>
              <a:t>You have </a:t>
            </a:r>
            <a:r>
              <a:rPr lang="en-US" sz="2400" u="sng" dirty="0"/>
              <a:t>one minute </a:t>
            </a:r>
            <a:r>
              <a:rPr lang="en-US" sz="2400" dirty="0"/>
              <a:t>to review their list.</a:t>
            </a:r>
            <a:endParaRPr sz="2400" dirty="0"/>
          </a:p>
        </p:txBody>
      </p:sp>
      <p:pic>
        <p:nvPicPr>
          <p:cNvPr id="130" name="Google Shape;130;p28" descr="This timer counts down silently until it reaches 0:00, then a police siren sounds to alert you that time is up." title="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4200" y="1317047"/>
            <a:ext cx="2927400" cy="21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34741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Time Scramble</a:t>
            </a:r>
            <a:endParaRPr b="1" dirty="0"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48199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/>
            <a:r>
              <a:rPr lang="en-US" dirty="0"/>
              <a:t>Rotate your papers once more. </a:t>
            </a:r>
          </a:p>
          <a:p>
            <a:pPr indent="-457200"/>
            <a:r>
              <a:rPr lang="en-US" dirty="0"/>
              <a:t>You should now have your original list. </a:t>
            </a:r>
          </a:p>
          <a:p>
            <a:pPr indent="-457200"/>
            <a:r>
              <a:rPr lang="en-US" dirty="0"/>
              <a:t>Spend a minute reviewing your list.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80C9F-4AED-46A2-8299-F8BB7D8D4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6482455" y="1057042"/>
            <a:ext cx="1967955" cy="28418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63109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Time Scramble</a:t>
            </a:r>
            <a:endParaRPr b="1" dirty="0"/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552661" cy="2667289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/>
            <a:r>
              <a:rPr lang="en-US" dirty="0"/>
              <a:t>Consider these questions and share out. </a:t>
            </a:r>
          </a:p>
          <a:p>
            <a:pPr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were the most common jobs on the list?</a:t>
            </a:r>
          </a:p>
          <a:p>
            <a:pPr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were some of the more unique jobs on the list? </a:t>
            </a:r>
          </a:p>
          <a:p>
            <a:pPr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 do the jobs on the list differ from the careers you want now?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715ABB-35D6-40BF-BF42-CB8C9CC9E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000">
            <a:off x="6652451" y="1118248"/>
            <a:ext cx="1909739" cy="25771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395907-3B82-4BEA-9CA0-76C3BC43CA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735EA7-2E05-4665-B5FB-C3C5333172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988B70-8B6C-490A-A5E2-2B7C7B84656D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966e68ee-ec3c-4f12-bd4f-fedbbec8de0b"/>
    <ds:schemaRef ds:uri="http://www.w3.org/XML/1998/namespace"/>
    <ds:schemaRef ds:uri="http://schemas.microsoft.com/office/infopath/2007/PartnerControls"/>
    <ds:schemaRef ds:uri="d06b737b-b789-4524-96b5-d3d460658ae2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1050</Words>
  <Application>Microsoft Office PowerPoint</Application>
  <PresentationFormat>On-screen Show (16:9)</PresentationFormat>
  <Paragraphs>126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What did you want to do when you were younger? </vt:lpstr>
      <vt:lpstr>Time Scramble</vt:lpstr>
      <vt:lpstr>Time Scramble</vt:lpstr>
      <vt:lpstr>Time Scramble</vt:lpstr>
      <vt:lpstr>Time Scramble</vt:lpstr>
      <vt:lpstr>Time Scramble</vt:lpstr>
      <vt:lpstr>Time Scramble</vt:lpstr>
      <vt:lpstr>Time Scramble</vt:lpstr>
      <vt:lpstr>To Be Or Not To Be? That’s a Career Question! </vt:lpstr>
      <vt:lpstr>Essential Question</vt:lpstr>
      <vt:lpstr>Lesson Objectives</vt:lpstr>
      <vt:lpstr>How Do I Know? </vt:lpstr>
      <vt:lpstr>Tally Your Results</vt:lpstr>
      <vt:lpstr>Career Interest Survey, Part 2</vt:lpstr>
      <vt:lpstr>Elbow Partners</vt:lpstr>
      <vt:lpstr>What’s Your Plan? </vt:lpstr>
      <vt:lpstr>KWHL Chart</vt:lpstr>
      <vt:lpstr>KWHL Chart</vt:lpstr>
      <vt:lpstr>Research</vt:lpstr>
      <vt:lpstr>Put Your Research Into Action</vt:lpstr>
      <vt:lpstr>Gallery Walk </vt:lpstr>
      <vt:lpstr>Let’s Revise</vt:lpstr>
      <vt:lpstr>KWHL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5</cp:revision>
  <dcterms:modified xsi:type="dcterms:W3CDTF">2024-01-10T20:31:49Z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