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4"/>
    <p:sldMasterId id="2147483677" r:id="rId5"/>
  </p:sldMasterIdLst>
  <p:notesMasterIdLst>
    <p:notesMasterId r:id="rId2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nstantia" panose="02030602050306030303" pitchFamily="18" charset="0"/>
      <p:regular r:id="rId29"/>
      <p:bold r:id="rId30"/>
      <p:italic r:id="rId31"/>
      <p:boldItalic r:id="rId32"/>
    </p:embeddedFont>
    <p:embeddedFont>
      <p:font typeface="Georgia" panose="02040502050405020303" pitchFamily="18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16934E-AA70-48C0-BB21-5D232F801363}" v="3" dt="2023-07-06T19:29:29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65589" autoAdjust="0"/>
  </p:normalViewPr>
  <p:slideViewPr>
    <p:cSldViewPr snapToGrid="0">
      <p:cViewPr varScale="1">
        <p:scale>
          <a:sx n="95" d="100"/>
          <a:sy n="95" d="100"/>
        </p:scale>
        <p:origin x="138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font" Target="fonts/font10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485d06aac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7485d06aac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485d06aac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485d06aac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485d06aac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485d06aac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485d06aac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485d06aac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485d06aac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485d06aac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485d06aac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485d06aac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485d06aac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485d06aac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d54e90f59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d54e90f59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485d06aac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485d06aac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485d06aac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485d06aac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485d06aac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485d06aac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485d06aac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485d06aac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485d06aac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485d06aac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First Image: Auguste Comte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Source: Stanford Encyclopedia of Philosophy. (2008, Oct. 1). “Aguste Comte.” [Photograph]. </a:t>
            </a:r>
            <a:r>
              <a:rPr lang="en-US" dirty="0">
                <a:solidFill>
                  <a:schemeClr val="dk1"/>
                </a:solidFill>
              </a:rPr>
              <a:t>https://plato.stanford.edu/entries/comte/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Second Image: Emile Durkheim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Source: Britannica. (2021, Apr. 11). “Emile Durkheim.” [Photograph]. </a:t>
            </a:r>
            <a:r>
              <a:rPr lang="en-US" dirty="0">
                <a:solidFill>
                  <a:schemeClr val="dk1"/>
                </a:solidFill>
              </a:rPr>
              <a:t>https://www.britannica.com/biography/Emile-Durkheim/</a:t>
            </a:r>
            <a:endParaRPr lang="en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Third Image: Harriet Martineau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Source: Wikipedia. (2021, May 30). “Harriet Martineau.” [Photograph]. </a:t>
            </a:r>
            <a:r>
              <a:rPr lang="en-US" dirty="0">
                <a:solidFill>
                  <a:schemeClr val="dk1"/>
                </a:solidFill>
              </a:rPr>
              <a:t>https://en.wikipedia.org/wiki/Harriet_Martineau/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Fourth Image: Herbert Spencer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Source: Stanford Encyclopedia of Philosophy. (2002, Dec. 15). “Herbert Spencer.” [Photograph].  </a:t>
            </a:r>
            <a:r>
              <a:rPr lang="en-US" dirty="0">
                <a:solidFill>
                  <a:schemeClr val="dk1"/>
                </a:solidFill>
              </a:rPr>
              <a:t>https://plato.stanford.edu/entries/spencer/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485d06aac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485d06aac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First Image: Max Weber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Source: Britannica. (2021, June 10). “Max Weber.” [Photograph].</a:t>
            </a:r>
            <a:r>
              <a:rPr lang="en-US" dirty="0"/>
              <a:t> https://www.britannica.com/biography/Max-Weber-German-sociologist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Second Image: C. Wright Mills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Source: Britannica. (2021, Mar 16).  “C. Wright Mills.” [Photograph]. </a:t>
            </a:r>
            <a:r>
              <a:rPr lang="en-US" dirty="0"/>
              <a:t>https://www.britannica.com/biography/C-Wright-Mills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Third Image: Karl Marx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Source: History.com. (2010, Feb 9). “Karl Marx.” [Photograph].</a:t>
            </a:r>
            <a:r>
              <a:rPr lang="en-US" dirty="0"/>
              <a:t> https://www.history.com/this-day-in-history/marx-publishes-manifesto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Fourth Image: W.E.B. Dubois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Source: Wikipedia. (n.d.) “W.E.B. Dubois” [Photograph] </a:t>
            </a:r>
            <a:r>
              <a:rPr lang="en-US" dirty="0"/>
              <a:t>https://en.wikipedia.org/wiki/W._E._B._Du_Bois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485d06aac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7485d06aac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485d06aac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485d06aac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100"/>
              <a:buChar char="●"/>
            </a:pPr>
            <a:endParaRPr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485d06aac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485d06aac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485d06aac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485d06aac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7" name="Google Shape;9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102" name="Google Shape;10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07" name="Google Shape;10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11" name="Google Shape;11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15" name="Google Shape;11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0" name="Google Shape;7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8" name="Google Shape;7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s://commons.wikimedia.org/wiki/File:August_comte.jpg" TargetMode="External"/><Relationship Id="rId7" Type="http://schemas.openxmlformats.org/officeDocument/2006/relationships/hyperlink" Target="https://en.m.wikipedia.org/wiki/File:Harriet_martineau_portrait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hyperlink" Target="https://en.wikipedia.org/wiki/File:%C3%89mile_Durkheim.jpg" TargetMode="External"/><Relationship Id="rId10" Type="http://schemas.openxmlformats.org/officeDocument/2006/relationships/image" Target="../media/image8.jpg"/><Relationship Id="rId4" Type="http://schemas.openxmlformats.org/officeDocument/2006/relationships/image" Target="../media/image5.jpg"/><Relationship Id="rId9" Type="http://schemas.openxmlformats.org/officeDocument/2006/relationships/hyperlink" Target="https://commons.wikimedia.org/wiki/File:Herbert_Spencer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hyperlink" Target="https://commons.wikimedia.org/wiki/File:Max_Weber,_1918.jpg" TargetMode="External"/><Relationship Id="rId7" Type="http://schemas.openxmlformats.org/officeDocument/2006/relationships/hyperlink" Target="https://commons.wikimedia.org/wiki/File:WEB_DuBois_1918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hyperlink" Target="https://en.wikipedia.org/wiki/File:Karl_Marx.jpg" TargetMode="External"/><Relationship Id="rId10" Type="http://schemas.openxmlformats.org/officeDocument/2006/relationships/image" Target="../media/image12.jpg"/><Relationship Id="rId4" Type="http://schemas.openxmlformats.org/officeDocument/2006/relationships/image" Target="../media/image9.jpg"/><Relationship Id="rId9" Type="http://schemas.openxmlformats.org/officeDocument/2006/relationships/hyperlink" Target="https://commons.wikimedia.org/wiki/File:C._Wright_Mills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KWHL Chart</a:t>
            </a:r>
            <a:endParaRPr b="1" dirty="0"/>
          </a:p>
        </p:txBody>
      </p:sp>
      <p:sp>
        <p:nvSpPr>
          <p:cNvPr id="179" name="Google Shape;179;p4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5001904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At the top of your KWHL Chart, write the name of your sociological theorist.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In the “</a:t>
            </a:r>
            <a:r>
              <a:rPr lang="en" b="1" dirty="0"/>
              <a:t>K</a:t>
            </a:r>
            <a:r>
              <a:rPr lang="en" dirty="0"/>
              <a:t>” column, fill in everything you know about your figure.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1BB32A-CFE1-4701-BD57-8E0FDBFF6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5871478" y="1096704"/>
            <a:ext cx="2241198" cy="3291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KWHL Chart</a:t>
            </a:r>
            <a:endParaRPr b="1" dirty="0"/>
          </a:p>
        </p:txBody>
      </p:sp>
      <p:sp>
        <p:nvSpPr>
          <p:cNvPr id="185" name="Google Shape;185;p4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5367867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In the “</a:t>
            </a:r>
            <a:r>
              <a:rPr lang="en" b="1" dirty="0"/>
              <a:t>W</a:t>
            </a:r>
            <a:r>
              <a:rPr lang="en" dirty="0"/>
              <a:t>” column, write down everything you want to know about your theorist.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Need help? Think about…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§"/>
            </a:pPr>
            <a:r>
              <a:rPr lang="en" dirty="0"/>
              <a:t>What do I want to know?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§"/>
            </a:pPr>
            <a:r>
              <a:rPr lang="en" dirty="0"/>
              <a:t>What would others want to know?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§"/>
            </a:pPr>
            <a:r>
              <a:rPr lang="en" dirty="0"/>
              <a:t>Why is this person important to sociology?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65CC65-6E0E-43EC-80B1-28B2161F8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5913811" y="1096705"/>
            <a:ext cx="2241198" cy="3291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KWHL Chart</a:t>
            </a:r>
            <a:endParaRPr b="1" dirty="0"/>
          </a:p>
        </p:txBody>
      </p:sp>
      <p:sp>
        <p:nvSpPr>
          <p:cNvPr id="191" name="Google Shape;191;p4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5731933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In the “</a:t>
            </a:r>
            <a:r>
              <a:rPr lang="en" b="1" dirty="0"/>
              <a:t>H</a:t>
            </a:r>
            <a:r>
              <a:rPr lang="en" dirty="0"/>
              <a:t>” column, write down ways you can find the information you listed in the “W” column.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does that mean?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" dirty="0"/>
              <a:t>A focused Internet search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" dirty="0"/>
              <a:t>Reading encyclopedia articles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" dirty="0"/>
              <a:t>Which resources could you use to learn more about your theorist?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F13317-19D4-4EC6-B7BF-8E702C9BE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6074053" y="1213063"/>
            <a:ext cx="2048876" cy="30094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3"/>
          <p:cNvSpPr txBox="1">
            <a:spLocks noGrp="1"/>
          </p:cNvSpPr>
          <p:nvPr>
            <p:ph type="title"/>
          </p:nvPr>
        </p:nvSpPr>
        <p:spPr>
          <a:xfrm>
            <a:off x="457200" y="346788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Research</a:t>
            </a:r>
            <a:endParaRPr b="1" dirty="0"/>
          </a:p>
        </p:txBody>
      </p:sp>
      <p:sp>
        <p:nvSpPr>
          <p:cNvPr id="197" name="Google Shape;197;p43"/>
          <p:cNvSpPr txBox="1">
            <a:spLocks noGrp="1"/>
          </p:cNvSpPr>
          <p:nvPr>
            <p:ph type="body" idx="1"/>
          </p:nvPr>
        </p:nvSpPr>
        <p:spPr>
          <a:xfrm>
            <a:off x="457200" y="1299209"/>
            <a:ext cx="5477933" cy="358955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Using the “H” portion of your chart to guide you, research your assigned figure.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Consider these factors as you research: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" dirty="0"/>
              <a:t>Notable accomplishments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" dirty="0"/>
              <a:t>Education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" dirty="0"/>
              <a:t>Sociological interests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" dirty="0"/>
              <a:t>Contributions to their field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" dirty="0"/>
              <a:t>Interesting facts 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BEBE8F-0590-4B24-8EA8-4DBC7989D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6066165" y="1086920"/>
            <a:ext cx="2084482" cy="30617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083F94-9EA0-4A5B-9829-897C5B3CB0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7850" indent="-51435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Go to webjets.io in your browser.</a:t>
            </a:r>
          </a:p>
          <a:p>
            <a:pPr marL="577850" indent="-51435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“Sign up for free” in the upper right corner.  If you have a Google account, you can sign in with Google.</a:t>
            </a:r>
          </a:p>
          <a:p>
            <a:pPr marL="577850" indent="-51435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Once you have signed in, click through the “Welcome to </a:t>
            </a:r>
            <a:r>
              <a:rPr lang="en-US" sz="1800" dirty="0" err="1">
                <a:solidFill>
                  <a:schemeClr val="tx1"/>
                </a:solidFill>
              </a:rPr>
              <a:t>Webjets</a:t>
            </a:r>
            <a:r>
              <a:rPr lang="en-US" sz="1800" dirty="0">
                <a:solidFill>
                  <a:schemeClr val="tx1"/>
                </a:solidFill>
              </a:rPr>
              <a:t>!” quick start  guide on your screen.  Select your occupation and press “Start to begin.” </a:t>
            </a:r>
          </a:p>
          <a:p>
            <a:pPr marL="577850" indent="-51435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Look for the “Welcome to </a:t>
            </a:r>
            <a:r>
              <a:rPr lang="en-US" sz="1800" dirty="0" err="1">
                <a:solidFill>
                  <a:schemeClr val="tx1"/>
                </a:solidFill>
              </a:rPr>
              <a:t>Webjets</a:t>
            </a:r>
            <a:r>
              <a:rPr lang="en-US" sz="1800" dirty="0">
                <a:solidFill>
                  <a:schemeClr val="tx1"/>
                </a:solidFill>
              </a:rPr>
              <a:t>” card on your screen.  Work through all three tasks:</a:t>
            </a:r>
            <a:endParaRPr lang="en-US" sz="1000" dirty="0">
              <a:solidFill>
                <a:schemeClr val="tx1"/>
              </a:solidFill>
            </a:endParaRPr>
          </a:p>
          <a:p>
            <a:pPr marL="520700" lvl="1" indent="0">
              <a:buClr>
                <a:schemeClr val="tx1"/>
              </a:buClr>
              <a:buSzPct val="150000"/>
              <a:buNone/>
            </a:pPr>
            <a:r>
              <a:rPr lang="en-US" sz="1000" b="1" dirty="0">
                <a:solidFill>
                  <a:schemeClr val="tx1"/>
                </a:solidFill>
              </a:rPr>
              <a:t>	</a:t>
            </a:r>
            <a:r>
              <a:rPr lang="en-US" sz="1200" b="1" dirty="0">
                <a:solidFill>
                  <a:schemeClr val="tx1"/>
                </a:solidFill>
              </a:rPr>
              <a:t>a. Drag a card from the toolbar at the bottom.</a:t>
            </a:r>
          </a:p>
          <a:p>
            <a:pPr marL="520700" lvl="1" indent="0">
              <a:buClr>
                <a:schemeClr val="tx1"/>
              </a:buClr>
              <a:buSzPct val="150000"/>
              <a:buNone/>
            </a:pPr>
            <a:r>
              <a:rPr lang="en-US" sz="1200" b="1" dirty="0">
                <a:solidFill>
                  <a:schemeClr val="tx1"/>
                </a:solidFill>
              </a:rPr>
              <a:t>	b. Copy and paste a URL to the board.</a:t>
            </a:r>
          </a:p>
          <a:p>
            <a:pPr marL="520700" lvl="1" indent="0">
              <a:buClr>
                <a:schemeClr val="tx1"/>
              </a:buClr>
              <a:buSzPct val="150000"/>
              <a:buNone/>
            </a:pPr>
            <a:r>
              <a:rPr lang="en-US" sz="1200" b="1" dirty="0">
                <a:solidFill>
                  <a:schemeClr val="tx1"/>
                </a:solidFill>
              </a:rPr>
              <a:t>	c.  Drag and drop a file from your computer to the board.</a:t>
            </a:r>
            <a:endParaRPr lang="en-US" sz="1000" b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97DBDE-9738-481E-93D8-67E19362E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478332"/>
            <a:ext cx="5884332" cy="8340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399345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Bento Box Project</a:t>
            </a:r>
            <a:endParaRPr b="1" dirty="0"/>
          </a:p>
        </p:txBody>
      </p:sp>
      <p:sp>
        <p:nvSpPr>
          <p:cNvPr id="208" name="Google Shape;208;p45"/>
          <p:cNvSpPr txBox="1">
            <a:spLocks noGrp="1"/>
          </p:cNvSpPr>
          <p:nvPr>
            <p:ph type="body" idx="1"/>
          </p:nvPr>
        </p:nvSpPr>
        <p:spPr>
          <a:xfrm>
            <a:off x="105950" y="1493933"/>
            <a:ext cx="47811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You will be translating the information that you gathered into 5-7 images related to your theorist.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For example, Karl Marx was a key figure in critical theory. 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" dirty="0"/>
              <a:t>Raised fist image could represent the challenge to power structures. </a:t>
            </a:r>
            <a:endParaRPr dirty="0"/>
          </a:p>
        </p:txBody>
      </p:sp>
      <p:pic>
        <p:nvPicPr>
          <p:cNvPr id="209" name="Google Shape;20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4784" y="870278"/>
            <a:ext cx="3993450" cy="294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8" y="110066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7"/>
          <p:cNvSpPr txBox="1">
            <a:spLocks noGrp="1"/>
          </p:cNvSpPr>
          <p:nvPr>
            <p:ph type="title"/>
          </p:nvPr>
        </p:nvSpPr>
        <p:spPr>
          <a:xfrm>
            <a:off x="457200" y="7509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Gallery Walk</a:t>
            </a:r>
            <a:endParaRPr b="1" dirty="0"/>
          </a:p>
        </p:txBody>
      </p:sp>
      <p:sp>
        <p:nvSpPr>
          <p:cNvPr id="220" name="Google Shape;220;p47"/>
          <p:cNvSpPr txBox="1">
            <a:spLocks noGrp="1"/>
          </p:cNvSpPr>
          <p:nvPr>
            <p:ph type="body" idx="1"/>
          </p:nvPr>
        </p:nvSpPr>
        <p:spPr>
          <a:xfrm>
            <a:off x="457200" y="1104773"/>
            <a:ext cx="5697940" cy="37913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Walk around the room, viewing the projects of your peers.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Using sticky notes, write down any praise you have or any helpful tips.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" dirty="0"/>
              <a:t>Did you like their image or symbols? Tell them!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" dirty="0"/>
              <a:t>Did they use the wrong your/you’re? Tell them politely!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Rotate clockwise around the room. Only  ONE person should be viewing the project at a time.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A613DC-2F4B-426C-A5C1-3F6AD5633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6238664" y="1104773"/>
            <a:ext cx="1855631" cy="29339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KWHL Revisited</a:t>
            </a:r>
            <a:endParaRPr b="1" dirty="0"/>
          </a:p>
        </p:txBody>
      </p:sp>
      <p:sp>
        <p:nvSpPr>
          <p:cNvPr id="226" name="Google Shape;226;p4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6885296" cy="25531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You should have the “L” column of your chart empty.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Now, fill in the “</a:t>
            </a:r>
            <a:r>
              <a:rPr lang="en" b="1" dirty="0"/>
              <a:t>L</a:t>
            </a:r>
            <a:r>
              <a:rPr lang="en" dirty="0"/>
              <a:t>” column with the information you have learned about your historical figure.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title"/>
          </p:nvPr>
        </p:nvSpPr>
        <p:spPr>
          <a:xfrm>
            <a:off x="457200" y="39999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Tell Me Everything</a:t>
            </a:r>
            <a:endParaRPr b="1" dirty="0"/>
          </a:p>
        </p:txBody>
      </p:sp>
      <p:sp>
        <p:nvSpPr>
          <p:cNvPr id="125" name="Google Shape;125;p3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5158854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Who are the key foundational theorists in sociology?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Share out.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D81E2C-4B63-4115-9C9E-E182580B8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80000">
            <a:off x="6103940" y="1334628"/>
            <a:ext cx="1893734" cy="2884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Tell Me More</a:t>
            </a:r>
            <a:endParaRPr b="1" dirty="0"/>
          </a:p>
        </p:txBody>
      </p:sp>
      <p:sp>
        <p:nvSpPr>
          <p:cNvPr id="131" name="Google Shape;131;p3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Look at the list we have developed.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Do you notice any trends? Omissions?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Share out.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 txBox="1">
            <a:spLocks noGrp="1"/>
          </p:cNvSpPr>
          <p:nvPr>
            <p:ph type="title"/>
          </p:nvPr>
        </p:nvSpPr>
        <p:spPr>
          <a:xfrm>
            <a:off x="327546" y="357469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Key Sociological Theorists</a:t>
            </a:r>
            <a:endParaRPr b="1" dirty="0"/>
          </a:p>
        </p:txBody>
      </p:sp>
      <p:pic>
        <p:nvPicPr>
          <p:cNvPr id="137" name="Google Shape;137;p3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639" y="1384504"/>
            <a:ext cx="2039351" cy="261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96489" y="1367281"/>
            <a:ext cx="1910785" cy="265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33378" y="1367281"/>
            <a:ext cx="1910785" cy="265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4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70266" y="1367278"/>
            <a:ext cx="1721325" cy="2650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5"/>
          <p:cNvSpPr txBox="1">
            <a:spLocks noGrp="1"/>
          </p:cNvSpPr>
          <p:nvPr>
            <p:ph type="title"/>
          </p:nvPr>
        </p:nvSpPr>
        <p:spPr>
          <a:xfrm>
            <a:off x="389828" y="267175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Key Sociological Theorists</a:t>
            </a:r>
            <a:endParaRPr b="1" dirty="0"/>
          </a:p>
        </p:txBody>
      </p:sp>
      <p:pic>
        <p:nvPicPr>
          <p:cNvPr id="146" name="Google Shape;146;p3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175" y="1474548"/>
            <a:ext cx="1953125" cy="267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04628" y="1474548"/>
            <a:ext cx="2205309" cy="25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5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91704" y="1474548"/>
            <a:ext cx="1953121" cy="2544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5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13088" y="1493579"/>
            <a:ext cx="1983965" cy="2632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9431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/>
              <a:t>Comte Tell Me What You Know</a:t>
            </a:r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The Foundations of Sociology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7"/>
          <p:cNvSpPr txBox="1">
            <a:spLocks noGrp="1"/>
          </p:cNvSpPr>
          <p:nvPr>
            <p:ph type="title"/>
          </p:nvPr>
        </p:nvSpPr>
        <p:spPr>
          <a:xfrm>
            <a:off x="530352" y="708152"/>
            <a:ext cx="7772400" cy="10218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Essential Questions</a:t>
            </a:r>
            <a:endParaRPr b="1" dirty="0"/>
          </a:p>
        </p:txBody>
      </p:sp>
      <p:sp>
        <p:nvSpPr>
          <p:cNvPr id="161" name="Google Shape;161;p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Why do we research?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impact does research have on a field of study? 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"/>
          <p:cNvSpPr txBox="1">
            <a:spLocks noGrp="1"/>
          </p:cNvSpPr>
          <p:nvPr>
            <p:ph type="title"/>
          </p:nvPr>
        </p:nvSpPr>
        <p:spPr>
          <a:xfrm>
            <a:off x="471085" y="479552"/>
            <a:ext cx="7772400" cy="10218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Lesson Objectives</a:t>
            </a:r>
            <a:endParaRPr b="1" dirty="0"/>
          </a:p>
        </p:txBody>
      </p:sp>
      <p:sp>
        <p:nvSpPr>
          <p:cNvPr id="167" name="Google Shape;167;p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Identify the contributions of leading sociological theorists.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Research the contributions of leading sociological theorists.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Your Task</a:t>
            </a:r>
            <a:endParaRPr b="1" dirty="0"/>
          </a:p>
        </p:txBody>
      </p:sp>
      <p:sp>
        <p:nvSpPr>
          <p:cNvPr id="173" name="Google Shape;173;p3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Draw a slip of paper.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The name on the paper will be the name of the person you will research for the project.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C3FB3C-45F1-4250-A27B-B91E03CE77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380796-5B88-4E4F-AFEB-0B8D8A03A0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74DD01-FD2B-439C-A6B9-EDA6A81F2ABA}">
  <ds:schemaRefs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d06b737b-b789-4524-96b5-d3d460658ae2"/>
    <ds:schemaRef ds:uri="966e68ee-ec3c-4f12-bd4f-fedbbec8de0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863</Words>
  <Application>Microsoft Office PowerPoint</Application>
  <PresentationFormat>On-screen Show (16:9)</PresentationFormat>
  <Paragraphs>85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Noto Sans Symbols</vt:lpstr>
      <vt:lpstr>Constantia</vt:lpstr>
      <vt:lpstr>Georgia</vt:lpstr>
      <vt:lpstr>Calibri</vt:lpstr>
      <vt:lpstr>Wingdings</vt:lpstr>
      <vt:lpstr>Arial</vt:lpstr>
      <vt:lpstr>LEARN theme</vt:lpstr>
      <vt:lpstr>LEARN theme</vt:lpstr>
      <vt:lpstr>PowerPoint Presentation</vt:lpstr>
      <vt:lpstr>Tell Me Everything</vt:lpstr>
      <vt:lpstr>Tell Me More</vt:lpstr>
      <vt:lpstr>Key Sociological Theorists</vt:lpstr>
      <vt:lpstr>Key Sociological Theorists</vt:lpstr>
      <vt:lpstr>Comte Tell Me What You Know</vt:lpstr>
      <vt:lpstr>Essential Questions</vt:lpstr>
      <vt:lpstr>Lesson Objectives</vt:lpstr>
      <vt:lpstr>Your Task</vt:lpstr>
      <vt:lpstr>KWHL Chart</vt:lpstr>
      <vt:lpstr>KWHL Chart</vt:lpstr>
      <vt:lpstr>KWHL Chart</vt:lpstr>
      <vt:lpstr>Research</vt:lpstr>
      <vt:lpstr>PowerPoint Presentation</vt:lpstr>
      <vt:lpstr>Bento Box Project</vt:lpstr>
      <vt:lpstr>PowerPoint Presentation</vt:lpstr>
      <vt:lpstr>Gallery Walk</vt:lpstr>
      <vt:lpstr>KWHL Revisited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Comte Tell Me What You Know</dc:title>
  <dc:creator>K20 Center</dc:creator>
  <cp:lastModifiedBy>Bigler, Elijah B.</cp:lastModifiedBy>
  <cp:revision>2</cp:revision>
  <dcterms:modified xsi:type="dcterms:W3CDTF">2023-07-06T19:29:34Z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