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9Rbo2zb3WkvuT+IBh+pPSmLZw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51"/>
  </p:normalViewPr>
  <p:slideViewPr>
    <p:cSldViewPr snapToGrid="0">
      <p:cViewPr varScale="1">
        <p:scale>
          <a:sx n="181" d="100"/>
          <a:sy n="181" d="100"/>
        </p:scale>
        <p:origin x="184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1b3f7e6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c1b3f7e6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e52f4b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71e52f4b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78cbaaa0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78cbaaa0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1b3f7e68b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c1b3f7e68b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1b3f7e68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c1b3f7e68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1b3f7e68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c1b3f7e68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1b3f7e68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c1b3f7e68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1b3f7e68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1b3f7e68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1b3f7e68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1b3f7e68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78cbaaa0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78cbaaa0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78cbaaa0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78cbaaa0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1b3f7e68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c1b3f7e68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78cbaaa0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78cbaaa0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M. (2007, September 28). Siddhartha Gautama Buddha portrait [Digital image]. Retrieved March 23, 2021, from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</a:t>
            </a:r>
            <a:r>
              <a:rPr lang="en-US"/>
              <a:t>:Siddhartha_Gautama_Buddha_portrait.PNG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1b3f7e68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1b3f7e68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1b3f7e68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1b3f7e68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c1b3f7e68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c1b3f7e68b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9180d0d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9180d0d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78cbaaa0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78cbaaa0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78cbaaa0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78cbaaa0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78cbaaa0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78cbaaa0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78cbaaa0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78cbaaa0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1b3f7e68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M. (2007, September 28). Siddhartha Gautama Buddha portrait [Digital image]. Retrieved March 23, 2021, from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https://commons.wikimedia.org/wiki/File</a:t>
            </a:r>
            <a:r>
              <a:rPr lang="en-US"/>
              <a:t>:Siddhartha_Gautama_Buddha_portrait.PNG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c1b3f7e68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1b3f7e6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c1b3f7e6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1b3f7e68b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28" name="Google Shape;128;gc1b3f7e68b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does sentence structure impact the effect of an author’s words?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1e52f4b4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34" name="Google Shape;134;g71e52f4b4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Students will be able to identify structures of sentences in a text and their impact on the text.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dirty="0"/>
              <a:t>Students will be able to adapt sentences to evaluate how different structure types change the impact on a text.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78cbaaa00_0_4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Rainbow Write</a:t>
            </a:r>
            <a:endParaRPr/>
          </a:p>
        </p:txBody>
      </p:sp>
      <p:sp>
        <p:nvSpPr>
          <p:cNvPr id="140" name="Google Shape;140;gc78cbaaa00_0_4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Using the </a:t>
            </a:r>
            <a:r>
              <a:rPr lang="en-US" dirty="0" err="1"/>
              <a:t>Jamboard</a:t>
            </a:r>
            <a:r>
              <a:rPr lang="en-US" dirty="0"/>
              <a:t>, compose a sentence by moving the stickies to the box.</a:t>
            </a:r>
            <a:endParaRPr dirty="0"/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You should use one of each color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You may change the the tense to fit the sentence’s needs</a:t>
            </a:r>
            <a:endParaRPr dirty="0"/>
          </a:p>
        </p:txBody>
      </p:sp>
      <p:pic>
        <p:nvPicPr>
          <p:cNvPr id="141" name="Google Shape;141;gc78cbaaa00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537866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1b3f7e68b_0_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Sentence Structure</a:t>
            </a:r>
            <a:endParaRPr/>
          </a:p>
        </p:txBody>
      </p:sp>
      <p:sp>
        <p:nvSpPr>
          <p:cNvPr id="147" name="Google Shape;147;gc1b3f7e68b_0_5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Sentence structures add variety, interest, and impact to a text.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Each sentence type is made of phrases and clauses.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There are two types of clauses: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independent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dependent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1b3f7e68b_0_6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Independent Clauses</a:t>
            </a:r>
            <a:endParaRPr/>
          </a:p>
        </p:txBody>
      </p:sp>
      <p:sp>
        <p:nvSpPr>
          <p:cNvPr id="153" name="Google Shape;153;gc1b3f7e68b_0_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An independent clause is a group of words with a </a:t>
            </a:r>
            <a:r>
              <a:rPr lang="en-US">
                <a:highlight>
                  <a:srgbClr val="FFFF00"/>
                </a:highlight>
              </a:rPr>
              <a:t>subject</a:t>
            </a:r>
            <a:r>
              <a:rPr lang="en-US"/>
              <a:t> and a </a:t>
            </a:r>
            <a:r>
              <a:rPr lang="en-US">
                <a:highlight>
                  <a:srgbClr val="00FFFF"/>
                </a:highlight>
              </a:rPr>
              <a:t>predicate</a:t>
            </a:r>
            <a:r>
              <a:rPr lang="en-US"/>
              <a:t>. It expresses a complete thought.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highlight>
                  <a:srgbClr val="FFFF00"/>
                </a:highlight>
              </a:rPr>
              <a:t>I </a:t>
            </a:r>
            <a:r>
              <a:rPr lang="en-US">
                <a:highlight>
                  <a:srgbClr val="00FFFF"/>
                </a:highlight>
              </a:rPr>
              <a:t>sold a bike</a:t>
            </a:r>
            <a:r>
              <a:rPr lang="en-US"/>
              <a:t> to my brother.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highlight>
                  <a:srgbClr val="FFFF00"/>
                </a:highlight>
              </a:rPr>
              <a:t>Our class</a:t>
            </a:r>
            <a:r>
              <a:rPr lang="en-US"/>
              <a:t> </a:t>
            </a:r>
            <a:r>
              <a:rPr lang="en-US">
                <a:highlight>
                  <a:srgbClr val="00FFFF"/>
                </a:highlight>
              </a:rPr>
              <a:t>works together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highlight>
                  <a:srgbClr val="FFFF00"/>
                </a:highlight>
              </a:rPr>
              <a:t>She</a:t>
            </a:r>
            <a:r>
              <a:rPr lang="en-US"/>
              <a:t> </a:t>
            </a:r>
            <a:r>
              <a:rPr lang="en-US">
                <a:highlight>
                  <a:srgbClr val="00FFFF"/>
                </a:highlight>
              </a:rPr>
              <a:t>wants to go </a:t>
            </a:r>
            <a:r>
              <a:rPr lang="en-US"/>
              <a:t>to the restaurant.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highlight>
                  <a:srgbClr val="FFFF00"/>
                </a:highlight>
              </a:rPr>
              <a:t>The dog</a:t>
            </a:r>
            <a:r>
              <a:rPr lang="en-US"/>
              <a:t> </a:t>
            </a:r>
            <a:r>
              <a:rPr lang="en-US">
                <a:highlight>
                  <a:srgbClr val="00FFFF"/>
                </a:highlight>
              </a:rPr>
              <a:t>ran by</a:t>
            </a:r>
            <a:r>
              <a:rPr lang="en-US"/>
              <a:t> the fence.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1b3f7e68b_0_7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Dependent Clauses</a:t>
            </a:r>
            <a:endParaRPr/>
          </a:p>
        </p:txBody>
      </p:sp>
      <p:sp>
        <p:nvSpPr>
          <p:cNvPr id="159" name="Google Shape;159;gc1b3f7e68b_0_7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 dependent clause is a group of words with a </a:t>
            </a:r>
            <a:r>
              <a:rPr lang="en-US">
                <a:highlight>
                  <a:srgbClr val="FFFF00"/>
                </a:highlight>
              </a:rPr>
              <a:t>subject</a:t>
            </a:r>
            <a:r>
              <a:rPr lang="en-US"/>
              <a:t> and a </a:t>
            </a:r>
            <a:r>
              <a:rPr lang="en-US">
                <a:highlight>
                  <a:srgbClr val="00FF00"/>
                </a:highlight>
              </a:rPr>
              <a:t>verb. </a:t>
            </a:r>
            <a:r>
              <a:rPr lang="en-US"/>
              <a:t>It does not express a complete thought.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Before</a:t>
            </a:r>
            <a:r>
              <a:rPr lang="en-US">
                <a:highlight>
                  <a:srgbClr val="FFFF00"/>
                </a:highlight>
              </a:rPr>
              <a:t> I </a:t>
            </a:r>
            <a:r>
              <a:rPr lang="en-US">
                <a:highlight>
                  <a:srgbClr val="00FF00"/>
                </a:highlight>
              </a:rPr>
              <a:t>sold</a:t>
            </a:r>
            <a:r>
              <a:rPr lang="en-US"/>
              <a:t> a bike to my brother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Until </a:t>
            </a:r>
            <a:r>
              <a:rPr lang="en-US">
                <a:highlight>
                  <a:srgbClr val="FFFF00"/>
                </a:highlight>
              </a:rPr>
              <a:t>they</a:t>
            </a:r>
            <a:r>
              <a:rPr lang="en-US"/>
              <a:t> </a:t>
            </a:r>
            <a:r>
              <a:rPr lang="en-US">
                <a:highlight>
                  <a:srgbClr val="00FF00"/>
                </a:highlight>
              </a:rPr>
              <a:t>moved</a:t>
            </a:r>
            <a:r>
              <a:rPr lang="en-US"/>
              <a:t> the tables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Because </a:t>
            </a:r>
            <a:r>
              <a:rPr lang="en-US">
                <a:highlight>
                  <a:srgbClr val="FFFF00"/>
                </a:highlight>
              </a:rPr>
              <a:t>he</a:t>
            </a:r>
            <a:r>
              <a:rPr lang="en-US"/>
              <a:t> </a:t>
            </a:r>
            <a:r>
              <a:rPr lang="en-US">
                <a:highlight>
                  <a:srgbClr val="00FF00"/>
                </a:highlight>
              </a:rPr>
              <a:t>sang</a:t>
            </a:r>
            <a:r>
              <a:rPr lang="en-US"/>
              <a:t> too early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When </a:t>
            </a:r>
            <a:r>
              <a:rPr lang="en-US">
                <a:highlight>
                  <a:srgbClr val="FFFF00"/>
                </a:highlight>
              </a:rPr>
              <a:t>the boxes</a:t>
            </a:r>
            <a:r>
              <a:rPr lang="en-US"/>
              <a:t> </a:t>
            </a:r>
            <a:r>
              <a:rPr lang="en-US">
                <a:highlight>
                  <a:srgbClr val="00FF00"/>
                </a:highlight>
              </a:rPr>
              <a:t>fell</a:t>
            </a:r>
            <a:endParaRPr>
              <a:highlight>
                <a:srgbClr val="00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1b3f7e68b_0_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Sentence Structure Types</a:t>
            </a:r>
            <a:endParaRPr/>
          </a:p>
        </p:txBody>
      </p:sp>
      <p:sp>
        <p:nvSpPr>
          <p:cNvPr id="165" name="Google Shape;165;gc1b3f7e68b_0_6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Simple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Compound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Complex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Compound-Complex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1b3f7e68b_0_8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Simple Sentences</a:t>
            </a:r>
            <a:endParaRPr dirty="0"/>
          </a:p>
        </p:txBody>
      </p:sp>
      <p:sp>
        <p:nvSpPr>
          <p:cNvPr id="171" name="Google Shape;171;gc1b3f7e68b_0_8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 simple sentence has </a:t>
            </a:r>
            <a:r>
              <a:rPr lang="en-US" b="1" i="1"/>
              <a:t>one (1)</a:t>
            </a:r>
            <a:r>
              <a:rPr lang="en-US"/>
              <a:t> independent clause.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Example: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 sold a bike to my brother.</a:t>
            </a:r>
            <a:endParaRPr i="1"/>
          </a:p>
        </p:txBody>
      </p:sp>
      <p:sp>
        <p:nvSpPr>
          <p:cNvPr id="172" name="Google Shape;172;gc1b3f7e68b_0_81"/>
          <p:cNvSpPr txBox="1">
            <a:spLocks noGrp="1"/>
          </p:cNvSpPr>
          <p:nvPr>
            <p:ph type="body" idx="2"/>
          </p:nvPr>
        </p:nvSpPr>
        <p:spPr>
          <a:xfrm>
            <a:off x="4648200" y="1920448"/>
            <a:ext cx="4038600" cy="6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Subject: I</a:t>
            </a:r>
            <a:endParaRPr/>
          </a:p>
        </p:txBody>
      </p:sp>
      <p:sp>
        <p:nvSpPr>
          <p:cNvPr id="173" name="Google Shape;173;gc1b3f7e68b_0_81"/>
          <p:cNvSpPr/>
          <p:nvPr/>
        </p:nvSpPr>
        <p:spPr>
          <a:xfrm>
            <a:off x="507000" y="3137950"/>
            <a:ext cx="152100" cy="386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c1b3f7e68b_0_81"/>
          <p:cNvSpPr/>
          <p:nvPr/>
        </p:nvSpPr>
        <p:spPr>
          <a:xfrm>
            <a:off x="659100" y="3137950"/>
            <a:ext cx="1347300" cy="386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c1b3f7e68b_0_81"/>
          <p:cNvSpPr txBox="1"/>
          <p:nvPr/>
        </p:nvSpPr>
        <p:spPr>
          <a:xfrm>
            <a:off x="4648150" y="2528675"/>
            <a:ext cx="4038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Predicate: sold a bike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1b3f7e68b_0_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Compound Sentences</a:t>
            </a:r>
            <a:endParaRPr/>
          </a:p>
        </p:txBody>
      </p:sp>
      <p:sp>
        <p:nvSpPr>
          <p:cNvPr id="181" name="Google Shape;181;gc1b3f7e68b_0_8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 compound sentence has </a:t>
            </a:r>
            <a:r>
              <a:rPr lang="en-US" b="1" i="1"/>
              <a:t>two (2)</a:t>
            </a:r>
            <a:r>
              <a:rPr lang="en-US"/>
              <a:t> independent clauses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Example: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 sold a bike to my brother, and I made a good deal.</a:t>
            </a:r>
            <a:endParaRPr i="1"/>
          </a:p>
        </p:txBody>
      </p:sp>
      <p:sp>
        <p:nvSpPr>
          <p:cNvPr id="182" name="Google Shape;182;gc1b3f7e68b_0_86"/>
          <p:cNvSpPr txBox="1">
            <a:spLocks noGrp="1"/>
          </p:cNvSpPr>
          <p:nvPr>
            <p:ph type="body" idx="2"/>
          </p:nvPr>
        </p:nvSpPr>
        <p:spPr>
          <a:xfrm>
            <a:off x="4648200" y="1440068"/>
            <a:ext cx="4038600" cy="126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Independent Clause 1</a:t>
            </a:r>
            <a:endParaRPr sz="26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 dirty="0"/>
              <a:t>subject: I</a:t>
            </a:r>
            <a:endParaRPr i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 dirty="0"/>
              <a:t>predicate: sold a bike</a:t>
            </a:r>
            <a:endParaRPr dirty="0"/>
          </a:p>
        </p:txBody>
      </p:sp>
      <p:sp>
        <p:nvSpPr>
          <p:cNvPr id="183" name="Google Shape;183;gc1b3f7e68b_0_86"/>
          <p:cNvSpPr txBox="1"/>
          <p:nvPr/>
        </p:nvSpPr>
        <p:spPr>
          <a:xfrm>
            <a:off x="4648250" y="2821600"/>
            <a:ext cx="4038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Clause 2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predicate: made a good deal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4" name="Google Shape;184;gc1b3f7e68b_0_86"/>
          <p:cNvCxnSpPr/>
          <p:nvPr/>
        </p:nvCxnSpPr>
        <p:spPr>
          <a:xfrm>
            <a:off x="559750" y="3501125"/>
            <a:ext cx="1476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gc1b3f7e68b_0_86"/>
          <p:cNvCxnSpPr/>
          <p:nvPr/>
        </p:nvCxnSpPr>
        <p:spPr>
          <a:xfrm rot="10800000" flipH="1">
            <a:off x="559750" y="3946300"/>
            <a:ext cx="24018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78cbaaa00_0_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Complex Sentences</a:t>
            </a:r>
            <a:endParaRPr/>
          </a:p>
        </p:txBody>
      </p:sp>
      <p:sp>
        <p:nvSpPr>
          <p:cNvPr id="191" name="Google Shape;191;gc78cbaaa00_0_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 complex sentence has </a:t>
            </a:r>
            <a:r>
              <a:rPr lang="en-US" b="1" i="1" dirty="0"/>
              <a:t>one (1)</a:t>
            </a:r>
            <a:r>
              <a:rPr lang="en-US" dirty="0"/>
              <a:t> independent clause and </a:t>
            </a:r>
            <a:r>
              <a:rPr lang="en-US" b="1" i="1" dirty="0"/>
              <a:t>one (1)</a:t>
            </a:r>
            <a:r>
              <a:rPr lang="en-US" dirty="0"/>
              <a:t> dependent clause.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Example: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Before I sell my bike,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I need to clean it first.</a:t>
            </a:r>
            <a:endParaRPr i="1" dirty="0"/>
          </a:p>
        </p:txBody>
      </p:sp>
      <p:sp>
        <p:nvSpPr>
          <p:cNvPr id="192" name="Google Shape;192;gc78cbaaa00_0_13"/>
          <p:cNvSpPr txBox="1">
            <a:spLocks noGrp="1"/>
          </p:cNvSpPr>
          <p:nvPr>
            <p:ph type="body" idx="2"/>
          </p:nvPr>
        </p:nvSpPr>
        <p:spPr>
          <a:xfrm>
            <a:off x="4648200" y="1440068"/>
            <a:ext cx="4038600" cy="126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 dirty="0"/>
              <a:t>Dependent Clause </a:t>
            </a:r>
            <a:endParaRPr sz="26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 dirty="0"/>
              <a:t>subject: I </a:t>
            </a:r>
            <a:endParaRPr i="1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 dirty="0"/>
              <a:t>verb: sell my bike</a:t>
            </a:r>
            <a:endParaRPr dirty="0"/>
          </a:p>
        </p:txBody>
      </p:sp>
      <p:sp>
        <p:nvSpPr>
          <p:cNvPr id="193" name="Google Shape;193;gc78cbaaa00_0_13"/>
          <p:cNvSpPr txBox="1"/>
          <p:nvPr/>
        </p:nvSpPr>
        <p:spPr>
          <a:xfrm>
            <a:off x="4648250" y="2821600"/>
            <a:ext cx="4038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Clause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predicate: need to clean it first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gc78cbaaa00_0_13"/>
          <p:cNvCxnSpPr/>
          <p:nvPr/>
        </p:nvCxnSpPr>
        <p:spPr>
          <a:xfrm rot="10800000" flipH="1">
            <a:off x="559750" y="3928825"/>
            <a:ext cx="2530800" cy="11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gc78cbaaa00_0_13"/>
          <p:cNvCxnSpPr/>
          <p:nvPr/>
        </p:nvCxnSpPr>
        <p:spPr>
          <a:xfrm rot="10800000" flipH="1">
            <a:off x="559750" y="4321200"/>
            <a:ext cx="2706600" cy="1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Sentence Structure in </a:t>
            </a:r>
            <a:r>
              <a:rPr lang="en-US" i="1" dirty="0"/>
              <a:t>Siddhartha</a:t>
            </a:r>
            <a:endParaRPr i="1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Simple, Compound, Complex, and Compound-Complex Sentences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78cbaaa00_0_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Compound-Complex Sentences</a:t>
            </a:r>
            <a:endParaRPr/>
          </a:p>
        </p:txBody>
      </p:sp>
      <p:sp>
        <p:nvSpPr>
          <p:cNvPr id="201" name="Google Shape;201;gc78cbaaa00_0_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A compound-complex sentence has at least </a:t>
            </a:r>
            <a:r>
              <a:rPr lang="en-US" b="1" i="1" dirty="0"/>
              <a:t>two (2)</a:t>
            </a:r>
            <a:r>
              <a:rPr lang="en-US" dirty="0"/>
              <a:t> independent clauses and </a:t>
            </a:r>
            <a:r>
              <a:rPr lang="en-US" b="1" i="1" dirty="0"/>
              <a:t>one (1)</a:t>
            </a:r>
            <a:r>
              <a:rPr lang="en-US" dirty="0"/>
              <a:t> or </a:t>
            </a:r>
            <a:r>
              <a:rPr lang="en-US" b="1" i="1" dirty="0"/>
              <a:t>two (2)</a:t>
            </a:r>
            <a:r>
              <a:rPr lang="en-US" dirty="0"/>
              <a:t> dependent clauses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Example: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Before I sell it, I need to clean my bike and I need to pay attention to the bike’s wheels.</a:t>
            </a:r>
            <a:endParaRPr i="1" dirty="0"/>
          </a:p>
        </p:txBody>
      </p:sp>
      <p:sp>
        <p:nvSpPr>
          <p:cNvPr id="202" name="Google Shape;202;gc78cbaaa00_0_31"/>
          <p:cNvSpPr txBox="1">
            <a:spLocks noGrp="1"/>
          </p:cNvSpPr>
          <p:nvPr>
            <p:ph type="body" idx="2"/>
          </p:nvPr>
        </p:nvSpPr>
        <p:spPr>
          <a:xfrm>
            <a:off x="4648200" y="1440068"/>
            <a:ext cx="4038600" cy="126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Independent Clause 1 </a:t>
            </a:r>
            <a:endParaRPr sz="260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/>
              <a:t>subject: I </a:t>
            </a:r>
            <a:endParaRPr i="1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Char char="⚫"/>
            </a:pPr>
            <a:r>
              <a:rPr lang="en-US" i="1"/>
              <a:t>predicate: need to clean my bike</a:t>
            </a:r>
            <a:endParaRPr/>
          </a:p>
        </p:txBody>
      </p:sp>
      <p:sp>
        <p:nvSpPr>
          <p:cNvPr id="203" name="Google Shape;203;gc78cbaaa00_0_31"/>
          <p:cNvSpPr txBox="1"/>
          <p:nvPr/>
        </p:nvSpPr>
        <p:spPr>
          <a:xfrm>
            <a:off x="4648200" y="2533575"/>
            <a:ext cx="4038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Clause 2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predicate: need to pay attention to the bike’s wheels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gc78cbaaa00_0_31"/>
          <p:cNvCxnSpPr/>
          <p:nvPr/>
        </p:nvCxnSpPr>
        <p:spPr>
          <a:xfrm rot="10800000" flipH="1">
            <a:off x="2402100" y="4016625"/>
            <a:ext cx="1813200" cy="5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gc78cbaaa00_0_31"/>
          <p:cNvCxnSpPr/>
          <p:nvPr/>
        </p:nvCxnSpPr>
        <p:spPr>
          <a:xfrm rot="10800000" flipH="1">
            <a:off x="550925" y="4321250"/>
            <a:ext cx="981300" cy="10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" name="Google Shape;206;gc78cbaaa00_0_31"/>
          <p:cNvSpPr txBox="1"/>
          <p:nvPr/>
        </p:nvSpPr>
        <p:spPr>
          <a:xfrm>
            <a:off x="4648200" y="3672675"/>
            <a:ext cx="40386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 Clause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⚫"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verb: sell it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7" name="Google Shape;207;gc78cbaaa00_0_31"/>
          <p:cNvCxnSpPr/>
          <p:nvPr/>
        </p:nvCxnSpPr>
        <p:spPr>
          <a:xfrm>
            <a:off x="2129675" y="4321300"/>
            <a:ext cx="1593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gc78cbaaa00_0_31"/>
          <p:cNvCxnSpPr/>
          <p:nvPr/>
        </p:nvCxnSpPr>
        <p:spPr>
          <a:xfrm rot="10800000" flipH="1">
            <a:off x="550925" y="4661125"/>
            <a:ext cx="3687600" cy="21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gc78cbaaa00_0_31"/>
          <p:cNvCxnSpPr/>
          <p:nvPr/>
        </p:nvCxnSpPr>
        <p:spPr>
          <a:xfrm rot="10800000" flipH="1">
            <a:off x="550925" y="4045875"/>
            <a:ext cx="1672500" cy="8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1b3f7e68b_0_10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215" name="Google Shape;215;gc1b3f7e68b_0_10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does sentence structure impact the effect of an author’s words?</a:t>
            </a:r>
            <a:endParaRPr dirty="0">
              <a:solidFill>
                <a:srgbClr val="FFFF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78cbaaa00_0_9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Siddhartha </a:t>
            </a:r>
            <a:endParaRPr/>
          </a:p>
        </p:txBody>
      </p:sp>
      <p:sp>
        <p:nvSpPr>
          <p:cNvPr id="221" name="Google Shape;221;gc78cbaaa00_0_9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Read the brief introduction from chapter one of </a:t>
            </a:r>
            <a:r>
              <a:rPr lang="en-US" i="1" dirty="0"/>
              <a:t>Siddhartha</a:t>
            </a:r>
            <a:r>
              <a:rPr lang="en-US" dirty="0"/>
              <a:t>.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dirty="0"/>
              <a:t>How did sentence structure impact the effect of Herman Hesse’s words in this first chapter portion of </a:t>
            </a:r>
            <a:r>
              <a:rPr lang="en-US" i="1" dirty="0"/>
              <a:t>Siddhartha</a:t>
            </a:r>
            <a:r>
              <a:rPr lang="en-US" dirty="0"/>
              <a:t>?</a:t>
            </a:r>
            <a:endParaRPr dirty="0"/>
          </a:p>
        </p:txBody>
      </p:sp>
      <p:pic>
        <p:nvPicPr>
          <p:cNvPr id="222" name="Google Shape;222;gc78cbaaa00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125" y="1376504"/>
            <a:ext cx="2599143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1b3f7e68b_0_1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Sentence Modification - Practice</a:t>
            </a:r>
            <a:endParaRPr/>
          </a:p>
        </p:txBody>
      </p:sp>
      <p:sp>
        <p:nvSpPr>
          <p:cNvPr id="228" name="Google Shape;228;gc1b3f7e68b_0_1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Siddhartha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passages on the handout, choose a sentence structure (simple, compound, complex, or compound-complex) and try your hand at modifying the sentences to suit that structure.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You must use each type of sentence structure once.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1b3f7e68b_0_10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Sentence Modification - Reflection</a:t>
            </a:r>
            <a:endParaRPr/>
          </a:p>
        </p:txBody>
      </p:sp>
      <p:sp>
        <p:nvSpPr>
          <p:cNvPr id="234" name="Google Shape;234;gc1b3f7e68b_0_10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did changing the sentences impact the text?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How would the readers experience be different with Hesse’s lyrical approach “reduced” to many simple sentences rather than long, flowing sentences?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c1b3f7e68b_0_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240" name="Google Shape;240;gc1b3f7e68b_0_1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2444838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Why is sentence variety important?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41" name="Google Shape;241;gc1b3f7e68b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377532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9180d0d55_0_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Muddiest Point</a:t>
            </a:r>
            <a:endParaRPr/>
          </a:p>
        </p:txBody>
      </p:sp>
      <p:sp>
        <p:nvSpPr>
          <p:cNvPr id="247" name="Google Shape;247;gc9180d0d55_0_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How does understanding the intentional effect of sentence structure help prepare you to read </a:t>
            </a:r>
            <a:r>
              <a:rPr lang="en-US" i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Siddhartha</a:t>
            </a: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 Other texts?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c9180d0d5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4100" y="1215778"/>
            <a:ext cx="3775322" cy="3775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78cbaaa00_0_68"/>
          <p:cNvSpPr txBox="1">
            <a:spLocks noGrp="1"/>
          </p:cNvSpPr>
          <p:nvPr>
            <p:ph type="body" idx="2"/>
          </p:nvPr>
        </p:nvSpPr>
        <p:spPr>
          <a:xfrm>
            <a:off x="0" y="2856750"/>
            <a:ext cx="9144000" cy="22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Siddhartha grew up in his house. He grew up near a riverbank with boats. He grew up near the Sal-wood forest. He spent time by a fig tree. Siddhartha was a handsome son of a Brahman. Siddhartha grew up with his friend Govinda. Govinda was also the son of a Brahman. The Brahman’s were the highest Hindu caste.</a:t>
            </a:r>
            <a:endParaRPr/>
          </a:p>
        </p:txBody>
      </p:sp>
      <p:pic>
        <p:nvPicPr>
          <p:cNvPr id="91" name="Google Shape;91;gc78cbaaa00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837" y="69525"/>
            <a:ext cx="3716323" cy="27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78cbaaa00_0_74"/>
          <p:cNvSpPr txBox="1">
            <a:spLocks noGrp="1"/>
          </p:cNvSpPr>
          <p:nvPr>
            <p:ph type="body" idx="2"/>
          </p:nvPr>
        </p:nvSpPr>
        <p:spPr>
          <a:xfrm>
            <a:off x="0" y="2856750"/>
            <a:ext cx="9144000" cy="22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Siddhartha grew up in his house, and he grew up near a riverbank with boats. He grew up near the Sal-wood forest, and he spent time by a fig tree. Siddhartha was a handsome son of a Brahman, and he grew up with his friend Govinda. Govinda was also the son of a Brahman, and the Brahman’s were the highest Hindu caste.</a:t>
            </a:r>
            <a:endParaRPr/>
          </a:p>
        </p:txBody>
      </p:sp>
      <p:pic>
        <p:nvPicPr>
          <p:cNvPr id="97" name="Google Shape;97;gc78cbaaa00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837" y="69525"/>
            <a:ext cx="3716323" cy="27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78cbaaa00_0_80"/>
          <p:cNvSpPr txBox="1">
            <a:spLocks noGrp="1"/>
          </p:cNvSpPr>
          <p:nvPr>
            <p:ph type="body" idx="2"/>
          </p:nvPr>
        </p:nvSpPr>
        <p:spPr>
          <a:xfrm>
            <a:off x="0" y="2856750"/>
            <a:ext cx="9144000" cy="22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Siddhartha grew up in his house, which was near a riverbank with boats. He grew up near the Sal-wood forest, yet also spent time by a fig tree. Siddhartha was a handsome son of a Brahman, much like his friend </a:t>
            </a:r>
            <a:r>
              <a:rPr lang="en-US" dirty="0" err="1"/>
              <a:t>Govinda</a:t>
            </a:r>
            <a:r>
              <a:rPr lang="en-US" dirty="0"/>
              <a:t>. </a:t>
            </a:r>
            <a:r>
              <a:rPr lang="en-US" dirty="0" err="1"/>
              <a:t>Govinda</a:t>
            </a:r>
            <a:r>
              <a:rPr lang="en-US" dirty="0"/>
              <a:t> was also the son of a Brahman, which were the highest Hindu caste.</a:t>
            </a:r>
            <a:endParaRPr dirty="0"/>
          </a:p>
        </p:txBody>
      </p:sp>
      <p:pic>
        <p:nvPicPr>
          <p:cNvPr id="103" name="Google Shape;103;gc78cbaaa00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837" y="69525"/>
            <a:ext cx="3716323" cy="27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78cbaaa00_0_85"/>
          <p:cNvSpPr txBox="1">
            <a:spLocks noGrp="1"/>
          </p:cNvSpPr>
          <p:nvPr>
            <p:ph type="body" idx="2"/>
          </p:nvPr>
        </p:nvSpPr>
        <p:spPr>
          <a:xfrm>
            <a:off x="0" y="2856750"/>
            <a:ext cx="9144000" cy="2286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While Siddhartha grew up in his house, which was near a riverbank with boats, he was also near the Sal-wood forest spending time by a fig tree. Being the handsome son of a Brahman, much like his friend Govinda, Siddhartha belonged to the highest Hindu caste.</a:t>
            </a:r>
            <a:endParaRPr/>
          </a:p>
        </p:txBody>
      </p:sp>
      <p:pic>
        <p:nvPicPr>
          <p:cNvPr id="109" name="Google Shape;109;gc78cbaaa00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837" y="69525"/>
            <a:ext cx="3716323" cy="2787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1b3f7e68b_0_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i="1" dirty="0"/>
              <a:t>Siddhartha</a:t>
            </a:r>
            <a:endParaRPr i="1" dirty="0"/>
          </a:p>
        </p:txBody>
      </p:sp>
      <p:sp>
        <p:nvSpPr>
          <p:cNvPr id="115" name="Google Shape;115;gc1b3f7e68b_0_2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Written in 1922 by Herman Hesse.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Siddhartha is both the novel’s title and the name of the protagonist. Siddhartha goes on a journey of self-discovery and spiritual enlightenment. In his quest to understand the world, he desires to live simply. </a:t>
            </a:r>
            <a:endParaRPr/>
          </a:p>
        </p:txBody>
      </p:sp>
      <p:pic>
        <p:nvPicPr>
          <p:cNvPr id="116" name="Google Shape;116;gc1b3f7e68b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125" y="1376504"/>
            <a:ext cx="2599143" cy="3453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1b3f7e68b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Can Living Simply Read So Complicated?</a:t>
            </a:r>
            <a:endParaRPr dirty="0"/>
          </a:p>
        </p:txBody>
      </p:sp>
      <p:sp>
        <p:nvSpPr>
          <p:cNvPr id="122" name="Google Shape;122;gc1b3f7e68b_0_11"/>
          <p:cNvSpPr txBox="1">
            <a:spLocks noGrp="1"/>
          </p:cNvSpPr>
          <p:nvPr>
            <p:ph type="body" idx="1"/>
          </p:nvPr>
        </p:nvSpPr>
        <p:spPr>
          <a:xfrm>
            <a:off x="457200" y="14897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Although Siddhartha seeks a simplified life, Herman Hesse wrote the novel in a beautifully lyrical style that can sometimes feel complicated to the reader.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The effect of Hesse’s writing style in </a:t>
            </a:r>
            <a:r>
              <a:rPr lang="en-US" i="1" dirty="0"/>
              <a:t>Siddhartha</a:t>
            </a:r>
            <a:r>
              <a:rPr lang="en-US" dirty="0"/>
              <a:t> is intended to mimic the spiritual texts that guide Siddhartha’s journey and the inner experiences of Siddhartha’s learning and states of mind.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1084</Words>
  <Application>Microsoft Macintosh PowerPoint</Application>
  <PresentationFormat>On-screen Show (16:9)</PresentationFormat>
  <Paragraphs>118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PowerPoint Presentation</vt:lpstr>
      <vt:lpstr>Sentence Structure in Siddhartha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Siddhartha</vt:lpstr>
      <vt:lpstr>How Can Living Simply Read So Complicated?</vt:lpstr>
      <vt:lpstr>Essential Question</vt:lpstr>
      <vt:lpstr>Lesson Objectives</vt:lpstr>
      <vt:lpstr>Rainbow Write</vt:lpstr>
      <vt:lpstr>Sentence Structure</vt:lpstr>
      <vt:lpstr>Independent Clauses</vt:lpstr>
      <vt:lpstr>Dependent Clauses</vt:lpstr>
      <vt:lpstr>Sentence Structure Types</vt:lpstr>
      <vt:lpstr>Simple Sentences</vt:lpstr>
      <vt:lpstr>Compound Sentences</vt:lpstr>
      <vt:lpstr>Complex Sentences</vt:lpstr>
      <vt:lpstr>Compound-Complex Sentences</vt:lpstr>
      <vt:lpstr>Essential Question</vt:lpstr>
      <vt:lpstr>Siddhartha </vt:lpstr>
      <vt:lpstr>Sentence Modification - Practice</vt:lpstr>
      <vt:lpstr>Sentence Modification - Reflection</vt:lpstr>
      <vt:lpstr>Muddiest Point</vt:lpstr>
      <vt:lpstr>Muddiest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Wigginton, Brook M.</cp:lastModifiedBy>
  <cp:revision>5</cp:revision>
  <dcterms:modified xsi:type="dcterms:W3CDTF">2021-07-16T17:31:03Z</dcterms:modified>
</cp:coreProperties>
</file>