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5" r:id="rId5"/>
    <p:sldId id="261" r:id="rId6"/>
    <p:sldId id="276" r:id="rId7"/>
    <p:sldId id="277" r:id="rId8"/>
    <p:sldId id="279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3B4401C-73A8-634C-A51E-E4412B0B9AE0}">
          <p14:sldIdLst>
            <p14:sldId id="256"/>
            <p14:sldId id="257"/>
            <p14:sldId id="259"/>
            <p14:sldId id="275"/>
            <p14:sldId id="261"/>
            <p14:sldId id="276"/>
            <p14:sldId id="277"/>
            <p14:sldId id="279"/>
            <p14:sldId id="27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jHQgrv26CdtVt7NzwORednkTiT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02"/>
  </p:normalViewPr>
  <p:slideViewPr>
    <p:cSldViewPr snapToGrid="0">
      <p:cViewPr varScale="1">
        <p:scale>
          <a:sx n="146" d="100"/>
          <a:sy n="146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7m5Int1hA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dvusd.org/cms/lib/AZ01901092/Centricity/Domain/3001/STEAL%20Graphic%20Organizer.pdf" TargetMode="External"/><Relationship Id="rId4" Type="http://schemas.openxmlformats.org/officeDocument/2006/relationships/hyperlink" Target="https://www.dvusd.org/cms/lib/AZ01901092/Centricity/Domain/3001/STEA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EBOfv4Ug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86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Drakenliger</a:t>
            </a:r>
            <a:r>
              <a:rPr lang="en-US" dirty="0"/>
              <a:t> (Adapter). (2009, October 27). </a:t>
            </a:r>
            <a:r>
              <a:rPr lang="en-US" i="1" dirty="0"/>
              <a:t>Captain Jack Sparrow’s intr</a:t>
            </a:r>
            <a:r>
              <a:rPr lang="en-US" dirty="0"/>
              <a:t>o. YouTube. </a:t>
            </a:r>
            <a:r>
              <a:rPr lang="en-US" dirty="0">
                <a:hlinkClick r:id="rId3"/>
              </a:rPr>
              <a:t>https://youtu.be/R7m5Int1hAA</a:t>
            </a:r>
            <a:r>
              <a:rPr lang="en-US" dirty="0">
                <a:hlinkClick r:id="rId4"/>
              </a:rPr>
              <a:t>https://www.dvusd.org/cms/lib/AZ01901092/Centricity/Domain/3001/STEAL</a:t>
            </a:r>
            <a:r>
              <a:rPr lang="en-US" dirty="0">
                <a:hlinkClick r:id="rId5"/>
              </a:rPr>
              <a:t>%20Graphic%20Organizer.pdf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PATFvids</a:t>
            </a:r>
            <a:r>
              <a:rPr lang="en-US" dirty="0"/>
              <a:t> (Adapter). (2010, June 25). </a:t>
            </a:r>
            <a:r>
              <a:rPr lang="en-US" i="1" dirty="0"/>
              <a:t>Almost there - Princess and the Frog</a:t>
            </a:r>
            <a:r>
              <a:rPr lang="en-US" dirty="0"/>
              <a:t>. YouTube. </a:t>
            </a:r>
            <a:r>
              <a:rPr lang="en-US" dirty="0">
                <a:hlinkClick r:id="rId3"/>
              </a:rPr>
              <a:t>https://youtu.be/irEBOfv4Ug4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48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Scholey, P (Adapter). (2015, November 13). </a:t>
            </a:r>
            <a:r>
              <a:rPr lang="en-US" i="1" dirty="0"/>
              <a:t>Shrek clip.</a:t>
            </a:r>
            <a:r>
              <a:rPr lang="en-US" i="0" dirty="0"/>
              <a:t>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=rPPzkDf2Zto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54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751BA179-717C-FF86-9D01-5BDF8962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>
            <a:extLst>
              <a:ext uri="{FF2B5EF4-FFF2-40B4-BE49-F238E27FC236}">
                <a16:creationId xmlns:a16="http://schemas.microsoft.com/office/drawing/2014/main" id="{2464D41A-EB85-69B5-7395-6C0D5DB6A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>
            <a:extLst>
              <a:ext uri="{FF2B5EF4-FFF2-40B4-BE49-F238E27FC236}">
                <a16:creationId xmlns:a16="http://schemas.microsoft.com/office/drawing/2014/main" id="{C5753B20-11BD-5573-8BA0-1917138873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11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7m5Int1hAA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hLagKspRPY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PPzkDf2Zto?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Characterization</a:t>
            </a:r>
            <a:endParaRPr dirty="0"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process by which the writer reveals the personality of a character.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STEAL Method</a:t>
            </a:r>
            <a:endParaRPr dirty="0"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Five elements of characterization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b="1" dirty="0"/>
              <a:t>S</a:t>
            </a:r>
            <a:r>
              <a:rPr lang="en-US" dirty="0"/>
              <a:t>peech, </a:t>
            </a:r>
            <a:r>
              <a:rPr lang="en-US" sz="2800" b="1" dirty="0"/>
              <a:t>T</a:t>
            </a:r>
            <a:r>
              <a:rPr lang="en-US" dirty="0"/>
              <a:t>houghts, </a:t>
            </a:r>
            <a:r>
              <a:rPr lang="en-US" sz="2800" b="1" dirty="0"/>
              <a:t>E</a:t>
            </a:r>
            <a:r>
              <a:rPr lang="en-US" dirty="0"/>
              <a:t>ffects on others, </a:t>
            </a:r>
            <a:r>
              <a:rPr lang="en-US" sz="2800" b="1" dirty="0"/>
              <a:t>A</a:t>
            </a:r>
            <a:r>
              <a:rPr lang="en-US" dirty="0"/>
              <a:t>ctions, and </a:t>
            </a:r>
            <a:r>
              <a:rPr lang="en-US" sz="2800" b="1" dirty="0"/>
              <a:t>L</a:t>
            </a:r>
            <a:r>
              <a:rPr lang="en-US" dirty="0"/>
              <a:t>ooks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Consider the character from the previous video.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Did you notice these elements?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 dirty="0"/>
              <a:t>S</a:t>
            </a:r>
            <a:r>
              <a:rPr lang="en-US" dirty="0"/>
              <a:t>peech</a:t>
            </a:r>
            <a:endParaRPr dirty="0"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words a person chooses can reveal a lot about who they are.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they speak to other characters, look at…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What they say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How they say it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 dirty="0"/>
              <a:t>T</a:t>
            </a:r>
            <a:r>
              <a:rPr lang="en-US" dirty="0"/>
              <a:t>houghts</a:t>
            </a:r>
            <a:endParaRPr dirty="0"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revealed through the character’s private thoughts and feelings?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what a character…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Thinks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Believes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Values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What motivates a character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 dirty="0"/>
              <a:t>E</a:t>
            </a:r>
            <a:r>
              <a:rPr lang="en-US" dirty="0"/>
              <a:t>ffects on others</a:t>
            </a:r>
            <a:endParaRPr dirty="0"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This element focuses on the relationships the character has with others and how they treat each other.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the characters feel or behave in reaction to him/her?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 dirty="0"/>
              <a:t>A</a:t>
            </a:r>
            <a:r>
              <a:rPr lang="en-US" dirty="0"/>
              <a:t>ctions</a:t>
            </a:r>
            <a:endParaRPr dirty="0"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does the character do?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does the character behave?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does the character react to people and events?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 dirty="0"/>
              <a:t>L</a:t>
            </a:r>
            <a:r>
              <a:rPr lang="en-US" dirty="0"/>
              <a:t>ooks</a:t>
            </a:r>
            <a:endParaRPr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is the character’s physical appearance described?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Physical Features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Clothing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Courier New" panose="02070309020205020404" pitchFamily="49" charset="0"/>
              <a:buChar char="o"/>
            </a:pPr>
            <a:r>
              <a:rPr lang="en-US" dirty="0"/>
              <a:t>Body Language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Characterization in The Outsiders</a:t>
            </a:r>
            <a:endParaRPr dirty="0"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 your character excerpt, identify and write down 5 quotes in the designated space on your handout that relate to the 5 components of STEAL.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table on your handout to explain how the quotes you chose provide a description of your character.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Claim, Evidence, Reasoning (CER)</a:t>
            </a:r>
            <a:endParaRPr dirty="0"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dirty="0"/>
              <a:t>Claim: </a:t>
            </a:r>
            <a:r>
              <a:rPr lang="en-US" dirty="0"/>
              <a:t>Make a claim about your character responding to the following question: What type of person is ____?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dirty="0"/>
              <a:t>Evidence: </a:t>
            </a:r>
            <a:r>
              <a:rPr lang="en-US" dirty="0"/>
              <a:t>Provide evidence from your character excerpt to support your claim.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dirty="0"/>
              <a:t>Reasoning: </a:t>
            </a:r>
            <a:r>
              <a:rPr lang="en-US" dirty="0"/>
              <a:t>Explain how the evidence you provided clearly supports your claim.  </a:t>
            </a:r>
            <a:endParaRPr dirty="0"/>
          </a:p>
        </p:txBody>
      </p:sp>
      <p:pic>
        <p:nvPicPr>
          <p:cNvPr id="3" name="Picture 2" descr="A purple magnifying glass&#10;&#10;AI-generated content may be incorrect.">
            <a:extLst>
              <a:ext uri="{FF2B5EF4-FFF2-40B4-BE49-F238E27FC236}">
                <a16:creationId xmlns:a16="http://schemas.microsoft.com/office/drawing/2014/main" id="{D4DEDFA0-A3CF-C210-93B5-4C5A6C97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63" y="184639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Who Are They Really?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Characterization in The Outsiders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	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characters come to life to the reader?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24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Students will be able to identify examples of characterization in both film and text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Students will be able to construct an argument on a character’s personality based on the characterization.</a:t>
            </a:r>
          </a:p>
        </p:txBody>
      </p:sp>
    </p:spTree>
    <p:extLst>
      <p:ext uri="{BB962C8B-B14F-4D97-AF65-F5344CB8AC3E}">
        <p14:creationId xmlns:p14="http://schemas.microsoft.com/office/powerpoint/2010/main" val="423650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Jack Sparrow</a:t>
            </a:r>
            <a:endParaRPr dirty="0"/>
          </a:p>
        </p:txBody>
      </p:sp>
      <p:pic>
        <p:nvPicPr>
          <p:cNvPr id="2" name="Online Media 1" descr="Captain Jack Sparrow's intro">
            <a:hlinkClick r:id="" action="ppaction://media"/>
            <a:extLst>
              <a:ext uri="{FF2B5EF4-FFF2-40B4-BE49-F238E27FC236}">
                <a16:creationId xmlns:a16="http://schemas.microsoft.com/office/drawing/2014/main" id="{36ED4ED9-2C40-7E64-B92F-40801F444B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6002" y="1669642"/>
            <a:ext cx="5471996" cy="309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Tiana</a:t>
            </a:r>
            <a:endParaRPr dirty="0"/>
          </a:p>
        </p:txBody>
      </p:sp>
      <p:pic>
        <p:nvPicPr>
          <p:cNvPr id="3" name="Online Media 2" descr="The Princess &amp; The Frog &quot;Almost There&quot; Film Clip">
            <a:hlinkClick r:id="" action="ppaction://media"/>
            <a:extLst>
              <a:ext uri="{FF2B5EF4-FFF2-40B4-BE49-F238E27FC236}">
                <a16:creationId xmlns:a16="http://schemas.microsoft.com/office/drawing/2014/main" id="{31C326F7-B5CD-3189-83F8-B187332A9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6117" y="1543807"/>
            <a:ext cx="5151765" cy="29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Shrek</a:t>
            </a:r>
            <a:endParaRPr dirty="0"/>
          </a:p>
        </p:txBody>
      </p:sp>
      <p:pic>
        <p:nvPicPr>
          <p:cNvPr id="2" name="Online Media 1" descr="Shrek Clip">
            <a:hlinkClick r:id="" action="ppaction://media"/>
            <a:extLst>
              <a:ext uri="{FF2B5EF4-FFF2-40B4-BE49-F238E27FC236}">
                <a16:creationId xmlns:a16="http://schemas.microsoft.com/office/drawing/2014/main" id="{2C2637BA-B3AC-CA5B-D875-6E766EE5B6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1413" y="1585752"/>
            <a:ext cx="5044157" cy="28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59E5DF11-2815-D1DB-29BC-549D33CF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>
            <a:extLst>
              <a:ext uri="{FF2B5EF4-FFF2-40B4-BE49-F238E27FC236}">
                <a16:creationId xmlns:a16="http://schemas.microsoft.com/office/drawing/2014/main" id="{9030ABC9-E0DA-8B94-1593-297630F54A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Character Description</a:t>
            </a:r>
            <a:endParaRPr dirty="0"/>
          </a:p>
        </p:txBody>
      </p:sp>
      <p:sp>
        <p:nvSpPr>
          <p:cNvPr id="124" name="Google Shape;124;p10">
            <a:extLst>
              <a:ext uri="{FF2B5EF4-FFF2-40B4-BE49-F238E27FC236}">
                <a16:creationId xmlns:a16="http://schemas.microsoft.com/office/drawing/2014/main" id="{2661B78C-E46B-0352-E9CD-81395C4A5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Turn to your elbow partner and take a few minutes to discuss your responses on your </a:t>
            </a:r>
            <a:r>
              <a:rPr lang="en-US" b="1" dirty="0"/>
              <a:t>Character Description </a:t>
            </a:r>
            <a:r>
              <a:rPr lang="en-US" dirty="0"/>
              <a:t>handout.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36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ADCCE-5DB5-9CCA-CC35-3E6CEFF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050"/>
            <a:ext cx="8229600" cy="857250"/>
          </a:xfrm>
        </p:spPr>
        <p:txBody>
          <a:bodyPr/>
          <a:lstStyle/>
          <a:p>
            <a:r>
              <a:rPr lang="en-US" dirty="0"/>
              <a:t>Cognitive Comics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E0F6A-9903-3AD8-4CAD-B57AF9D6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2594"/>
            <a:ext cx="8015681" cy="3291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Choose one of the characters from the movie clips.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Create a Cognitive Comic of your chosen character interacting with people and their surroundings in a new environment. See examples below: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First day of middle school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Job interview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Learning a new skill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Vacationing in a new place</a:t>
            </a:r>
          </a:p>
          <a:p>
            <a:r>
              <a:rPr lang="en-US" sz="2300" dirty="0"/>
              <a:t>Complete the summary in the provided space on your handout. </a:t>
            </a:r>
          </a:p>
          <a:p>
            <a:pPr marL="577850" indent="-514350">
              <a:buAutoNum type="arabicPeriod"/>
            </a:pPr>
            <a:endParaRPr lang="en-US" dirty="0"/>
          </a:p>
        </p:txBody>
      </p:sp>
      <p:pic>
        <p:nvPicPr>
          <p:cNvPr id="5" name="Picture 4" descr="A group of colorful rectangles with white clouds&#10;&#10;AI-generated content may be incorrect.">
            <a:extLst>
              <a:ext uri="{FF2B5EF4-FFF2-40B4-BE49-F238E27FC236}">
                <a16:creationId xmlns:a16="http://schemas.microsoft.com/office/drawing/2014/main" id="{179FA001-0A5A-45DB-8E10-68984C98B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27" y="129050"/>
            <a:ext cx="896108" cy="8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530</Words>
  <Application>Microsoft Macintosh PowerPoint</Application>
  <PresentationFormat>On-screen Show (16:9)</PresentationFormat>
  <Paragraphs>61</Paragraphs>
  <Slides>18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Georgia</vt:lpstr>
      <vt:lpstr>Calibri</vt:lpstr>
      <vt:lpstr>Courier New</vt:lpstr>
      <vt:lpstr>Arial</vt:lpstr>
      <vt:lpstr>Constantia</vt:lpstr>
      <vt:lpstr>LEARN theme</vt:lpstr>
      <vt:lpstr>PowerPoint Presentation</vt:lpstr>
      <vt:lpstr>Who Are They Really?</vt:lpstr>
      <vt:lpstr>Essential Question </vt:lpstr>
      <vt:lpstr>Lesson Objectives</vt:lpstr>
      <vt:lpstr>Jack Sparrow</vt:lpstr>
      <vt:lpstr>Tiana</vt:lpstr>
      <vt:lpstr>Shrek</vt:lpstr>
      <vt:lpstr>Character Description</vt:lpstr>
      <vt:lpstr>Cognitive Comics</vt:lpstr>
      <vt:lpstr>Characterization</vt:lpstr>
      <vt:lpstr>The STEAL Method</vt:lpstr>
      <vt:lpstr>Speech</vt:lpstr>
      <vt:lpstr>Thoughts</vt:lpstr>
      <vt:lpstr>Effects on others</vt:lpstr>
      <vt:lpstr>Actions</vt:lpstr>
      <vt:lpstr>Looks</vt:lpstr>
      <vt:lpstr>Characterization in The Outsiders</vt:lpstr>
      <vt:lpstr>Claim, Evidence, Reasoning (CER)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They Really</dc:title>
  <dc:subject/>
  <dc:creator>K20 Center</dc:creator>
  <cp:keywords/>
  <dc:description/>
  <cp:lastModifiedBy>Gracia, Ann M.</cp:lastModifiedBy>
  <cp:revision>7</cp:revision>
  <dcterms:modified xsi:type="dcterms:W3CDTF">2025-05-12T19:32:06Z</dcterms:modified>
  <cp:category/>
</cp:coreProperties>
</file>