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9" r:id="rId4"/>
    <p:sldId id="275" r:id="rId5"/>
    <p:sldId id="261" r:id="rId6"/>
    <p:sldId id="276" r:id="rId7"/>
    <p:sldId id="277" r:id="rId8"/>
    <p:sldId id="279" r:id="rId9"/>
    <p:sldId id="278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5143500" type="screen16x9"/>
  <p:notesSz cx="6858000" cy="9144000"/>
  <p:embeddedFontLst>
    <p:embeddedFont>
      <p:font typeface="Constantia" panose="02030602050306030303" pitchFamily="18" charset="0"/>
      <p:regular r:id="rId21"/>
      <p:bold r:id="rId22"/>
      <p:italic r:id="rId23"/>
      <p:boldItalic r:id="rId24"/>
    </p:embeddedFont>
    <p:embeddedFont>
      <p:font typeface="Georgia" panose="02040502050405020303" pitchFamily="18" charset="0"/>
      <p:regular r:id="rId25"/>
      <p:bold r:id="rId26"/>
      <p:italic r:id="rId27"/>
      <p:boldItalic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Default Section" id="{A3B4401C-73A8-634C-A51E-E4412B0B9AE0}">
          <p14:sldIdLst>
            <p14:sldId id="256"/>
            <p14:sldId id="257"/>
            <p14:sldId id="259"/>
            <p14:sldId id="275"/>
            <p14:sldId id="261"/>
            <p14:sldId id="276"/>
            <p14:sldId id="277"/>
            <p14:sldId id="279"/>
            <p14:sldId id="278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</p14:sldIdLst>
        </p14:section>
      </p14:sectionLst>
    </p:ex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go="http://customooxmlschemas.google.com/" r:id="rId34" roundtripDataSignature="AMtx7mjHQgrv26CdtVt7NzwORednkTiTC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/>
    <p:restoredTop sz="94602"/>
  </p:normalViewPr>
  <p:slideViewPr>
    <p:cSldViewPr snapToGrid="0">
      <p:cViewPr varScale="1">
        <p:scale>
          <a:sx n="146" d="100"/>
          <a:sy n="146" d="100"/>
        </p:scale>
        <p:origin x="176" y="3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5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R7m5Int1hAA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www.dvusd.org/cms/lib/AZ01901092/Centricity/Domain/3001/STEAL%20Graphic%20Organizer.pdf" TargetMode="External"/><Relationship Id="rId4" Type="http://schemas.openxmlformats.org/officeDocument/2006/relationships/hyperlink" Target="https://www.dvusd.org/cms/lib/AZ01901092/Centricity/Domain/3001/STEAL" TargetMode="Externa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irEBOfv4Ug4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" name="Google Shape;7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2" name="Google Shape;8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2" name="Google Shape;8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198676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4" name="Google Shape;9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dirty="0" err="1"/>
              <a:t>Drakenliger</a:t>
            </a:r>
            <a:r>
              <a:rPr lang="en-US" dirty="0"/>
              <a:t> (Adapter). (2009, October 27). </a:t>
            </a:r>
            <a:r>
              <a:rPr lang="en-US" i="1" dirty="0"/>
              <a:t>Captain Jack Sparrow’s intr</a:t>
            </a:r>
            <a:r>
              <a:rPr lang="en-US" dirty="0"/>
              <a:t>o. YouTube. </a:t>
            </a:r>
            <a:r>
              <a:rPr lang="en-US" dirty="0">
                <a:hlinkClick r:id="rId3"/>
              </a:rPr>
              <a:t>https://youtu.be/R7m5Int1hAA</a:t>
            </a:r>
            <a:r>
              <a:rPr lang="en-US" dirty="0">
                <a:hlinkClick r:id="rId4"/>
              </a:rPr>
              <a:t>https://www.dvusd.org/cms/lib/AZ01901092/Centricity/Domain/3001/STEAL</a:t>
            </a:r>
            <a:r>
              <a:rPr lang="en-US" dirty="0">
                <a:hlinkClick r:id="rId5"/>
              </a:rPr>
              <a:t>%20Graphic%20Organizer.pdf</a:t>
            </a:r>
            <a:endParaRPr lang="en-US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4" name="Google Shape;9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dirty="0" err="1"/>
              <a:t>PATFvids</a:t>
            </a:r>
            <a:r>
              <a:rPr lang="en-US" dirty="0"/>
              <a:t> (Adapter). (2010, June 25). </a:t>
            </a:r>
            <a:r>
              <a:rPr lang="en-US" i="1" dirty="0"/>
              <a:t>Almost there - Princess and the Frog</a:t>
            </a:r>
            <a:r>
              <a:rPr lang="en-US" dirty="0"/>
              <a:t>. YouTube. </a:t>
            </a:r>
            <a:r>
              <a:rPr lang="en-US" dirty="0">
                <a:hlinkClick r:id="rId3"/>
              </a:rPr>
              <a:t>https://youtu.be/irEBOfv4Ug4</a:t>
            </a:r>
            <a:endParaRPr lang="en-US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83486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4" name="Google Shape;9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Scholey, P (Adapter). (2015, November 13). </a:t>
            </a:r>
            <a:r>
              <a:rPr lang="en-US" i="1" dirty="0"/>
              <a:t>Shrek clip.</a:t>
            </a:r>
            <a:r>
              <a:rPr lang="en-US" i="0" dirty="0"/>
              <a:t> YouTube. https://</a:t>
            </a:r>
            <a:r>
              <a:rPr lang="en-US" i="0" dirty="0" err="1"/>
              <a:t>www.youtube.com</a:t>
            </a:r>
            <a:r>
              <a:rPr lang="en-US" i="0" dirty="0"/>
              <a:t>/</a:t>
            </a:r>
            <a:r>
              <a:rPr lang="en-US" i="0" dirty="0" err="1"/>
              <a:t>watch?v</a:t>
            </a:r>
            <a:r>
              <a:rPr lang="en-US" i="0" dirty="0"/>
              <a:t>=rPPzkDf2Zto 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815480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>
          <a:extLst>
            <a:ext uri="{FF2B5EF4-FFF2-40B4-BE49-F238E27FC236}">
              <a16:creationId xmlns:a16="http://schemas.microsoft.com/office/drawing/2014/main" id="{751BA179-717C-FF86-9D01-5BDF89629F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0:notes">
            <a:extLst>
              <a:ext uri="{FF2B5EF4-FFF2-40B4-BE49-F238E27FC236}">
                <a16:creationId xmlns:a16="http://schemas.microsoft.com/office/drawing/2014/main" id="{2464D41A-EB85-69B5-7395-6C0D5DB6AA4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1" name="Google Shape;121;p10:notes">
            <a:extLst>
              <a:ext uri="{FF2B5EF4-FFF2-40B4-BE49-F238E27FC236}">
                <a16:creationId xmlns:a16="http://schemas.microsoft.com/office/drawing/2014/main" id="{C5753B20-11BD-5573-8BA0-19171388733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321155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5" name="Google Shape;11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1" name="Google Shape;12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7" name="Google Shape;12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616452" y="1028700"/>
            <a:ext cx="1911096" cy="31227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gradFill>
          <a:gsLst>
            <a:gs pos="0">
              <a:schemeClr val="accent4"/>
            </a:gs>
            <a:gs pos="85000">
              <a:schemeClr val="accent6"/>
            </a:gs>
            <a:gs pos="100000">
              <a:schemeClr val="accent6"/>
            </a:gs>
          </a:gsLst>
          <a:lin ang="16200000" scaled="0"/>
        </a:gra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3"/>
          <p:cNvSpPr txBox="1">
            <a:spLocks noGrp="1"/>
          </p:cNvSpPr>
          <p:nvPr>
            <p:ph type="ctrTitle"/>
          </p:nvPr>
        </p:nvSpPr>
        <p:spPr>
          <a:xfrm>
            <a:off x="533400" y="1028700"/>
            <a:ext cx="7851648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sz="5000" b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" name="Google Shape;12;p23"/>
          <p:cNvSpPr txBox="1">
            <a:spLocks noGrp="1"/>
          </p:cNvSpPr>
          <p:nvPr>
            <p:ph type="subTitle" idx="1"/>
          </p:nvPr>
        </p:nvSpPr>
        <p:spPr>
          <a:xfrm>
            <a:off x="533400" y="2421402"/>
            <a:ext cx="7854696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Autofit/>
          </a:bodyPr>
          <a:lstStyle>
            <a:lvl1pPr marR="34289" lv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  <a:defRPr sz="2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13" name="Google Shape;13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4"/>
          <p:cNvSpPr txBox="1"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4"/>
          <p:cNvSpPr txBox="1">
            <a:spLocks noGrp="1"/>
          </p:cNvSpPr>
          <p:nvPr>
            <p:ph type="body" idx="1"/>
          </p:nvPr>
        </p:nvSpPr>
        <p:spPr>
          <a:xfrm>
            <a:off x="457200" y="1451610"/>
            <a:ext cx="8229600" cy="3291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937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  <a:defRPr sz="2600"/>
            </a:lvl1pPr>
            <a:lvl2pPr marL="914400" lvl="1" indent="-32575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Char char="●"/>
              <a:defRPr/>
            </a:lvl2pPr>
            <a:lvl3pPr marL="1371600" lvl="2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3pPr>
            <a:lvl4pPr marL="1828800" lvl="3" indent="-302894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Char char="●"/>
              <a:defRPr/>
            </a:lvl4pPr>
            <a:lvl5pPr marL="2286000" lvl="4" indent="-30289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Char char="●"/>
              <a:defRPr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7" name="Google Shape;17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gradFill>
          <a:gsLst>
            <a:gs pos="0">
              <a:srgbClr val="659298"/>
            </a:gs>
            <a:gs pos="100000">
              <a:srgbClr val="4E6F74"/>
            </a:gs>
          </a:gsLst>
          <a:lin ang="15960000" scaled="0"/>
        </a:gra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5"/>
          <p:cNvSpPr txBox="1">
            <a:spLocks noGrp="1"/>
          </p:cNvSpPr>
          <p:nvPr>
            <p:ph type="title"/>
          </p:nvPr>
        </p:nvSpPr>
        <p:spPr>
          <a:xfrm>
            <a:off x="530352" y="987552"/>
            <a:ext cx="7772400" cy="1021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  <a:defRPr sz="5000" b="0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5"/>
          <p:cNvSpPr txBox="1">
            <a:spLocks noGrp="1"/>
          </p:cNvSpPr>
          <p:nvPr>
            <p:ph type="body" idx="1"/>
          </p:nvPr>
        </p:nvSpPr>
        <p:spPr>
          <a:xfrm>
            <a:off x="530352" y="2028498"/>
            <a:ext cx="7772400" cy="1132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  <a:defRPr sz="26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148"/>
              <a:buNone/>
              <a:defRPr sz="135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840"/>
              <a:buNone/>
              <a:defRPr sz="12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SzPts val="683"/>
              <a:buNone/>
              <a:defRPr sz="105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SzPts val="683"/>
              <a:buNone/>
              <a:defRPr sz="1050">
                <a:solidFill>
                  <a:schemeClr val="lt1"/>
                </a:solidFill>
              </a:defRPr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1" name="Google Shape;21;p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6"/>
          <p:cNvSpPr txBox="1"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6"/>
          <p:cNvSpPr txBox="1">
            <a:spLocks noGrp="1"/>
          </p:cNvSpPr>
          <p:nvPr>
            <p:ph type="body" idx="1"/>
          </p:nvPr>
        </p:nvSpPr>
        <p:spPr>
          <a:xfrm>
            <a:off x="457200" y="1391436"/>
            <a:ext cx="4040188" cy="494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  <a:defRPr sz="2400" b="1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75"/>
              <a:buNone/>
              <a:defRPr sz="1500" b="1"/>
            </a:lvl2pPr>
            <a:lvl3pPr marL="1371600" lvl="2" indent="-228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945"/>
              <a:buNone/>
              <a:defRPr sz="1350" b="1"/>
            </a:lvl3pPr>
            <a:lvl4pPr marL="1828800" lvl="3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780"/>
              <a:buNone/>
              <a:defRPr sz="1200" b="1"/>
            </a:lvl4pPr>
            <a:lvl5pPr marL="2286000" lvl="4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780"/>
              <a:buNone/>
              <a:defRPr sz="1200" b="1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26"/>
          <p:cNvSpPr txBox="1">
            <a:spLocks noGrp="1"/>
          </p:cNvSpPr>
          <p:nvPr>
            <p:ph type="body" idx="2"/>
          </p:nvPr>
        </p:nvSpPr>
        <p:spPr>
          <a:xfrm>
            <a:off x="4645027" y="1394820"/>
            <a:ext cx="4041775" cy="491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  <a:defRPr sz="2400" b="1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75"/>
              <a:buNone/>
              <a:defRPr sz="1500" b="1"/>
            </a:lvl2pPr>
            <a:lvl3pPr marL="1371600" lvl="2" indent="-228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945"/>
              <a:buNone/>
              <a:defRPr sz="1350" b="1"/>
            </a:lvl3pPr>
            <a:lvl4pPr marL="1828800" lvl="3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780"/>
              <a:buNone/>
              <a:defRPr sz="1200" b="1"/>
            </a:lvl4pPr>
            <a:lvl5pPr marL="2286000" lvl="4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780"/>
              <a:buNone/>
              <a:defRPr sz="1200" b="1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26"/>
          <p:cNvSpPr txBox="1">
            <a:spLocks noGrp="1"/>
          </p:cNvSpPr>
          <p:nvPr>
            <p:ph type="body" idx="3"/>
          </p:nvPr>
        </p:nvSpPr>
        <p:spPr>
          <a:xfrm>
            <a:off x="457200" y="1885950"/>
            <a:ext cx="4040188" cy="2884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1pPr>
            <a:lvl2pPr marL="914400" lvl="1" indent="-309562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75"/>
              <a:buChar char="●"/>
              <a:defRPr sz="1500"/>
            </a:lvl2pPr>
            <a:lvl3pPr marL="1371600" lvl="2" indent="-288607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945"/>
              <a:buChar char="●"/>
              <a:defRPr sz="1350"/>
            </a:lvl3pPr>
            <a:lvl4pPr marL="1828800" lvl="3" indent="-27813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780"/>
              <a:buChar char="●"/>
              <a:defRPr sz="1200"/>
            </a:lvl4pPr>
            <a:lvl5pPr marL="2286000" lvl="4" indent="-278129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780"/>
              <a:buChar char="●"/>
              <a:defRPr sz="1200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26"/>
          <p:cNvSpPr txBox="1">
            <a:spLocks noGrp="1"/>
          </p:cNvSpPr>
          <p:nvPr>
            <p:ph type="body" idx="4"/>
          </p:nvPr>
        </p:nvSpPr>
        <p:spPr>
          <a:xfrm>
            <a:off x="4645027" y="1885950"/>
            <a:ext cx="4041775" cy="2884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1pPr>
            <a:lvl2pPr marL="914400" lvl="1" indent="-309562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75"/>
              <a:buChar char="●"/>
              <a:defRPr sz="1500"/>
            </a:lvl2pPr>
            <a:lvl3pPr marL="1371600" lvl="2" indent="-288607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945"/>
              <a:buChar char="●"/>
              <a:defRPr sz="1350"/>
            </a:lvl3pPr>
            <a:lvl4pPr marL="1828800" lvl="3" indent="-27813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780"/>
              <a:buChar char="●"/>
              <a:defRPr sz="1200"/>
            </a:lvl4pPr>
            <a:lvl5pPr marL="2286000" lvl="4" indent="-278129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780"/>
              <a:buChar char="●"/>
              <a:defRPr sz="1200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8" name="Google Shape;28;p2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7"/>
          <p:cNvSpPr txBox="1"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7"/>
          <p:cNvSpPr txBox="1">
            <a:spLocks noGrp="1"/>
          </p:cNvSpPr>
          <p:nvPr>
            <p:ph type="body" idx="1"/>
          </p:nvPr>
        </p:nvSpPr>
        <p:spPr>
          <a:xfrm>
            <a:off x="457200" y="1440064"/>
            <a:ext cx="4038600" cy="3326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1pPr>
            <a:lvl2pPr marL="914400" lvl="1" indent="-32575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Char char="●"/>
              <a:defRPr sz="1800"/>
            </a:lvl2pPr>
            <a:lvl3pPr marL="1371600" lvl="2" indent="-295275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050"/>
              <a:buChar char="●"/>
              <a:defRPr sz="1500"/>
            </a:lvl3pPr>
            <a:lvl4pPr marL="1828800" lvl="3" indent="-28428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877"/>
              <a:buChar char="●"/>
              <a:defRPr sz="1350"/>
            </a:lvl4pPr>
            <a:lvl5pPr marL="2286000" lvl="4" indent="-28428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877"/>
              <a:buChar char="●"/>
              <a:defRPr sz="1350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27"/>
          <p:cNvSpPr txBox="1">
            <a:spLocks noGrp="1"/>
          </p:cNvSpPr>
          <p:nvPr>
            <p:ph type="body" idx="2"/>
          </p:nvPr>
        </p:nvSpPr>
        <p:spPr>
          <a:xfrm>
            <a:off x="4648200" y="1440064"/>
            <a:ext cx="4038600" cy="3326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1pPr>
            <a:lvl2pPr marL="914400" lvl="1" indent="-32575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Char char="●"/>
              <a:defRPr sz="1800"/>
            </a:lvl2pPr>
            <a:lvl3pPr marL="1371600" lvl="2" indent="-295275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050"/>
              <a:buChar char="●"/>
              <a:defRPr sz="1500"/>
            </a:lvl3pPr>
            <a:lvl4pPr marL="1828800" lvl="3" indent="-28428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877"/>
              <a:buChar char="●"/>
              <a:defRPr sz="1350"/>
            </a:lvl4pPr>
            <a:lvl5pPr marL="2286000" lvl="4" indent="-28428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877"/>
              <a:buChar char="●"/>
              <a:defRPr sz="1350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3" name="Google Shape;33;p2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8"/>
          <p:cNvSpPr txBox="1">
            <a:spLocks noGrp="1"/>
          </p:cNvSpPr>
          <p:nvPr>
            <p:ph type="title"/>
          </p:nvPr>
        </p:nvSpPr>
        <p:spPr>
          <a:xfrm>
            <a:off x="457200" y="528066"/>
            <a:ext cx="83058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 sz="3600" b="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36" name="Google Shape;36;p2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Blank">
  <p:cSld name="2_Blank">
    <p:bg>
      <p:bgPr>
        <a:solidFill>
          <a:schemeClr val="lt1"/>
        </a:solidFill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oogle Shape;40;p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>
  <p:cSld name="Content with 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1"/>
          <p:cNvSpPr txBox="1">
            <a:spLocks noGrp="1"/>
          </p:cNvSpPr>
          <p:nvPr>
            <p:ph type="body" idx="1"/>
          </p:nvPr>
        </p:nvSpPr>
        <p:spPr>
          <a:xfrm>
            <a:off x="3575050" y="1428750"/>
            <a:ext cx="5111750" cy="3257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SzPts val="2100"/>
              <a:buNone/>
              <a:defRPr sz="2100"/>
            </a:lvl1pPr>
            <a:lvl2pPr marL="914400" lvl="1" indent="-333883" algn="l">
              <a:lnSpc>
                <a:spcPct val="100000"/>
              </a:lnSpc>
              <a:spcBef>
                <a:spcPts val="390"/>
              </a:spcBef>
              <a:spcAft>
                <a:spcPts val="0"/>
              </a:spcAft>
              <a:buSzPts val="1658"/>
              <a:buChar char="●"/>
              <a:defRPr sz="1950"/>
            </a:lvl2pPr>
            <a:lvl3pPr marL="1371600" lvl="2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●"/>
              <a:defRPr sz="1800"/>
            </a:lvl3pPr>
            <a:lvl4pPr marL="1828800" lvl="3" indent="-290512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75"/>
              <a:buChar char="●"/>
              <a:defRPr sz="1500"/>
            </a:lvl4pPr>
            <a:lvl5pPr marL="2286000" lvl="4" indent="-28428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877"/>
              <a:buChar char="●"/>
              <a:defRPr sz="1350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31"/>
          <p:cNvSpPr txBox="1"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1"/>
          <p:cNvSpPr txBox="1">
            <a:spLocks noGrp="1"/>
          </p:cNvSpPr>
          <p:nvPr>
            <p:ph type="body" idx="2"/>
          </p:nvPr>
        </p:nvSpPr>
        <p:spPr>
          <a:xfrm>
            <a:off x="457200" y="1428750"/>
            <a:ext cx="3124200" cy="3257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1pPr>
            <a:lvl2pPr marL="914400" lvl="1" indent="-309562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75"/>
              <a:buChar char="●"/>
              <a:defRPr sz="1500"/>
            </a:lvl2pPr>
            <a:lvl3pPr marL="1371600" lvl="2" indent="-288607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945"/>
              <a:buChar char="●"/>
              <a:defRPr sz="1350"/>
            </a:lvl3pPr>
            <a:lvl4pPr marL="1828800" lvl="3" indent="-27813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780"/>
              <a:buChar char="●"/>
              <a:defRPr sz="1200"/>
            </a:lvl4pPr>
            <a:lvl5pPr marL="2286000" lvl="4" indent="-278129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780"/>
              <a:buChar char="●"/>
              <a:defRPr sz="1200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45" name="Google Shape;45;p3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ColTx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2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1B1E"/>
              </a:buClr>
              <a:buSzPts val="3600"/>
              <a:buFont typeface="Georgia"/>
              <a:buNone/>
              <a:defRPr sz="3600" b="0">
                <a:solidFill>
                  <a:srgbClr val="991B1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Georgia"/>
              <a:buNone/>
              <a:defRPr sz="36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Georgia"/>
              <a:buNone/>
              <a:defRPr sz="36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Georgia"/>
              <a:buNone/>
              <a:defRPr sz="36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Georgia"/>
              <a:buNone/>
              <a:defRPr sz="36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Georgia"/>
              <a:buNone/>
              <a:defRPr sz="36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Georgia"/>
              <a:buNone/>
              <a:defRPr sz="36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Georgia"/>
              <a:buNone/>
              <a:defRPr sz="36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Georgia"/>
              <a:buNone/>
              <a:defRPr sz="36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48" name="Google Shape;48;p32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3994500" cy="372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Autofit/>
          </a:bodyPr>
          <a:lstStyle>
            <a:lvl1pPr marL="457200" lvl="0" indent="-3937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Char char="•"/>
              <a:defRPr/>
            </a:lvl1pPr>
            <a:lvl2pPr marL="914400" lvl="1" indent="-32575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Char char="●"/>
              <a:defRPr/>
            </a:lvl2pPr>
            <a:lvl3pPr marL="1371600" lvl="2" indent="-298640" algn="l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SzPts val="1103"/>
              <a:buChar char="●"/>
              <a:defRPr/>
            </a:lvl3pPr>
            <a:lvl4pPr marL="1828800" lvl="3" indent="-290512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75"/>
              <a:buChar char="●"/>
              <a:defRPr/>
            </a:lvl4pPr>
            <a:lvl5pPr marL="2286000" lvl="4" indent="-28428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877"/>
              <a:buChar char="●"/>
              <a:defRPr sz="1350"/>
            </a:lvl5pPr>
            <a:lvl6pPr marL="2743200" lvl="5" indent="-29717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●"/>
              <a:defRPr sz="1350"/>
            </a:lvl6pPr>
            <a:lvl7pPr marL="3200400" lvl="6" indent="-29717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●"/>
              <a:defRPr sz="1350"/>
            </a:lvl7pPr>
            <a:lvl8pPr marL="3657600" lvl="7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onstantia"/>
              <a:buChar char="•"/>
              <a:defRPr sz="1350"/>
            </a:lvl8pPr>
            <a:lvl9pPr marL="4114800" lvl="8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onstantia"/>
              <a:buChar char="•"/>
              <a:defRPr sz="1350"/>
            </a:lvl9pPr>
          </a:lstStyle>
          <a:p>
            <a:endParaRPr/>
          </a:p>
        </p:txBody>
      </p:sp>
      <p:sp>
        <p:nvSpPr>
          <p:cNvPr id="49" name="Google Shape;49;p32"/>
          <p:cNvSpPr txBox="1">
            <a:spLocks noGrp="1"/>
          </p:cNvSpPr>
          <p:nvPr>
            <p:ph type="body" idx="2"/>
          </p:nvPr>
        </p:nvSpPr>
        <p:spPr>
          <a:xfrm>
            <a:off x="4692274" y="1200150"/>
            <a:ext cx="3994500" cy="372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Autofit/>
          </a:bodyPr>
          <a:lstStyle>
            <a:lvl1pPr marL="457200" lvl="0" indent="-3937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Char char="•"/>
              <a:defRPr/>
            </a:lvl1pPr>
            <a:lvl2pPr marL="914400" lvl="1" indent="-32575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Char char="●"/>
              <a:defRPr/>
            </a:lvl2pPr>
            <a:lvl3pPr marL="1371600" lvl="2" indent="-298640" algn="l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SzPts val="1103"/>
              <a:buChar char="●"/>
              <a:defRPr/>
            </a:lvl3pPr>
            <a:lvl4pPr marL="1828800" lvl="3" indent="-290512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75"/>
              <a:buChar char="●"/>
              <a:defRPr/>
            </a:lvl4pPr>
            <a:lvl5pPr marL="2286000" lvl="4" indent="-28428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877"/>
              <a:buChar char="●"/>
              <a:defRPr sz="1350"/>
            </a:lvl5pPr>
            <a:lvl6pPr marL="2743200" lvl="5" indent="-29717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●"/>
              <a:defRPr sz="1350"/>
            </a:lvl6pPr>
            <a:lvl7pPr marL="3200400" lvl="6" indent="-29717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●"/>
              <a:defRPr sz="1350"/>
            </a:lvl7pPr>
            <a:lvl8pPr marL="3657600" lvl="7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onstantia"/>
              <a:buChar char="•"/>
              <a:defRPr sz="1350"/>
            </a:lvl8pPr>
            <a:lvl9pPr marL="4114800" lvl="8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onstantia"/>
              <a:buChar char="•"/>
              <a:defRPr sz="1350"/>
            </a:lvl9pPr>
          </a:lstStyle>
          <a:p>
            <a:endParaRPr/>
          </a:p>
        </p:txBody>
      </p:sp>
      <p:pic>
        <p:nvPicPr>
          <p:cNvPr id="50" name="Google Shape;50;p3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go slide">
  <p:cSld name="Logo slide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blue">
  <p:cSld name="Title and body blue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3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2836"/>
              </a:buClr>
              <a:buSzPts val="3600"/>
              <a:buFont typeface="Calibri"/>
              <a:buNone/>
              <a:defRPr>
                <a:solidFill>
                  <a:schemeClr val="accent4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3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  <a:defRPr/>
            </a:lvl1pPr>
            <a:lvl2pPr marL="914400" lvl="1" indent="-32575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"/>
              <a:buChar char="●"/>
              <a:defRPr/>
            </a:lvl2pPr>
            <a:lvl3pPr marL="1371600" lvl="2" indent="-298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3"/>
              <a:buChar char="●"/>
              <a:defRPr/>
            </a:lvl3pPr>
            <a:lvl4pPr marL="1828800" lvl="3" indent="-29051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75"/>
              <a:buChar char="●"/>
              <a:defRPr/>
            </a:lvl4pPr>
            <a:lvl5pPr marL="2286000" lvl="4" indent="-29051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75"/>
              <a:buChar char="●"/>
              <a:defRPr/>
            </a:lvl5pPr>
            <a:lvl6pPr marL="2743200" lvl="5" indent="-29717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Char char="●"/>
              <a:defRPr/>
            </a:lvl6pPr>
            <a:lvl7pPr marL="3200400" lvl="6" indent="-28956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"/>
              <a:buChar char="●"/>
              <a:defRPr/>
            </a:lvl7pPr>
            <a:lvl8pPr marL="3657600" lvl="7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Constantia"/>
              <a:buChar char="•"/>
              <a:defRPr/>
            </a:lvl8pPr>
            <a:lvl9pPr marL="4114800" lvl="8" indent="-29527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Font typeface="Constantia"/>
              <a:buChar char="•"/>
              <a:defRPr/>
            </a:lvl9pPr>
          </a:lstStyle>
          <a:p>
            <a:endParaRPr/>
          </a:p>
        </p:txBody>
      </p:sp>
      <p:pic>
        <p:nvPicPr>
          <p:cNvPr id="55" name="Google Shape;55;p3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red">
  <p:cSld name="Title and body red">
    <p:bg>
      <p:bgPr>
        <a:solidFill>
          <a:schemeClr val="lt1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3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71D20"/>
              </a:buClr>
              <a:buSzPts val="3600"/>
              <a:buFont typeface="Calibri"/>
              <a:buNone/>
              <a:defRPr>
                <a:solidFill>
                  <a:srgbClr val="971D20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3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  <a:defRPr/>
            </a:lvl1pPr>
            <a:lvl2pPr marL="914400" lvl="1" indent="-32575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"/>
              <a:buChar char="●"/>
              <a:defRPr/>
            </a:lvl2pPr>
            <a:lvl3pPr marL="1371600" lvl="2" indent="-298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3"/>
              <a:buChar char="●"/>
              <a:defRPr/>
            </a:lvl3pPr>
            <a:lvl4pPr marL="1828800" lvl="3" indent="-29051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75"/>
              <a:buChar char="●"/>
              <a:defRPr/>
            </a:lvl4pPr>
            <a:lvl5pPr marL="2286000" lvl="4" indent="-29051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75"/>
              <a:buChar char="●"/>
              <a:defRPr/>
            </a:lvl5pPr>
            <a:lvl6pPr marL="2743200" lvl="5" indent="-29717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Char char="●"/>
              <a:defRPr/>
            </a:lvl6pPr>
            <a:lvl7pPr marL="3200400" lvl="6" indent="-28956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"/>
              <a:buChar char="●"/>
              <a:defRPr/>
            </a:lvl7pPr>
            <a:lvl8pPr marL="3657600" lvl="7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Constantia"/>
              <a:buChar char="•"/>
              <a:defRPr/>
            </a:lvl8pPr>
            <a:lvl9pPr marL="4114800" lvl="8" indent="-29527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Font typeface="Constantia"/>
              <a:buChar char="•"/>
              <a:defRPr/>
            </a:lvl9pPr>
          </a:lstStyle>
          <a:p>
            <a:endParaRPr/>
          </a:p>
        </p:txBody>
      </p:sp>
      <p:pic>
        <p:nvPicPr>
          <p:cNvPr id="59" name="Google Shape;59;p3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yellow">
  <p:cSld name="Title and body yellow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3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8219"/>
              </a:buClr>
              <a:buSzPts val="3600"/>
              <a:buFont typeface="Calibri"/>
              <a:buNone/>
              <a:defRPr>
                <a:solidFill>
                  <a:schemeClr val="accent4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3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  <a:defRPr/>
            </a:lvl1pPr>
            <a:lvl2pPr marL="914400" lvl="1" indent="-32575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"/>
              <a:buChar char="●"/>
              <a:defRPr/>
            </a:lvl2pPr>
            <a:lvl3pPr marL="1371600" lvl="2" indent="-298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3"/>
              <a:buChar char="●"/>
              <a:defRPr/>
            </a:lvl3pPr>
            <a:lvl4pPr marL="1828800" lvl="3" indent="-29051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75"/>
              <a:buChar char="●"/>
              <a:defRPr/>
            </a:lvl4pPr>
            <a:lvl5pPr marL="2286000" lvl="4" indent="-29051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75"/>
              <a:buChar char="●"/>
              <a:defRPr/>
            </a:lvl5pPr>
            <a:lvl6pPr marL="2743200" lvl="5" indent="-29717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Char char="●"/>
              <a:defRPr/>
            </a:lvl6pPr>
            <a:lvl7pPr marL="3200400" lvl="6" indent="-28956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"/>
              <a:buChar char="●"/>
              <a:defRPr/>
            </a:lvl7pPr>
            <a:lvl8pPr marL="3657600" lvl="7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Constantia"/>
              <a:buChar char="•"/>
              <a:defRPr/>
            </a:lvl8pPr>
            <a:lvl9pPr marL="4114800" lvl="8" indent="-29527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Font typeface="Constantia"/>
              <a:buChar char="•"/>
              <a:defRPr/>
            </a:lvl9pPr>
          </a:lstStyle>
          <a:p>
            <a:endParaRPr/>
          </a:p>
        </p:txBody>
      </p:sp>
      <p:pic>
        <p:nvPicPr>
          <p:cNvPr id="63" name="Google Shape;63;p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D8D8D8"/>
            </a:gs>
          </a:gsLst>
          <a:lin ang="5640000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1"/>
          <p:cNvSpPr txBox="1"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1"/>
          <p:cNvSpPr txBox="1">
            <a:spLocks noGrp="1"/>
          </p:cNvSpPr>
          <p:nvPr>
            <p:ph type="body" idx="1"/>
          </p:nvPr>
        </p:nvSpPr>
        <p:spPr>
          <a:xfrm>
            <a:off x="457200" y="1451610"/>
            <a:ext cx="8229600" cy="3291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937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25755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530"/>
              <a:buFont typeface="Noto Sans Symbols"/>
              <a:buChar char="●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98640" algn="l" rtl="0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Clr>
                <a:schemeClr val="accent2"/>
              </a:buClr>
              <a:buSzPts val="1103"/>
              <a:buFont typeface="Noto Sans Symbols"/>
              <a:buChar char="●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0512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75"/>
              <a:buFont typeface="Noto Sans Symbols"/>
              <a:buChar char="●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0512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975"/>
              <a:buFont typeface="Noto Sans Symbols"/>
              <a:buChar char="●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7179" algn="l" rtl="0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5"/>
              </a:buClr>
              <a:buSzPts val="1080"/>
              <a:buFont typeface="Noto Sans Symbols"/>
              <a:buChar char="●"/>
              <a:defRPr sz="135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3200400" marR="0" lvl="6" indent="-28956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accent6"/>
              </a:buClr>
              <a:buSzPts val="960"/>
              <a:buFont typeface="Noto Sans Symbols"/>
              <a:buChar char="●"/>
              <a:defRPr sz="12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onstantia"/>
              <a:buChar char="•"/>
              <a:defRPr sz="12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4114800" marR="0" lvl="8" indent="-295275" algn="l" rtl="0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chemeClr val="dk2"/>
              </a:buClr>
              <a:buSzPts val="1050"/>
              <a:buFont typeface="Constantia"/>
              <a:buChar char="•"/>
              <a:defRPr sz="105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R7m5Int1hAA?feature=oembed" TargetMode="Externa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uhLagKspRPY?feature=oembed" TargetMode="Externa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rPPzkDf2Zto?feature=oembed" TargetMode="Externa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"/>
          <p:cNvSpPr txBox="1">
            <a:spLocks noGrp="1"/>
          </p:cNvSpPr>
          <p:nvPr>
            <p:ph type="ctrTitle"/>
          </p:nvPr>
        </p:nvSpPr>
        <p:spPr>
          <a:xfrm>
            <a:off x="533400" y="1028700"/>
            <a:ext cx="78516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en-US" dirty="0"/>
              <a:t>Who Are They Really?</a:t>
            </a:r>
            <a:endParaRPr dirty="0"/>
          </a:p>
        </p:txBody>
      </p:sp>
      <p:sp>
        <p:nvSpPr>
          <p:cNvPr id="73" name="Google Shape;73;p2"/>
          <p:cNvSpPr txBox="1">
            <a:spLocks noGrp="1"/>
          </p:cNvSpPr>
          <p:nvPr>
            <p:ph type="subTitle" idx="1"/>
          </p:nvPr>
        </p:nvSpPr>
        <p:spPr>
          <a:xfrm>
            <a:off x="533400" y="2421402"/>
            <a:ext cx="7854600" cy="13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r>
              <a:rPr lang="en-US" dirty="0"/>
              <a:t>Characterization in The Outsiders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4"/>
          <p:cNvSpPr txBox="1">
            <a:spLocks noGrp="1"/>
          </p:cNvSpPr>
          <p:nvPr>
            <p:ph type="title"/>
          </p:nvPr>
        </p:nvSpPr>
        <p:spPr>
          <a:xfrm>
            <a:off x="530352" y="987552"/>
            <a:ext cx="7772400" cy="102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en-US" dirty="0"/>
              <a:t>Essential Question	</a:t>
            </a:r>
            <a:endParaRPr dirty="0"/>
          </a:p>
        </p:txBody>
      </p:sp>
      <p:sp>
        <p:nvSpPr>
          <p:cNvPr id="85" name="Google Shape;85;p4"/>
          <p:cNvSpPr txBox="1">
            <a:spLocks noGrp="1"/>
          </p:cNvSpPr>
          <p:nvPr>
            <p:ph type="body" idx="1"/>
          </p:nvPr>
        </p:nvSpPr>
        <p:spPr>
          <a:xfrm>
            <a:off x="530352" y="2028498"/>
            <a:ext cx="7772400" cy="113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r>
              <a:rPr lang="en-US" dirty="0"/>
              <a:t>How do characters come to life to the reader?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4"/>
          <p:cNvSpPr txBox="1">
            <a:spLocks noGrp="1"/>
          </p:cNvSpPr>
          <p:nvPr>
            <p:ph type="title"/>
          </p:nvPr>
        </p:nvSpPr>
        <p:spPr>
          <a:xfrm>
            <a:off x="530352" y="987552"/>
            <a:ext cx="7772400" cy="102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en-US" dirty="0"/>
              <a:t>Lesson Objectives</a:t>
            </a:r>
            <a:endParaRPr dirty="0"/>
          </a:p>
        </p:txBody>
      </p:sp>
      <p:sp>
        <p:nvSpPr>
          <p:cNvPr id="85" name="Google Shape;85;p4"/>
          <p:cNvSpPr txBox="1">
            <a:spLocks noGrp="1"/>
          </p:cNvSpPr>
          <p:nvPr>
            <p:ph type="body" idx="1"/>
          </p:nvPr>
        </p:nvSpPr>
        <p:spPr>
          <a:xfrm>
            <a:off x="530352" y="2028497"/>
            <a:ext cx="7772400" cy="22474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Autofit/>
          </a:bodyPr>
          <a:lstStyle/>
          <a:p>
            <a:pPr marL="457200" lvl="0" indent="-4572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bg1"/>
              </a:buClr>
              <a:buSzPts val="2600"/>
              <a:buFont typeface="Arial"/>
              <a:buChar char="•"/>
            </a:pPr>
            <a:r>
              <a:rPr lang="en-US" dirty="0">
                <a:solidFill>
                  <a:schemeClr val="bg1"/>
                </a:solidFill>
              </a:rPr>
              <a:t>Students will be able to identify examples of characterization in both film and text</a:t>
            </a:r>
          </a:p>
          <a:p>
            <a:pPr marL="457200" lvl="0" indent="-4572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bg1"/>
              </a:buClr>
              <a:buSzPts val="2600"/>
              <a:buFont typeface="Arial"/>
              <a:buChar char="•"/>
            </a:pPr>
            <a:r>
              <a:rPr lang="en-US" dirty="0">
                <a:solidFill>
                  <a:schemeClr val="bg1"/>
                </a:solidFill>
              </a:rPr>
              <a:t>Students will be able to construct an argument on a character’s personality based on the characterization.</a:t>
            </a:r>
          </a:p>
        </p:txBody>
      </p:sp>
    </p:spTree>
    <p:extLst>
      <p:ext uri="{BB962C8B-B14F-4D97-AF65-F5344CB8AC3E}">
        <p14:creationId xmlns:p14="http://schemas.microsoft.com/office/powerpoint/2010/main" val="42365003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 dirty="0"/>
              <a:t>Jack Sparrow</a:t>
            </a:r>
            <a:endParaRPr dirty="0"/>
          </a:p>
        </p:txBody>
      </p:sp>
      <p:pic>
        <p:nvPicPr>
          <p:cNvPr id="2" name="Online Media 1" descr="Captain Jack Sparrow's intro">
            <a:hlinkClick r:id="" action="ppaction://media"/>
            <a:extLst>
              <a:ext uri="{FF2B5EF4-FFF2-40B4-BE49-F238E27FC236}">
                <a16:creationId xmlns:a16="http://schemas.microsoft.com/office/drawing/2014/main" id="{36ED4ED9-2C40-7E64-B92F-40801F444BB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836002" y="1669642"/>
            <a:ext cx="5471996" cy="30916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 dirty="0"/>
              <a:t>Tiana</a:t>
            </a:r>
            <a:endParaRPr dirty="0"/>
          </a:p>
        </p:txBody>
      </p:sp>
      <p:pic>
        <p:nvPicPr>
          <p:cNvPr id="3" name="Online Media 2" descr="The Princess &amp; The Frog &quot;Almost There&quot; Film Clip">
            <a:hlinkClick r:id="" action="ppaction://media"/>
            <a:extLst>
              <a:ext uri="{FF2B5EF4-FFF2-40B4-BE49-F238E27FC236}">
                <a16:creationId xmlns:a16="http://schemas.microsoft.com/office/drawing/2014/main" id="{31C326F7-B5CD-3189-83F8-B187332A9FF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996117" y="1543807"/>
            <a:ext cx="5151765" cy="2910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642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 dirty="0"/>
              <a:t>Shrek</a:t>
            </a:r>
            <a:endParaRPr dirty="0"/>
          </a:p>
        </p:txBody>
      </p:sp>
      <p:pic>
        <p:nvPicPr>
          <p:cNvPr id="2" name="Online Media 1" descr="Shrek Clip">
            <a:hlinkClick r:id="" action="ppaction://media"/>
            <a:extLst>
              <a:ext uri="{FF2B5EF4-FFF2-40B4-BE49-F238E27FC236}">
                <a16:creationId xmlns:a16="http://schemas.microsoft.com/office/drawing/2014/main" id="{2C2637BA-B3AC-CA5B-D875-6E766EE5B6E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971413" y="1585752"/>
            <a:ext cx="5044157" cy="2849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950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>
          <a:extLst>
            <a:ext uri="{FF2B5EF4-FFF2-40B4-BE49-F238E27FC236}">
              <a16:creationId xmlns:a16="http://schemas.microsoft.com/office/drawing/2014/main" id="{59E5DF11-2815-D1DB-29BC-549D33CFAE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0">
            <a:extLst>
              <a:ext uri="{FF2B5EF4-FFF2-40B4-BE49-F238E27FC236}">
                <a16:creationId xmlns:a16="http://schemas.microsoft.com/office/drawing/2014/main" id="{9030ABC9-E0DA-8B94-1593-297630F54A7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 dirty="0"/>
              <a:t>Character Description</a:t>
            </a:r>
            <a:endParaRPr dirty="0"/>
          </a:p>
        </p:txBody>
      </p:sp>
      <p:sp>
        <p:nvSpPr>
          <p:cNvPr id="124" name="Google Shape;124;p10">
            <a:extLst>
              <a:ext uri="{FF2B5EF4-FFF2-40B4-BE49-F238E27FC236}">
                <a16:creationId xmlns:a16="http://schemas.microsoft.com/office/drawing/2014/main" id="{2661B78C-E46B-0352-E9CD-81395C4A5F9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451610"/>
            <a:ext cx="8229600" cy="3291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350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None/>
            </a:pPr>
            <a:r>
              <a:rPr lang="en-US" dirty="0"/>
              <a:t>Turn to your elbow partner and take a few minutes to discuss your responses on your </a:t>
            </a:r>
            <a:r>
              <a:rPr lang="en-US" b="1" dirty="0"/>
              <a:t>Character Description </a:t>
            </a:r>
            <a:r>
              <a:rPr lang="en-US" dirty="0"/>
              <a:t>handout.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823679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FFADCCE-5DB5-9CCA-CC35-3E6CEFF23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9050"/>
            <a:ext cx="8229600" cy="857250"/>
          </a:xfrm>
        </p:spPr>
        <p:txBody>
          <a:bodyPr/>
          <a:lstStyle/>
          <a:p>
            <a:r>
              <a:rPr lang="en-US" dirty="0"/>
              <a:t>Cognitive Comics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8E0F6A-9903-3AD8-4CAD-B57AF9D605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052594"/>
            <a:ext cx="8015681" cy="329184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2300" dirty="0"/>
              <a:t>Choose one of the characters from the movie clips.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300" dirty="0"/>
              <a:t>Create a Cognitive Comic of your chosen character interacting with people and their surroundings in a new environment. See examples below: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First day of middle school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Job interview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Learning a new skill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Vacationing in a new place</a:t>
            </a:r>
          </a:p>
          <a:p>
            <a:r>
              <a:rPr lang="en-US" sz="2300" dirty="0"/>
              <a:t>Complete the summary in the provided space on your handout. </a:t>
            </a:r>
          </a:p>
          <a:p>
            <a:pPr marL="577850" indent="-514350">
              <a:buAutoNum type="arabicPeriod"/>
            </a:pPr>
            <a:endParaRPr lang="en-US" dirty="0"/>
          </a:p>
        </p:txBody>
      </p:sp>
      <p:pic>
        <p:nvPicPr>
          <p:cNvPr id="5" name="Picture 4" descr="A group of colorful rectangles with white clouds&#10;&#10;AI-generated content may be incorrect.">
            <a:extLst>
              <a:ext uri="{FF2B5EF4-FFF2-40B4-BE49-F238E27FC236}">
                <a16:creationId xmlns:a16="http://schemas.microsoft.com/office/drawing/2014/main" id="{179FA001-0A5A-45DB-8E10-68984C98B0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4827" y="129050"/>
            <a:ext cx="896108" cy="859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764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9"/>
          <p:cNvSpPr txBox="1">
            <a:spLocks noGrp="1"/>
          </p:cNvSpPr>
          <p:nvPr>
            <p:ph type="title"/>
          </p:nvPr>
        </p:nvSpPr>
        <p:spPr>
          <a:xfrm>
            <a:off x="530352" y="987552"/>
            <a:ext cx="7772400" cy="102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 dirty="0"/>
              <a:t>Characterization</a:t>
            </a:r>
            <a:endParaRPr dirty="0"/>
          </a:p>
        </p:txBody>
      </p:sp>
      <p:sp>
        <p:nvSpPr>
          <p:cNvPr id="118" name="Google Shape;118;p9"/>
          <p:cNvSpPr txBox="1">
            <a:spLocks noGrp="1"/>
          </p:cNvSpPr>
          <p:nvPr>
            <p:ph type="body" idx="1"/>
          </p:nvPr>
        </p:nvSpPr>
        <p:spPr>
          <a:xfrm>
            <a:off x="530352" y="2028498"/>
            <a:ext cx="7772400" cy="113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None/>
            </a:pPr>
            <a:r>
              <a:rPr lang="en-US" dirty="0"/>
              <a:t>The process by which the writer reveals the personality of a character.</a:t>
            </a:r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0"/>
          <p:cNvSpPr txBox="1"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 dirty="0"/>
              <a:t>The STEAL Method</a:t>
            </a:r>
            <a:endParaRPr dirty="0"/>
          </a:p>
        </p:txBody>
      </p:sp>
      <p:sp>
        <p:nvSpPr>
          <p:cNvPr id="124" name="Google Shape;124;p10"/>
          <p:cNvSpPr txBox="1">
            <a:spLocks noGrp="1"/>
          </p:cNvSpPr>
          <p:nvPr>
            <p:ph type="body" idx="1"/>
          </p:nvPr>
        </p:nvSpPr>
        <p:spPr>
          <a:xfrm>
            <a:off x="457200" y="1451610"/>
            <a:ext cx="8229600" cy="3291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937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</a:pPr>
            <a:r>
              <a:rPr lang="en-US" dirty="0"/>
              <a:t>Five elements of characterization</a:t>
            </a:r>
          </a:p>
          <a:p>
            <a:pPr marL="457200" lvl="0" indent="-3937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</a:pPr>
            <a:r>
              <a:rPr lang="en-US" sz="2800" b="1" dirty="0"/>
              <a:t>S</a:t>
            </a:r>
            <a:r>
              <a:rPr lang="en-US" dirty="0"/>
              <a:t>peech, </a:t>
            </a:r>
            <a:r>
              <a:rPr lang="en-US" sz="2800" b="1" dirty="0"/>
              <a:t>T</a:t>
            </a:r>
            <a:r>
              <a:rPr lang="en-US" dirty="0"/>
              <a:t>houghts, </a:t>
            </a:r>
            <a:r>
              <a:rPr lang="en-US" sz="2800" b="1" dirty="0"/>
              <a:t>E</a:t>
            </a:r>
            <a:r>
              <a:rPr lang="en-US" dirty="0"/>
              <a:t>ffects on others, </a:t>
            </a:r>
            <a:r>
              <a:rPr lang="en-US" sz="2800" b="1" dirty="0"/>
              <a:t>A</a:t>
            </a:r>
            <a:r>
              <a:rPr lang="en-US" dirty="0"/>
              <a:t>ctions, and </a:t>
            </a:r>
            <a:r>
              <a:rPr lang="en-US" sz="2800" b="1" dirty="0"/>
              <a:t>L</a:t>
            </a:r>
            <a:r>
              <a:rPr lang="en-US" dirty="0"/>
              <a:t>ooks</a:t>
            </a:r>
          </a:p>
          <a:p>
            <a:pPr marL="457200" lvl="0" indent="-3937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</a:pPr>
            <a:r>
              <a:rPr lang="en-US" dirty="0"/>
              <a:t>Consider the character from the previous video.</a:t>
            </a:r>
          </a:p>
          <a:p>
            <a:pPr marL="457200" lvl="0" indent="-3937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</a:pPr>
            <a:r>
              <a:rPr lang="en-US" dirty="0"/>
              <a:t>Did you notice these elements?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1"/>
          <p:cNvSpPr txBox="1"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 sz="4000" b="1" dirty="0"/>
              <a:t>S</a:t>
            </a:r>
            <a:r>
              <a:rPr lang="en-US" dirty="0"/>
              <a:t>peech</a:t>
            </a:r>
            <a:endParaRPr dirty="0"/>
          </a:p>
        </p:txBody>
      </p:sp>
      <p:sp>
        <p:nvSpPr>
          <p:cNvPr id="130" name="Google Shape;130;p11"/>
          <p:cNvSpPr txBox="1">
            <a:spLocks noGrp="1"/>
          </p:cNvSpPr>
          <p:nvPr>
            <p:ph type="body" idx="1"/>
          </p:nvPr>
        </p:nvSpPr>
        <p:spPr>
          <a:xfrm>
            <a:off x="457200" y="1451610"/>
            <a:ext cx="8229600" cy="3291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937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Char char="•"/>
            </a:pPr>
            <a:r>
              <a:rPr lang="en-US" dirty="0"/>
              <a:t>The words a person chooses can reveal a lot about who they are.  </a:t>
            </a:r>
            <a:endParaRPr dirty="0"/>
          </a:p>
          <a:p>
            <a:pPr marL="4572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 dirty="0"/>
              <a:t>When they speak to other characters, look at… </a:t>
            </a:r>
            <a:endParaRPr dirty="0"/>
          </a:p>
          <a:p>
            <a: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"/>
              <a:buFont typeface="Courier New" panose="02070309020205020404" pitchFamily="49" charset="0"/>
              <a:buChar char="o"/>
            </a:pPr>
            <a:r>
              <a:rPr lang="en-US" dirty="0"/>
              <a:t>What they say </a:t>
            </a:r>
            <a:endParaRPr dirty="0"/>
          </a:p>
          <a:p>
            <a: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"/>
              <a:buFont typeface="Courier New" panose="02070309020205020404" pitchFamily="49" charset="0"/>
              <a:buChar char="o"/>
            </a:pPr>
            <a:r>
              <a:rPr lang="en-US" dirty="0"/>
              <a:t>How they say it</a:t>
            </a:r>
            <a:endParaRPr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2"/>
          <p:cNvSpPr txBox="1"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 sz="4000" b="1" dirty="0"/>
              <a:t>T</a:t>
            </a:r>
            <a:r>
              <a:rPr lang="en-US" dirty="0"/>
              <a:t>houghts</a:t>
            </a:r>
            <a:endParaRPr dirty="0"/>
          </a:p>
        </p:txBody>
      </p:sp>
      <p:sp>
        <p:nvSpPr>
          <p:cNvPr id="136" name="Google Shape;136;p12"/>
          <p:cNvSpPr txBox="1">
            <a:spLocks noGrp="1"/>
          </p:cNvSpPr>
          <p:nvPr>
            <p:ph type="body" idx="1"/>
          </p:nvPr>
        </p:nvSpPr>
        <p:spPr>
          <a:xfrm>
            <a:off x="457200" y="1451610"/>
            <a:ext cx="8229600" cy="3291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937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Char char="•"/>
            </a:pPr>
            <a:r>
              <a:rPr lang="en-US" dirty="0"/>
              <a:t>What is revealed through the character’s private thoughts and feelings?  </a:t>
            </a:r>
            <a:endParaRPr dirty="0"/>
          </a:p>
          <a:p>
            <a:pPr marL="4572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 dirty="0"/>
              <a:t>Consider what a character…</a:t>
            </a:r>
            <a:endParaRPr dirty="0"/>
          </a:p>
          <a:p>
            <a: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"/>
              <a:buFont typeface="Courier New" panose="02070309020205020404" pitchFamily="49" charset="0"/>
              <a:buChar char="o"/>
            </a:pPr>
            <a:r>
              <a:rPr lang="en-US" dirty="0"/>
              <a:t>Thinks</a:t>
            </a:r>
            <a:endParaRPr dirty="0"/>
          </a:p>
          <a:p>
            <a: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"/>
              <a:buFont typeface="Courier New" panose="02070309020205020404" pitchFamily="49" charset="0"/>
              <a:buChar char="o"/>
            </a:pPr>
            <a:r>
              <a:rPr lang="en-US" dirty="0"/>
              <a:t>Believes</a:t>
            </a:r>
            <a:endParaRPr dirty="0"/>
          </a:p>
          <a:p>
            <a: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"/>
              <a:buFont typeface="Courier New" panose="02070309020205020404" pitchFamily="49" charset="0"/>
              <a:buChar char="o"/>
            </a:pPr>
            <a:r>
              <a:rPr lang="en-US" dirty="0"/>
              <a:t>Values</a:t>
            </a:r>
            <a:endParaRPr dirty="0"/>
          </a:p>
          <a:p>
            <a: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"/>
              <a:buFont typeface="Courier New" panose="02070309020205020404" pitchFamily="49" charset="0"/>
              <a:buChar char="o"/>
            </a:pPr>
            <a:r>
              <a:rPr lang="en-US" dirty="0"/>
              <a:t>What motivates a character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3"/>
          <p:cNvSpPr txBox="1"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 sz="4000" b="1" dirty="0"/>
              <a:t>E</a:t>
            </a:r>
            <a:r>
              <a:rPr lang="en-US" dirty="0"/>
              <a:t>ffects on others</a:t>
            </a:r>
            <a:endParaRPr dirty="0"/>
          </a:p>
        </p:txBody>
      </p:sp>
      <p:sp>
        <p:nvSpPr>
          <p:cNvPr id="142" name="Google Shape;142;p13"/>
          <p:cNvSpPr txBox="1">
            <a:spLocks noGrp="1"/>
          </p:cNvSpPr>
          <p:nvPr>
            <p:ph type="body" idx="1"/>
          </p:nvPr>
        </p:nvSpPr>
        <p:spPr>
          <a:xfrm>
            <a:off x="457200" y="1451610"/>
            <a:ext cx="8229600" cy="3291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937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Char char="•"/>
            </a:pPr>
            <a:r>
              <a:rPr lang="en-US" dirty="0"/>
              <a:t>This element focuses on the relationships the character has with others and how they treat each other.</a:t>
            </a:r>
            <a:endParaRPr dirty="0"/>
          </a:p>
          <a:p>
            <a:pPr marL="4572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 dirty="0"/>
              <a:t>How do the characters feel or behave in reaction to him/her?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4"/>
          <p:cNvSpPr txBox="1"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 sz="4000" b="1" dirty="0"/>
              <a:t>A</a:t>
            </a:r>
            <a:r>
              <a:rPr lang="en-US" dirty="0"/>
              <a:t>ctions</a:t>
            </a:r>
            <a:endParaRPr dirty="0"/>
          </a:p>
        </p:txBody>
      </p:sp>
      <p:sp>
        <p:nvSpPr>
          <p:cNvPr id="148" name="Google Shape;148;p14"/>
          <p:cNvSpPr txBox="1">
            <a:spLocks noGrp="1"/>
          </p:cNvSpPr>
          <p:nvPr>
            <p:ph type="body" idx="1"/>
          </p:nvPr>
        </p:nvSpPr>
        <p:spPr>
          <a:xfrm>
            <a:off x="457200" y="1451610"/>
            <a:ext cx="8229600" cy="3291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937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Char char="•"/>
            </a:pPr>
            <a:r>
              <a:rPr lang="en-US" dirty="0"/>
              <a:t>What does the character do?</a:t>
            </a:r>
            <a:endParaRPr dirty="0"/>
          </a:p>
          <a:p>
            <a:pPr marL="4572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 dirty="0"/>
              <a:t>How does the character behave?</a:t>
            </a:r>
            <a:endParaRPr dirty="0"/>
          </a:p>
          <a:p>
            <a:pPr marL="4572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 dirty="0"/>
              <a:t>How does the character react to people and events?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5"/>
          <p:cNvSpPr txBox="1"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 sz="4000" b="1" dirty="0"/>
              <a:t>L</a:t>
            </a:r>
            <a:r>
              <a:rPr lang="en-US" dirty="0"/>
              <a:t>ooks</a:t>
            </a:r>
            <a:endParaRPr dirty="0"/>
          </a:p>
        </p:txBody>
      </p:sp>
      <p:sp>
        <p:nvSpPr>
          <p:cNvPr id="154" name="Google Shape;154;p15"/>
          <p:cNvSpPr txBox="1">
            <a:spLocks noGrp="1"/>
          </p:cNvSpPr>
          <p:nvPr>
            <p:ph type="body" idx="1"/>
          </p:nvPr>
        </p:nvSpPr>
        <p:spPr>
          <a:xfrm>
            <a:off x="457200" y="1451610"/>
            <a:ext cx="8229600" cy="3291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937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Char char="•"/>
            </a:pPr>
            <a:r>
              <a:rPr lang="en-US" dirty="0"/>
              <a:t>How is the character’s physical appearance described?</a:t>
            </a:r>
            <a:endParaRPr dirty="0"/>
          </a:p>
          <a:p>
            <a: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"/>
              <a:buFont typeface="Courier New" panose="02070309020205020404" pitchFamily="49" charset="0"/>
              <a:buChar char="o"/>
            </a:pPr>
            <a:r>
              <a:rPr lang="en-US" dirty="0"/>
              <a:t>Physical Features</a:t>
            </a:r>
            <a:endParaRPr dirty="0"/>
          </a:p>
          <a:p>
            <a: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"/>
              <a:buFont typeface="Courier New" panose="02070309020205020404" pitchFamily="49" charset="0"/>
              <a:buChar char="o"/>
            </a:pPr>
            <a:r>
              <a:rPr lang="en-US" dirty="0"/>
              <a:t>Clothing</a:t>
            </a:r>
            <a:endParaRPr dirty="0"/>
          </a:p>
          <a:p>
            <a: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"/>
              <a:buFont typeface="Courier New" panose="02070309020205020404" pitchFamily="49" charset="0"/>
              <a:buChar char="o"/>
            </a:pPr>
            <a:r>
              <a:rPr lang="en-US" dirty="0"/>
              <a:t>Body Language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6"/>
          <p:cNvSpPr txBox="1"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 dirty="0"/>
              <a:t>Characterization in The Outsiders</a:t>
            </a:r>
            <a:endParaRPr dirty="0"/>
          </a:p>
        </p:txBody>
      </p:sp>
      <p:sp>
        <p:nvSpPr>
          <p:cNvPr id="160" name="Google Shape;160;p16"/>
          <p:cNvSpPr txBox="1">
            <a:spLocks noGrp="1"/>
          </p:cNvSpPr>
          <p:nvPr>
            <p:ph type="body" idx="1"/>
          </p:nvPr>
        </p:nvSpPr>
        <p:spPr>
          <a:xfrm>
            <a:off x="457200" y="1451610"/>
            <a:ext cx="8229600" cy="3291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937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</a:pPr>
            <a:r>
              <a:rPr lang="en-US" dirty="0"/>
              <a:t>Using your character excerpt, identify and write down 5 quotes in the designated space on your handout that relate to the 5 components of STEAL. </a:t>
            </a:r>
          </a:p>
          <a:p>
            <a:pPr marL="457200" lvl="0" indent="-3937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</a:pPr>
            <a:r>
              <a:rPr lang="en-US" dirty="0"/>
              <a:t>Use the table on your handout to explain how the quotes you chose provide a description of your character.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7"/>
          <p:cNvSpPr txBox="1"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 dirty="0"/>
              <a:t>Claim, Evidence, Reasoning (CER)</a:t>
            </a:r>
            <a:endParaRPr dirty="0"/>
          </a:p>
        </p:txBody>
      </p:sp>
      <p:sp>
        <p:nvSpPr>
          <p:cNvPr id="166" name="Google Shape;166;p17"/>
          <p:cNvSpPr txBox="1">
            <a:spLocks noGrp="1"/>
          </p:cNvSpPr>
          <p:nvPr>
            <p:ph type="body" idx="1"/>
          </p:nvPr>
        </p:nvSpPr>
        <p:spPr>
          <a:xfrm>
            <a:off x="457200" y="1451610"/>
            <a:ext cx="8229600" cy="3291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937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</a:pPr>
            <a:r>
              <a:rPr lang="en-US" b="1" dirty="0"/>
              <a:t>Claim: </a:t>
            </a:r>
            <a:r>
              <a:rPr lang="en-US" dirty="0"/>
              <a:t>Make a claim about your character responding to the following question: What type of person is ____?</a:t>
            </a:r>
          </a:p>
          <a:p>
            <a:pPr marL="457200" lvl="0" indent="-3937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</a:pPr>
            <a:r>
              <a:rPr lang="en-US" b="1" dirty="0"/>
              <a:t>Evidence: </a:t>
            </a:r>
            <a:r>
              <a:rPr lang="en-US" dirty="0"/>
              <a:t>Provide evidence from your character excerpt to support your claim. </a:t>
            </a:r>
          </a:p>
          <a:p>
            <a:pPr marL="457200" lvl="0" indent="-3937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</a:pPr>
            <a:r>
              <a:rPr lang="en-US" b="1" dirty="0"/>
              <a:t>Reasoning: </a:t>
            </a:r>
            <a:r>
              <a:rPr lang="en-US" dirty="0"/>
              <a:t>Explain how the evidence you provided clearly supports your claim.  </a:t>
            </a:r>
            <a:endParaRPr dirty="0"/>
          </a:p>
        </p:txBody>
      </p:sp>
      <p:pic>
        <p:nvPicPr>
          <p:cNvPr id="3" name="Picture 2" descr="A purple magnifying glass&#10;&#10;AI-generated content may be incorrect.">
            <a:extLst>
              <a:ext uri="{FF2B5EF4-FFF2-40B4-BE49-F238E27FC236}">
                <a16:creationId xmlns:a16="http://schemas.microsoft.com/office/drawing/2014/main" id="{D4DEDFA0-A3CF-C210-93B5-4C5A6C9755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4963" y="184639"/>
            <a:ext cx="914400" cy="914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LEARN theme">
  <a:themeElements>
    <a:clrScheme name="Custom 11">
      <a:dk1>
        <a:srgbClr val="000000"/>
      </a:dk1>
      <a:lt1>
        <a:srgbClr val="FFFFFF"/>
      </a:lt1>
      <a:dk2>
        <a:srgbClr val="534949"/>
      </a:dk2>
      <a:lt2>
        <a:srgbClr val="F2E6B7"/>
      </a:lt2>
      <a:accent1>
        <a:srgbClr val="DCBA25"/>
      </a:accent1>
      <a:accent2>
        <a:srgbClr val="679BCD"/>
      </a:accent2>
      <a:accent3>
        <a:srgbClr val="999967"/>
      </a:accent3>
      <a:accent4>
        <a:srgbClr val="991B1E"/>
      </a:accent4>
      <a:accent5>
        <a:srgbClr val="C1C1C1"/>
      </a:accent5>
      <a:accent6>
        <a:srgbClr val="7D1619"/>
      </a:accent6>
      <a:hlink>
        <a:srgbClr val="5D94C1"/>
      </a:hlink>
      <a:folHlink>
        <a:srgbClr val="7C7C5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</TotalTime>
  <Words>530</Words>
  <Application>Microsoft Macintosh PowerPoint</Application>
  <PresentationFormat>On-screen Show (16:9)</PresentationFormat>
  <Paragraphs>61</Paragraphs>
  <Slides>18</Slides>
  <Notes>17</Notes>
  <HiddenSlides>0</HiddenSlides>
  <MMClips>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Georgia</vt:lpstr>
      <vt:lpstr>Calibri</vt:lpstr>
      <vt:lpstr>Courier New</vt:lpstr>
      <vt:lpstr>Arial</vt:lpstr>
      <vt:lpstr>Constantia</vt:lpstr>
      <vt:lpstr>LEARN theme</vt:lpstr>
      <vt:lpstr>PowerPoint Presentation</vt:lpstr>
      <vt:lpstr>Who Are They Really?</vt:lpstr>
      <vt:lpstr>Essential Question </vt:lpstr>
      <vt:lpstr>Lesson Objectives</vt:lpstr>
      <vt:lpstr>Jack Sparrow</vt:lpstr>
      <vt:lpstr>Tiana</vt:lpstr>
      <vt:lpstr>Shrek</vt:lpstr>
      <vt:lpstr>Character Description</vt:lpstr>
      <vt:lpstr>Cognitive Comics</vt:lpstr>
      <vt:lpstr>Characterization</vt:lpstr>
      <vt:lpstr>The STEAL Method</vt:lpstr>
      <vt:lpstr>Speech</vt:lpstr>
      <vt:lpstr>Thoughts</vt:lpstr>
      <vt:lpstr>Effects on others</vt:lpstr>
      <vt:lpstr>Actions</vt:lpstr>
      <vt:lpstr>Looks</vt:lpstr>
      <vt:lpstr>Characterization in The Outsiders</vt:lpstr>
      <vt:lpstr>Claim, Evidence, Reasoning (CER)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Who Are They Really</dc:title>
  <dc:subject/>
  <dc:creator>K20 Center</dc:creator>
  <cp:keywords/>
  <dc:description/>
  <cp:lastModifiedBy>Gracia, Ann M.</cp:lastModifiedBy>
  <cp:revision>7</cp:revision>
  <dcterms:modified xsi:type="dcterms:W3CDTF">2025-05-12T19:32:06Z</dcterms:modified>
  <cp:category/>
</cp:coreProperties>
</file>