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4"/>
    <p:sldMasterId id="2147483679" r:id="rId5"/>
    <p:sldMasterId id="2147483680" r:id="rId6"/>
  </p:sldMasterIdLst>
  <p:notesMasterIdLst>
    <p:notesMasterId r:id="rId27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3129" autoAdjust="0"/>
  </p:normalViewPr>
  <p:slideViewPr>
    <p:cSldViewPr snapToGrid="0">
      <p:cViewPr varScale="1">
        <p:scale>
          <a:sx n="177" d="100"/>
          <a:sy n="177" d="100"/>
        </p:scale>
        <p:origin x="1340" y="104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9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evacuation-sign-signage-safety-1738375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k20center.padlet.org/lindseylink/uqanbzkbgp6of3hg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2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3d395cfa3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c3d395cfa3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4ae881bed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c4ae881bed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c4ae881be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c4ae881be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4ae881be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4ae881be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4ae881be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c4ae881be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Locad, G. B. (n.d.). </a:t>
            </a:r>
            <a:r>
              <a:rPr lang="en" i="1" dirty="0">
                <a:solidFill>
                  <a:schemeClr val="dk1"/>
                </a:solidFill>
              </a:rPr>
              <a:t>Harry Potter Scar and Glasses</a:t>
            </a:r>
            <a:r>
              <a:rPr lang="en" dirty="0">
                <a:solidFill>
                  <a:schemeClr val="dk1"/>
                </a:solidFill>
              </a:rPr>
              <a:t>. https://thenounproject.com/term/harry-potter-scar-and-glasses/1223750/ 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c4ae881be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c4ae881be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Clker-Free-Vector-Images. (2012). </a:t>
            </a:r>
            <a:r>
              <a:rPr lang="en" i="1" dirty="0">
                <a:solidFill>
                  <a:schemeClr val="dk1"/>
                </a:solidFill>
              </a:rPr>
              <a:t>Animals</a:t>
            </a:r>
            <a:r>
              <a:rPr lang="en" dirty="0">
                <a:solidFill>
                  <a:schemeClr val="dk1"/>
                </a:solidFill>
              </a:rPr>
              <a:t>. https://pixabay.com/vectors/dove-peace-flying-olive-branch-41260/.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4ae881be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c4ae881be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4ae881bed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c4ae881bed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Wikimedia. (2021). </a:t>
            </a:r>
            <a:r>
              <a:rPr lang="en" i="1" dirty="0">
                <a:solidFill>
                  <a:schemeClr val="dk1"/>
                </a:solidFill>
              </a:rPr>
              <a:t>Raymond James Stadium</a:t>
            </a:r>
            <a:r>
              <a:rPr lang="en" dirty="0">
                <a:solidFill>
                  <a:schemeClr val="dk1"/>
                </a:solidFill>
              </a:rPr>
              <a:t>. https://commons.wikimedia.org/wiki/File:Raymond_James_Stadium_(2021)_A.jpg. </a:t>
            </a:r>
            <a:endParaRPr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Hassan, M. . (2018). </a:t>
            </a:r>
            <a:r>
              <a:rPr lang="en" i="1" dirty="0">
                <a:solidFill>
                  <a:schemeClr val="dk1"/>
                </a:solidFill>
              </a:rPr>
              <a:t>Nfl logo</a:t>
            </a:r>
            <a:r>
              <a:rPr lang="en" dirty="0">
                <a:solidFill>
                  <a:schemeClr val="dk1"/>
                </a:solidFill>
              </a:rPr>
              <a:t>. https://pixabay.com/vectors/nfl-national-football-league-logo-3644686/.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4ae881be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c4ae881be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Pexels. (2016). </a:t>
            </a:r>
            <a:r>
              <a:rPr lang="en" i="1" dirty="0">
                <a:solidFill>
                  <a:schemeClr val="dk1"/>
                </a:solidFill>
              </a:rPr>
              <a:t>White House</a:t>
            </a:r>
            <a:r>
              <a:rPr lang="en" dirty="0">
                <a:solidFill>
                  <a:schemeClr val="dk1"/>
                </a:solidFill>
              </a:rPr>
              <a:t>. https://pixabay.com/photos/administration-architecture-building-1846270/. </a:t>
            </a:r>
            <a:endParaRPr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Pixabay.(2016). </a:t>
            </a:r>
            <a:r>
              <a:rPr lang="en" i="1" dirty="0">
                <a:solidFill>
                  <a:schemeClr val="dk1"/>
                </a:solidFill>
              </a:rPr>
              <a:t>American Flag</a:t>
            </a:r>
            <a:r>
              <a:rPr lang="en" dirty="0">
                <a:solidFill>
                  <a:schemeClr val="dk1"/>
                </a:solidFill>
              </a:rPr>
              <a:t>. https://pixabay.com/photos/flag-america-usa-states-1291945/.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4ae881bed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c4ae881bed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 Snow globe. [Original image.]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4ae881bed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c4ae881bed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Gallery walk/carousel. Strategy. </a:t>
            </a:r>
            <a:r>
              <a:rPr lang="en-US" dirty="0">
                <a:hlinkClick r:id="rId3"/>
              </a:rPr>
              <a:t>https://learn.k20center.ou.edu/strategy/118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3d395cfa3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c3d395cfa3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c4ae881bed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c4ae881bed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Muddiest point. Strategy.  </a:t>
            </a:r>
            <a:r>
              <a:rPr lang="en-US" dirty="0">
                <a:hlinkClick r:id="rId3"/>
              </a:rPr>
              <a:t>https://learn.k20center.ou.edu/strategy/109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3d395cfa3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c3d395cfa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3d395cfa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c3d395cfa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3d395cfa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https://pixabay.com/photos/evacuation-sign-signage-safety-1738375/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https://k20center.padlet.org/lindseylink/uqanbzkbgp6of3hg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156;gc3d395cfa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4ae881b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4ae881b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I notice, I wonder. Strategy.  </a:t>
            </a:r>
            <a:r>
              <a:rPr lang="en-US" dirty="0">
                <a:hlinkClick r:id="rId3"/>
              </a:rPr>
              <a:t>https://learn.k20center.ou.edu/strategy/180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4ae881be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4ae881be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Categorical highlighting. Strategy.  </a:t>
            </a:r>
            <a:r>
              <a:rPr lang="en-US" dirty="0">
                <a:hlinkClick r:id="rId3"/>
              </a:rPr>
              <a:t>https://learn.k20center.ou.edu/strategy/192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71d00cf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71d00cf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 Snow globe. [Original image].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3d395cfa3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c3d395cfa3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Cliker-Free-Vector-Images. (2012). </a:t>
            </a:r>
            <a:r>
              <a:rPr lang="en" i="1" dirty="0">
                <a:solidFill>
                  <a:schemeClr val="dk1"/>
                </a:solidFill>
              </a:rPr>
              <a:t>Smartphone</a:t>
            </a:r>
            <a:r>
              <a:rPr lang="en" dirty="0">
                <a:solidFill>
                  <a:schemeClr val="dk1"/>
                </a:solidFill>
              </a:rPr>
              <a:t>. https://pixabay.com/vectors/iphone-cellphone-smartphone-mobile-37856/. </a:t>
            </a:r>
            <a:endParaRPr dirty="0">
              <a:solidFill>
                <a:schemeClr val="dk1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Evan-Amos. (2012). </a:t>
            </a:r>
            <a:r>
              <a:rPr lang="en" i="1" dirty="0">
                <a:solidFill>
                  <a:schemeClr val="dk1"/>
                </a:solidFill>
              </a:rPr>
              <a:t>Rock Candy Sticks</a:t>
            </a:r>
            <a:r>
              <a:rPr lang="en" dirty="0">
                <a:solidFill>
                  <a:schemeClr val="dk1"/>
                </a:solidFill>
              </a:rPr>
              <a:t>. https://commons.wikimedia.org/wiki/File:Rock-Candy-Sticks.jpg. </a:t>
            </a:r>
            <a:endParaRPr dirty="0">
              <a:solidFill>
                <a:schemeClr val="dk1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 dirty="0">
                <a:solidFill>
                  <a:schemeClr val="dk1"/>
                </a:solidFill>
              </a:rPr>
              <a:t>Weather Symbol on a Hoodie as a Picture for Clipart</a:t>
            </a:r>
            <a:r>
              <a:rPr lang="en" dirty="0">
                <a:solidFill>
                  <a:schemeClr val="dk1"/>
                </a:solidFill>
              </a:rPr>
              <a:t>. (n.d.). https://pixy.org/996909/. </a:t>
            </a: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One-Pager. Strategy. </a:t>
            </a:r>
            <a:r>
              <a:rPr lang="en-US" dirty="0">
                <a:hlinkClick r:id="rId3"/>
              </a:rPr>
              <a:t>https://learn.k20center.ou.edu/strategy/72</a:t>
            </a: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3"/>
          <p:cNvSpPr txBox="1">
            <a:spLocks noGrp="1"/>
          </p:cNvSpPr>
          <p:nvPr>
            <p:ph type="body" idx="1"/>
          </p:nvPr>
        </p:nvSpPr>
        <p:spPr>
          <a:xfrm>
            <a:off x="457200" y="1256836"/>
            <a:ext cx="7254000" cy="283942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The use of symbols to represent ideas or qualities.</a:t>
            </a:r>
            <a:endParaRPr dirty="0"/>
          </a:p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Examples: 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Harry Potter’s scar symbolizes his bravery, like a badge of honor.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A dove symbolizes peace.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Apples symbolize knowledge.</a:t>
            </a:r>
            <a:endParaRPr dirty="0"/>
          </a:p>
        </p:txBody>
      </p:sp>
      <p:sp>
        <p:nvSpPr>
          <p:cNvPr id="198" name="Google Shape;198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33851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Symbolism</a:t>
            </a:r>
            <a:endParaRPr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7472749" cy="294137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A community, place, or situation regarded as encapsulating in miniature qualities or features of something much larger.</a:t>
            </a:r>
            <a:endParaRPr dirty="0"/>
          </a:p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Examples: 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One football game is a microcosm of the entire season.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Washington, D.C., is a microcosm of the United States.</a:t>
            </a:r>
            <a:endParaRPr dirty="0"/>
          </a:p>
        </p:txBody>
      </p:sp>
      <p:sp>
        <p:nvSpPr>
          <p:cNvPr id="204" name="Google Shape;204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52077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Microcosm</a:t>
            </a:r>
            <a:endParaRPr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Symbolism</a:t>
            </a:r>
            <a:endParaRPr/>
          </a:p>
        </p:txBody>
      </p:sp>
      <p:sp>
        <p:nvSpPr>
          <p:cNvPr id="210" name="Google Shape;210;p4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The use of symbols to represent ideas or qualities.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6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2040293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Harry Potter’s scar symbolizes his bravery like a badge of honor.</a:t>
            </a:r>
            <a:endParaRPr dirty="0"/>
          </a:p>
        </p:txBody>
      </p:sp>
      <p:sp>
        <p:nvSpPr>
          <p:cNvPr id="216" name="Google Shape;216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95635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Symbolism</a:t>
            </a:r>
            <a:endParaRPr b="1" dirty="0"/>
          </a:p>
        </p:txBody>
      </p:sp>
      <p:pic>
        <p:nvPicPr>
          <p:cNvPr id="217" name="Google Shape;217;p46"/>
          <p:cNvPicPr preferRelativeResize="0"/>
          <p:nvPr/>
        </p:nvPicPr>
        <p:blipFill rotWithShape="1">
          <a:blip r:embed="rId3">
            <a:alphaModFix/>
          </a:blip>
          <a:srcRect t="15758" b="13450"/>
          <a:stretch/>
        </p:blipFill>
        <p:spPr>
          <a:xfrm>
            <a:off x="4102375" y="1271225"/>
            <a:ext cx="3674050" cy="26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7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1762266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A dove symbolizes peace.</a:t>
            </a:r>
            <a:endParaRPr dirty="0"/>
          </a:p>
        </p:txBody>
      </p:sp>
      <p:sp>
        <p:nvSpPr>
          <p:cNvPr id="223" name="Google Shape;223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80189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Symbolism</a:t>
            </a:r>
            <a:endParaRPr b="1" dirty="0"/>
          </a:p>
        </p:txBody>
      </p:sp>
      <p:pic>
        <p:nvPicPr>
          <p:cNvPr id="224" name="Google Shape;22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0764" y="734723"/>
            <a:ext cx="2996651" cy="367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"/>
          <p:cNvSpPr txBox="1">
            <a:spLocks noGrp="1"/>
          </p:cNvSpPr>
          <p:nvPr>
            <p:ph type="title"/>
          </p:nvPr>
        </p:nvSpPr>
        <p:spPr>
          <a:xfrm>
            <a:off x="550988" y="428409"/>
            <a:ext cx="3233269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Microcosm</a:t>
            </a:r>
            <a:endParaRPr dirty="0"/>
          </a:p>
        </p:txBody>
      </p:sp>
      <p:sp>
        <p:nvSpPr>
          <p:cNvPr id="230" name="Google Shape;230;p48"/>
          <p:cNvSpPr txBox="1">
            <a:spLocks noGrp="1"/>
          </p:cNvSpPr>
          <p:nvPr>
            <p:ph type="body" idx="1"/>
          </p:nvPr>
        </p:nvSpPr>
        <p:spPr>
          <a:xfrm>
            <a:off x="462390" y="1725757"/>
            <a:ext cx="7772400" cy="1768115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A community, place, or situation regarded as encapsulating in miniature characteristic qualities or features of something much larger.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9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2718658" cy="1935261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One football game is a microcosm of the entire season.</a:t>
            </a:r>
            <a:endParaRPr dirty="0"/>
          </a:p>
        </p:txBody>
      </p:sp>
      <p:sp>
        <p:nvSpPr>
          <p:cNvPr id="236" name="Google Shape;236;p4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74937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Microcosm</a:t>
            </a:r>
            <a:endParaRPr b="1" dirty="0"/>
          </a:p>
        </p:txBody>
      </p:sp>
      <p:pic>
        <p:nvPicPr>
          <p:cNvPr id="237" name="Google Shape;23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500" y="1795013"/>
            <a:ext cx="2164451" cy="216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8023" y="1509901"/>
            <a:ext cx="2927652" cy="183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0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1774623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Washington, D.C., is a microcosm of the United States.</a:t>
            </a:r>
            <a:endParaRPr dirty="0"/>
          </a:p>
        </p:txBody>
      </p:sp>
      <p:sp>
        <p:nvSpPr>
          <p:cNvPr id="244" name="Google Shape;244;p5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79880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Microcosm</a:t>
            </a:r>
            <a:endParaRPr dirty="0"/>
          </a:p>
        </p:txBody>
      </p:sp>
      <p:pic>
        <p:nvPicPr>
          <p:cNvPr id="245" name="Google Shape;24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4675" y="1978513"/>
            <a:ext cx="2614248" cy="196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5129" y="1978512"/>
            <a:ext cx="2798870" cy="196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1"/>
          <p:cNvSpPr txBox="1">
            <a:spLocks noGrp="1"/>
          </p:cNvSpPr>
          <p:nvPr>
            <p:ph type="body" idx="1"/>
          </p:nvPr>
        </p:nvSpPr>
        <p:spPr>
          <a:xfrm>
            <a:off x="457200" y="1391425"/>
            <a:ext cx="82296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Your microcosm will be a reflection of the world as </a:t>
            </a:r>
            <a:r>
              <a:rPr lang="en" i="1" u="sng"/>
              <a:t>YOU</a:t>
            </a:r>
            <a:r>
              <a:rPr lang="en"/>
              <a:t> see it.</a:t>
            </a:r>
            <a:endParaRPr/>
          </a:p>
        </p:txBody>
      </p:sp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97758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Building Your Own Microcosm</a:t>
            </a:r>
            <a:endParaRPr b="1" dirty="0"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Yourself and those most important to you: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dirty="0"/>
              <a:t>Family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dirty="0"/>
              <a:t>Friends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dirty="0"/>
              <a:t>Sports Team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Setting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Survival Items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dirty="0"/>
              <a:t>Food and water source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dirty="0"/>
              <a:t>Shelter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§"/>
            </a:pPr>
            <a:r>
              <a:rPr lang="en" dirty="0"/>
              <a:t>Clothing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Power Structure</a:t>
            </a:r>
            <a:endParaRPr dirty="0"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4"/>
          </p:nvPr>
        </p:nvSpPr>
        <p:spPr>
          <a:xfrm>
            <a:off x="4649800" y="1974755"/>
            <a:ext cx="4040100" cy="12570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Include a paragraph description to go along with the image/display that explains the reasoning for each item you chose.</a:t>
            </a:r>
            <a:endParaRPr dirty="0"/>
          </a:p>
        </p:txBody>
      </p:sp>
      <p:pic>
        <p:nvPicPr>
          <p:cNvPr id="255" name="Google Shape;255;p51"/>
          <p:cNvPicPr preferRelativeResize="0"/>
          <p:nvPr/>
        </p:nvPicPr>
        <p:blipFill rotWithShape="1">
          <a:blip r:embed="rId3">
            <a:alphaModFix/>
          </a:blip>
          <a:srcRect l="21215" r="25681"/>
          <a:stretch/>
        </p:blipFill>
        <p:spPr>
          <a:xfrm>
            <a:off x="5911337" y="3320675"/>
            <a:ext cx="1517026" cy="160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01195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Gallery Walk</a:t>
            </a:r>
            <a:endParaRPr b="1" dirty="0"/>
          </a:p>
        </p:txBody>
      </p:sp>
      <p:sp>
        <p:nvSpPr>
          <p:cNvPr id="261" name="Google Shape;261;p5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4655408" cy="2059068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Take some time to view each of the microcosms created by your classmates. </a:t>
            </a:r>
            <a:endParaRPr dirty="0"/>
          </a:p>
        </p:txBody>
      </p:sp>
      <p:pic>
        <p:nvPicPr>
          <p:cNvPr id="262" name="Google Shape;262;p52"/>
          <p:cNvPicPr preferRelativeResize="0"/>
          <p:nvPr/>
        </p:nvPicPr>
        <p:blipFill rotWithShape="1">
          <a:blip r:embed="rId3">
            <a:alphaModFix/>
          </a:blip>
          <a:srcRect t="39228"/>
          <a:stretch/>
        </p:blipFill>
        <p:spPr>
          <a:xfrm>
            <a:off x="5385024" y="1849816"/>
            <a:ext cx="3505250" cy="10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383776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 dirty="0"/>
              <a:t>I’m a Survivor</a:t>
            </a:r>
            <a:endParaRPr dirty="0"/>
          </a:p>
        </p:txBody>
      </p:sp>
      <p:sp>
        <p:nvSpPr>
          <p:cNvPr id="140" name="Google Shape;140;p3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4075629" cy="58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Lord of the Flies: Lesson 1</a:t>
            </a:r>
            <a:endParaRPr dirty="0"/>
          </a:p>
        </p:txBody>
      </p:sp>
      <p:pic>
        <p:nvPicPr>
          <p:cNvPr id="141" name="Google Shape;14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350" y="792513"/>
            <a:ext cx="3558477" cy="3558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54021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Muddiest Point</a:t>
            </a:r>
            <a:endParaRPr b="1" dirty="0"/>
          </a:p>
        </p:txBody>
      </p:sp>
      <p:sp>
        <p:nvSpPr>
          <p:cNvPr id="268" name="Google Shape;268;p5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4791332" cy="2228973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about microcosm and/or symbolism is still a little murky to you?</a:t>
            </a:r>
            <a:endParaRPr dirty="0"/>
          </a:p>
        </p:txBody>
      </p:sp>
      <p:pic>
        <p:nvPicPr>
          <p:cNvPr id="269" name="Google Shape;26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9527" y="702298"/>
            <a:ext cx="3361500" cy="33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>
            <a:spLocks noGrp="1"/>
          </p:cNvSpPr>
          <p:nvPr>
            <p:ph type="title"/>
          </p:nvPr>
        </p:nvSpPr>
        <p:spPr>
          <a:xfrm>
            <a:off x="558155" y="542709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147" name="Google Shape;147;p3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How does the author use symbolism to develop characterization and theme?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 txBox="1">
            <a:spLocks noGrp="1"/>
          </p:cNvSpPr>
          <p:nvPr>
            <p:ph type="title"/>
          </p:nvPr>
        </p:nvSpPr>
        <p:spPr>
          <a:xfrm>
            <a:off x="526274" y="678633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dirty="0"/>
              <a:t>Lesson Objectives</a:t>
            </a:r>
            <a:endParaRPr dirty="0"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Understand the concept of microcosm;</a:t>
            </a:r>
            <a:endParaRPr dirty="0"/>
          </a:p>
          <a:p>
            <a:pPr>
              <a:spcBef>
                <a:spcPts val="0"/>
              </a:spcBef>
            </a:pPr>
            <a:r>
              <a:rPr lang="en" dirty="0"/>
              <a:t>Create a microcosm.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>
            <a:spLocks noGrp="1"/>
          </p:cNvSpPr>
          <p:nvPr>
            <p:ph type="body" idx="1"/>
          </p:nvPr>
        </p:nvSpPr>
        <p:spPr>
          <a:xfrm>
            <a:off x="460289" y="1257899"/>
            <a:ext cx="5020500" cy="2627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What three (3) things would you take with you in an emergency?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Keep in mind that these are items that should be nearby.</a:t>
            </a:r>
            <a:endParaRPr dirty="0"/>
          </a:p>
        </p:txBody>
      </p:sp>
      <p:sp>
        <p:nvSpPr>
          <p:cNvPr id="159" name="Google Shape;159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97488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Digital Survey</a:t>
            </a:r>
            <a:endParaRPr b="1" dirty="0"/>
          </a:p>
        </p:txBody>
      </p:sp>
      <p:pic>
        <p:nvPicPr>
          <p:cNvPr id="160" name="Google Shape;16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7363" y="1576212"/>
            <a:ext cx="2624525" cy="175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Looking at the items listed, do you notice any patterns?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Based on gender?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Based on age/grade level?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Are there any other patterns that emerge?</a:t>
            </a:r>
            <a:endParaRPr/>
          </a:p>
        </p:txBody>
      </p:sp>
      <p:sp>
        <p:nvSpPr>
          <p:cNvPr id="166" name="Google Shape;166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66377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 Notice, I Wonder</a:t>
            </a:r>
            <a:endParaRPr b="1" dirty="0"/>
          </a:p>
        </p:txBody>
      </p:sp>
      <p:pic>
        <p:nvPicPr>
          <p:cNvPr id="167" name="Google Shape;16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825" y="1749199"/>
            <a:ext cx="2732701" cy="273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 txBox="1">
            <a:spLocks noGrp="1"/>
          </p:cNvSpPr>
          <p:nvPr>
            <p:ph type="title"/>
          </p:nvPr>
        </p:nvSpPr>
        <p:spPr>
          <a:xfrm>
            <a:off x="401593" y="0"/>
            <a:ext cx="492725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Categorical Highlighting</a:t>
            </a:r>
            <a:endParaRPr b="1" dirty="0"/>
          </a:p>
        </p:txBody>
      </p:sp>
      <p:sp>
        <p:nvSpPr>
          <p:cNvPr id="173" name="Google Shape;173;p40"/>
          <p:cNvSpPr txBox="1">
            <a:spLocks noGrp="1"/>
          </p:cNvSpPr>
          <p:nvPr>
            <p:ph type="body" idx="1"/>
          </p:nvPr>
        </p:nvSpPr>
        <p:spPr>
          <a:xfrm>
            <a:off x="401592" y="897285"/>
            <a:ext cx="5614007" cy="3819905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400" dirty="0"/>
              <a:t>As you read the passage, highlight the following key information:</a:t>
            </a:r>
            <a:endParaRPr sz="24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>
                <a:highlight>
                  <a:srgbClr val="FF00FF"/>
                </a:highlight>
              </a:rPr>
              <a:t>Pink</a:t>
            </a:r>
            <a:r>
              <a:rPr lang="en" sz="2400" dirty="0"/>
              <a:t> – Identifies your understanding of a microcosm;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>
                <a:highlight>
                  <a:srgbClr val="00FFFF"/>
                </a:highlight>
              </a:rPr>
              <a:t>Blue</a:t>
            </a:r>
            <a:r>
              <a:rPr lang="en" sz="2400" dirty="0"/>
              <a:t> – Identifies your understanding of symbolism: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>
                <a:highlight>
                  <a:srgbClr val="FFFF00"/>
                </a:highlight>
              </a:rPr>
              <a:t>Yellow</a:t>
            </a:r>
            <a:r>
              <a:rPr lang="en" sz="2400" dirty="0"/>
              <a:t> – Identifies any connections you find between microcosms and symbolism.</a:t>
            </a:r>
            <a:endParaRPr sz="2400" dirty="0"/>
          </a:p>
        </p:txBody>
      </p:sp>
      <p:pic>
        <p:nvPicPr>
          <p:cNvPr id="174" name="Google Shape;17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6033" y="986317"/>
            <a:ext cx="20574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1"/>
          <p:cNvSpPr txBox="1">
            <a:spLocks noGrp="1"/>
          </p:cNvSpPr>
          <p:nvPr>
            <p:ph type="title"/>
          </p:nvPr>
        </p:nvSpPr>
        <p:spPr>
          <a:xfrm>
            <a:off x="457200" y="78647"/>
            <a:ext cx="443607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Questions to Consider</a:t>
            </a:r>
            <a:endParaRPr b="1" dirty="0"/>
          </a:p>
        </p:txBody>
      </p:sp>
      <p:sp>
        <p:nvSpPr>
          <p:cNvPr id="180" name="Google Shape;180;p41"/>
          <p:cNvSpPr txBox="1">
            <a:spLocks noGrp="1"/>
          </p:cNvSpPr>
          <p:nvPr>
            <p:ph type="body" idx="1"/>
          </p:nvPr>
        </p:nvSpPr>
        <p:spPr>
          <a:xfrm>
            <a:off x="457200" y="971427"/>
            <a:ext cx="4803689" cy="3433757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500" dirty="0"/>
              <a:t>What is a microcosm? </a:t>
            </a:r>
            <a:endParaRPr sz="25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500" dirty="0"/>
              <a:t>How does it relate to symbolism? </a:t>
            </a:r>
            <a:endParaRPr sz="25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500" dirty="0"/>
              <a:t>What do you think the novel </a:t>
            </a:r>
            <a:r>
              <a:rPr lang="en" sz="2500" i="1" dirty="0"/>
              <a:t>Lord of the Flies </a:t>
            </a:r>
            <a:r>
              <a:rPr lang="en" sz="2500" dirty="0"/>
              <a:t>is a microcosm of?  </a:t>
            </a:r>
            <a:endParaRPr sz="25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500" dirty="0"/>
              <a:t>Make a prediction: What might this story be about/include?</a:t>
            </a:r>
            <a:endParaRPr sz="2500" dirty="0"/>
          </a:p>
        </p:txBody>
      </p:sp>
      <p:pic>
        <p:nvPicPr>
          <p:cNvPr id="181" name="Google Shape;181;p41"/>
          <p:cNvPicPr preferRelativeResize="0"/>
          <p:nvPr/>
        </p:nvPicPr>
        <p:blipFill rotWithShape="1">
          <a:blip r:embed="rId3">
            <a:alphaModFix/>
          </a:blip>
          <a:srcRect l="21100" r="25603"/>
          <a:stretch/>
        </p:blipFill>
        <p:spPr>
          <a:xfrm>
            <a:off x="5827702" y="1164647"/>
            <a:ext cx="2596150" cy="27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/>
              <a:t>How do the items you chose represent you?</a:t>
            </a:r>
            <a:endParaRPr sz="3400" b="1" dirty="0"/>
          </a:p>
        </p:txBody>
      </p:sp>
      <p:pic>
        <p:nvPicPr>
          <p:cNvPr id="187" name="Google Shape;18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75" y="1469474"/>
            <a:ext cx="1898675" cy="193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5492" y="3192642"/>
            <a:ext cx="2910272" cy="164361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2"/>
          <p:cNvSpPr txBox="1"/>
          <p:nvPr/>
        </p:nvSpPr>
        <p:spPr>
          <a:xfrm>
            <a:off x="2109650" y="1915138"/>
            <a:ext cx="2448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Cell Phone/iPad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This represents the parts of me that like to stay connected with my friends and family.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2"/>
          <p:cNvSpPr txBox="1"/>
          <p:nvPr/>
        </p:nvSpPr>
        <p:spPr>
          <a:xfrm>
            <a:off x="6717425" y="1915150"/>
            <a:ext cx="2448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Hoodie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represents the parts of me that like to snuggle up and have some quiet, alone time.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2"/>
          <p:cNvSpPr txBox="1"/>
          <p:nvPr/>
        </p:nvSpPr>
        <p:spPr>
          <a:xfrm>
            <a:off x="4775925" y="3598275"/>
            <a:ext cx="24486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Candy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This represents my sweet tooth and the fact that I am usually always eating something.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5925" y="1469459"/>
            <a:ext cx="1941511" cy="1938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6EF7F7-FD16-4178-BE87-82BD0401F1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D673B7-4865-4DFB-9AAB-827A6763BD25}">
  <ds:schemaRefs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966e68ee-ec3c-4f12-bd4f-fedbbec8de0b"/>
    <ds:schemaRef ds:uri="http://purl.org/dc/terms/"/>
    <ds:schemaRef ds:uri="d06b737b-b789-4524-96b5-d3d460658ae2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086E2AC-A8AF-4837-B40B-1958DDEFBF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899</Words>
  <Application>Microsoft Office PowerPoint</Application>
  <PresentationFormat>On-screen Show (16:9)</PresentationFormat>
  <Paragraphs>93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Noto Sans Symbols</vt:lpstr>
      <vt:lpstr>Wingdings</vt:lpstr>
      <vt:lpstr>Simple Light</vt:lpstr>
      <vt:lpstr>LEARN theme</vt:lpstr>
      <vt:lpstr>LEARN theme</vt:lpstr>
      <vt:lpstr>PowerPoint Presentation</vt:lpstr>
      <vt:lpstr>I’m a Survivor</vt:lpstr>
      <vt:lpstr>Essential Question</vt:lpstr>
      <vt:lpstr>Lesson Objectives</vt:lpstr>
      <vt:lpstr>Digital Survey</vt:lpstr>
      <vt:lpstr>I Notice, I Wonder</vt:lpstr>
      <vt:lpstr>Categorical Highlighting</vt:lpstr>
      <vt:lpstr>Questions to Consider</vt:lpstr>
      <vt:lpstr>How do the items you chose represent you?</vt:lpstr>
      <vt:lpstr>Symbolism</vt:lpstr>
      <vt:lpstr>Microcosm</vt:lpstr>
      <vt:lpstr>Symbolism</vt:lpstr>
      <vt:lpstr>Symbolism</vt:lpstr>
      <vt:lpstr>Symbolism</vt:lpstr>
      <vt:lpstr>Microcosm</vt:lpstr>
      <vt:lpstr>Microcosm</vt:lpstr>
      <vt:lpstr>Microcosm</vt:lpstr>
      <vt:lpstr>Building Your Own Microcosm</vt:lpstr>
      <vt:lpstr>Gallery Walk</vt:lpstr>
      <vt:lpstr>Muddiest 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Lord of the Flies Unit, Lesson 1</dc:title>
  <dc:subject/>
  <dc:creator>K20 Center</dc:creator>
  <cp:keywords/>
  <dc:description/>
  <cp:lastModifiedBy>McLeod Porter, Delma</cp:lastModifiedBy>
  <cp:revision>4</cp:revision>
  <dcterms:modified xsi:type="dcterms:W3CDTF">2024-11-14T18:45:55Z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