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L3D25/OpbzwNRhDdnt5ARDirF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5034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ier_for_the_Black_Community_Survival_Conference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Black_Panther_Party_Free_Breakfast.jp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men!_Free_our_sisters_LCCN2015648047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John_Carlos,_Tommie_Smith,_Peter_Norman_1968cr.jpg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_Panther_demonstration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NMAAHC-2012_46_20_1001.jpg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.Panthers.Women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Black_Panther_convention2.jpg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3zT2IxZQaw?si=e5t6maSu94jBzCz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Wikimedia Commons contributors. (n.d.).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Flier for the Black Community Survival Conference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[Poster].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https://commons.wikimedia.org/wiki/File:Flier_for_the_Black_Community_Survival_Conference.jpg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Wikimedia Commons contributors. (n.d.).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Black Panther Party Free Breakfast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[Photograph].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https://commons.wikimedia.org/wiki/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File:Black_Panther_Party_Free_Breakfast.jpg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22c5d693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Wikimedia Commons contributors. (n.d.). Women! Free our sisters LCCN2015648047 [Poster].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https://commons.wikimedia.org/wiki/File:Women!_Free_our_sisters_LCCN2015648047.jpg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Cozzi, A. (1968). John Carlos, Tommie Smith, Peter Norman 1968cr [Photograph].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https://commons.wikimedia.org/wiki/File:John_Carlos,_Tommie_Smith,_Peter_Norman_1968cr.jpg</a:t>
            </a:r>
            <a:r>
              <a:rPr lang="en-US" sz="900" dirty="0">
                <a:effectLst/>
              </a:rPr>
              <a:t> </a:t>
            </a: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g3722c5d693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22c5d693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Wikimedia Commons contributors. (n.d.). Black Panther demonstration [Photograph].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https://commons.wikimedia.org/wiki/File:Black_Panther_demonstration.jpg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National Museum of African American History and Culture. (n.d.). Black Panther Party poster: “Free Em All” [Poster].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https://commons.wikimedia.org/wiki/File:NMAAHC-2012_46_20_1001.jpg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3722c5d693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22c5d693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Wikimedia Commons contributors. (n.d.). Black Panther women at a demonstration [Photograph].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https://commons.wikimedia.org/wiki/File:Black.Panthers.Women.jpg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Wikimedia Commons contributors. (n.d.). Black Panther convention2 [Photograph]. Wikimedia Commons.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https://commons.wikimedia.org/wiki/File:Black_Panther_convention2.jpg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3722c5d693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Categorical highlighting.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22c5d693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3-2-1.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/>
          </a:p>
        </p:txBody>
      </p:sp>
      <p:sp>
        <p:nvSpPr>
          <p:cNvPr id="158" name="Google Shape;158;g3722c5d693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One-pager.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https://learn.k20center.ou.edu/strategy/72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22c5d693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Gallery walk/carousel.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722c5d693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22c5d693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Bell ringers and exit tickets.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  <p:sp>
        <p:nvSpPr>
          <p:cNvPr id="179" name="Google Shape;179;g3722c5d693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22c5d693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Windows and mirrors. Strategies. https://learn.k20center.ou.edu/strategy/948</a:t>
            </a:r>
            <a:endParaRPr/>
          </a:p>
        </p:txBody>
      </p:sp>
      <p:sp>
        <p:nvSpPr>
          <p:cNvPr id="92" name="Google Shape;92;g3722c5d69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Newton, H. P. (1972). </a:t>
            </a:r>
            <a:r>
              <a:rPr lang="en-US" i="1"/>
              <a:t>To die for the people: The writing of Huey P. Newton. </a:t>
            </a:r>
            <a:r>
              <a:rPr lang="en-US"/>
              <a:t>Writers &amp; Readers.</a:t>
            </a:r>
            <a:endParaRPr/>
          </a:p>
        </p:txBody>
      </p:sp>
      <p:sp>
        <p:nvSpPr>
          <p:cNvPr id="99" name="Google Shape;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22c5d693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Painting a picture. Strategies. https://learn.k20center.ou.edu/strategy/1331</a:t>
            </a:r>
            <a:endParaRPr/>
          </a:p>
        </p:txBody>
      </p:sp>
      <p:sp>
        <p:nvSpPr>
          <p:cNvPr id="111" name="Google Shape;111;g3722c5d693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(2021, September 21). 15 Minute Timer. YouTube.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https://youtu.be/m3zT2IxZQaw?si=e5t6maSu94jBzCzF</a:t>
            </a:r>
            <a:endParaRPr dirty="0"/>
          </a:p>
        </p:txBody>
      </p:sp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2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https://upload.wikimedia.org/wikipedia/commons/thumb/1/1a/Flier_for_the_Black_Community_Survival_Conference.jpg/960px-Flier_for_the_Black_Community_Survival_Conference.jpg?202210040637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https://upload.wikimedia.org/wikipedia/commons/thumb/8/8d/Women%21_Free_our_sisters_LCCN2015648047.jpg/500px-Women%21_Free_our_sisters_LCCN2015648047.jpg?2018040401214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Painting a Picture-Set 1</a:t>
            </a:r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E90590-AAFE-B16C-8A7F-EA91F47CC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6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A black and white advertisement&#10;&#10;AI-generated content may be incorrect.">
            <a:extLst>
              <a:ext uri="{FF2B5EF4-FFF2-40B4-BE49-F238E27FC236}">
                <a16:creationId xmlns:a16="http://schemas.microsoft.com/office/drawing/2014/main" id="{F0515E13-D15E-3871-2F82-43AEDAB6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413"/>
            <a:ext cx="4114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newspaper with text and images&#10;&#10;AI-generated content may be incorrect.">
            <a:extLst>
              <a:ext uri="{FF2B5EF4-FFF2-40B4-BE49-F238E27FC236}">
                <a16:creationId xmlns:a16="http://schemas.microsoft.com/office/drawing/2014/main" id="{A7FDD927-BBF1-D7C9-C844-6C7D5A6A4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90" y="274638"/>
            <a:ext cx="2941320" cy="4427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22c5d693c_0_4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Painting a Picture-Set 2</a:t>
            </a:r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7ADFC7A-D7CF-405C-4928-63BBC150E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00" y="12620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8" descr="A poster of women's rights&#10;&#10;AI-generated content may be incorrect.">
            <a:extLst>
              <a:ext uri="{FF2B5EF4-FFF2-40B4-BE49-F238E27FC236}">
                <a16:creationId xmlns:a16="http://schemas.microsoft.com/office/drawing/2014/main" id="{3F37DFC2-2211-73DB-81B9-A30D07DA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0" y="1262062"/>
            <a:ext cx="28702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standing on a podium&#10;&#10;AI-generated content may be incorrect.">
            <a:extLst>
              <a:ext uri="{FF2B5EF4-FFF2-40B4-BE49-F238E27FC236}">
                <a16:creationId xmlns:a16="http://schemas.microsoft.com/office/drawing/2014/main" id="{9D025F67-2324-EA9D-702F-043EC16BA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72" y="1166475"/>
            <a:ext cx="2580005" cy="361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22c5d693c_0_5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Painting a Picture-Set 3</a:t>
            </a:r>
            <a:endParaRPr/>
          </a:p>
        </p:txBody>
      </p:sp>
      <p:pic>
        <p:nvPicPr>
          <p:cNvPr id="2" name="Picture 1" descr="A group of people standing on steps&#10;&#10;AI-generated content may be incorrect.">
            <a:extLst>
              <a:ext uri="{FF2B5EF4-FFF2-40B4-BE49-F238E27FC236}">
                <a16:creationId xmlns:a16="http://schemas.microsoft.com/office/drawing/2014/main" id="{DC268BD8-8DB6-1E00-2907-1ECF910FE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8" y="1479533"/>
            <a:ext cx="4271645" cy="305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white photo of men holding guns&#10;&#10;AI-generated content may be incorrect.">
            <a:extLst>
              <a:ext uri="{FF2B5EF4-FFF2-40B4-BE49-F238E27FC236}">
                <a16:creationId xmlns:a16="http://schemas.microsoft.com/office/drawing/2014/main" id="{70AC3217-CCFD-6A05-4BC9-2B432B5C5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19" y="535940"/>
            <a:ext cx="3277235" cy="4071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22c5d693c_0_6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Painting a Picture-Set 4</a:t>
            </a:r>
            <a:endParaRPr/>
          </a:p>
        </p:txBody>
      </p:sp>
      <p:pic>
        <p:nvPicPr>
          <p:cNvPr id="2" name="Picture 1" descr="A group of people walking on the grass&#10;&#10;AI-generated content may be incorrect.">
            <a:extLst>
              <a:ext uri="{FF2B5EF4-FFF2-40B4-BE49-F238E27FC236}">
                <a16:creationId xmlns:a16="http://schemas.microsoft.com/office/drawing/2014/main" id="{C92FA77B-B413-10BC-DAAA-4DCD75F66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8"/>
          <a:stretch>
            <a:fillRect/>
          </a:stretch>
        </p:blipFill>
        <p:spPr bwMode="auto">
          <a:xfrm>
            <a:off x="502409" y="1592164"/>
            <a:ext cx="4272915" cy="2661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person holding a flag&#10;&#10;AI-generated content may be incorrect.">
            <a:extLst>
              <a:ext uri="{FF2B5EF4-FFF2-40B4-BE49-F238E27FC236}">
                <a16:creationId xmlns:a16="http://schemas.microsoft.com/office/drawing/2014/main" id="{08D059D8-F10B-3E7B-BE68-8D961FF1C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/>
          <a:stretch>
            <a:fillRect/>
          </a:stretch>
        </p:blipFill>
        <p:spPr bwMode="auto">
          <a:xfrm>
            <a:off x="5074920" y="1268538"/>
            <a:ext cx="2851150" cy="3521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702069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Categorical Highlighting</a:t>
            </a:r>
            <a:endParaRPr dirty="0"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628650" y="1268425"/>
            <a:ext cx="6499665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Using two different colored highlighters, you will read the </a:t>
            </a:r>
            <a:r>
              <a:rPr lang="en-US" b="1" dirty="0"/>
              <a:t>Rise of the Black Panther Party</a:t>
            </a:r>
            <a:r>
              <a:rPr lang="en-US" dirty="0"/>
              <a:t> article and highlight sections that answer the questions. </a:t>
            </a: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Select a color for answers to each question.</a:t>
            </a:r>
            <a:endParaRPr dirty="0"/>
          </a:p>
          <a:p>
            <a:pPr marL="1143000" lvl="2" indent="-279400">
              <a:spcBef>
                <a:spcPts val="0"/>
              </a:spcBef>
              <a:buClr>
                <a:srgbClr val="00B0F0"/>
              </a:buClr>
              <a:buSzPts val="2600"/>
              <a:buChar char="o"/>
            </a:pP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z="2350" dirty="0">
                <a:highlight>
                  <a:srgbClr val="FFFF00"/>
                </a:highlight>
              </a:rPr>
              <a:t>First color:</a:t>
            </a:r>
            <a:r>
              <a:rPr lang="en-US" sz="2350" dirty="0"/>
              <a:t> </a:t>
            </a:r>
            <a:r>
              <a:rPr lang="en-US" sz="2350" i="1" dirty="0"/>
              <a:t>What led to the rise of the Black Panther Party?</a:t>
            </a:r>
            <a:r>
              <a:rPr lang="en-US" sz="2350" dirty="0"/>
              <a:t> </a:t>
            </a:r>
          </a:p>
          <a:p>
            <a:pPr marL="1143000" lvl="2" indent="-279400">
              <a:spcBef>
                <a:spcPts val="0"/>
              </a:spcBef>
              <a:buClr>
                <a:srgbClr val="00B0F0"/>
              </a:buClr>
              <a:buSzPts val="2600"/>
              <a:buChar char="o"/>
            </a:pPr>
            <a:r>
              <a:rPr lang="en-US" sz="2350" dirty="0">
                <a:highlight>
                  <a:srgbClr val="00FF00"/>
                </a:highlight>
              </a:rPr>
              <a:t>Second color:</a:t>
            </a:r>
            <a:r>
              <a:rPr lang="en-US" sz="2350" dirty="0"/>
              <a:t> </a:t>
            </a:r>
            <a:r>
              <a:rPr lang="en-US" sz="2350" i="1" dirty="0"/>
              <a:t>How did the Black Panthers advocate for social justice in their communities?</a:t>
            </a:r>
            <a:endParaRPr sz="2350" i="1" dirty="0"/>
          </a:p>
        </p:txBody>
      </p:sp>
      <p:pic>
        <p:nvPicPr>
          <p:cNvPr id="155" name="Google Shape;15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2175" y="628000"/>
            <a:ext cx="1511250" cy="14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22c5d693c_0_14"/>
          <p:cNvSpPr txBox="1">
            <a:spLocks noGrp="1"/>
          </p:cNvSpPr>
          <p:nvPr>
            <p:ph type="title"/>
          </p:nvPr>
        </p:nvSpPr>
        <p:spPr>
          <a:xfrm>
            <a:off x="652427" y="87754"/>
            <a:ext cx="181712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3-2-1</a:t>
            </a:r>
            <a:endParaRPr dirty="0"/>
          </a:p>
        </p:txBody>
      </p:sp>
      <p:sp>
        <p:nvSpPr>
          <p:cNvPr id="161" name="Google Shape;161;g3722c5d693c_0_14"/>
          <p:cNvSpPr txBox="1">
            <a:spLocks noGrp="1"/>
          </p:cNvSpPr>
          <p:nvPr>
            <p:ph type="body" idx="1"/>
          </p:nvPr>
        </p:nvSpPr>
        <p:spPr>
          <a:xfrm>
            <a:off x="643250" y="1193708"/>
            <a:ext cx="7065325" cy="34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Using the information from your reading, answer the following questions on the </a:t>
            </a:r>
            <a:r>
              <a:rPr lang="en-US" sz="2000" b="1" dirty="0"/>
              <a:t>3-2-1 </a:t>
            </a:r>
            <a:r>
              <a:rPr lang="en-US" sz="2000" dirty="0"/>
              <a:t>handout: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List three things from the reading or the Ten Point Program that stood out to you and explain why they made an impression on you.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Choose two points from the Ten Point Program you believe are still relevant issues today. Explain why you chose those points.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Give one example from the reading or the Ten Point Program about how the Black Panther Party advocated for social justice in their communities.</a:t>
            </a:r>
            <a:endParaRPr sz="2000" dirty="0"/>
          </a:p>
        </p:txBody>
      </p:sp>
      <p:pic>
        <p:nvPicPr>
          <p:cNvPr id="162" name="Google Shape;162;g3722c5d693c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8575" y="274650"/>
            <a:ext cx="115252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628650" y="1222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One-Pager</a:t>
            </a:r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4294967295"/>
          </p:nvPr>
        </p:nvSpPr>
        <p:spPr>
          <a:xfrm>
            <a:off x="628650" y="1141424"/>
            <a:ext cx="6579759" cy="387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Reflecting on the </a:t>
            </a:r>
            <a:r>
              <a:rPr lang="en-US" sz="2000" i="1" dirty="0"/>
              <a:t>Ten Point Program </a:t>
            </a:r>
            <a:r>
              <a:rPr lang="en-US" sz="2000" dirty="0"/>
              <a:t>from the reading,   create your own version of a program advocating for either a local issue in your community, job, or school.</a:t>
            </a:r>
            <a:br>
              <a:rPr lang="en-US" sz="2000" dirty="0"/>
            </a:br>
            <a:endParaRPr sz="2000" dirty="0"/>
          </a:p>
          <a:p>
            <a:pPr marL="368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000" dirty="0"/>
              <a:t>Your one-pager can be done digitally or on paper and must include the following:</a:t>
            </a:r>
            <a:endParaRPr sz="2000" dirty="0"/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-US" sz="2000" dirty="0"/>
              <a:t>5 points of advocacy/key issues; </a:t>
            </a:r>
            <a:endParaRPr sz="2000" dirty="0"/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-US" sz="2000" dirty="0"/>
              <a:t>Explanation as to why each point is important;</a:t>
            </a:r>
          </a:p>
          <a:p>
            <a:pPr marL="6858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-US" sz="2000" dirty="0"/>
              <a:t>Images/Words/Phrases related to your points.</a:t>
            </a:r>
            <a:endParaRPr sz="2000" dirty="0"/>
          </a:p>
        </p:txBody>
      </p:sp>
      <p:pic>
        <p:nvPicPr>
          <p:cNvPr id="169" name="Google Shape;1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366" y="511290"/>
            <a:ext cx="1429525" cy="14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22c5d693c_0_7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75" name="Google Shape;175;g3722c5d693c_0_77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49479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Once your program is completed, find a space around the room to hang it.</a:t>
            </a:r>
            <a:br>
              <a:rPr lang="en-US" dirty="0"/>
            </a:b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Rotate around the programs and visit a minimum of 5 programs. </a:t>
            </a:r>
            <a:br>
              <a:rPr lang="en-US" dirty="0"/>
            </a:b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230"/>
              <a:buChar char="●"/>
            </a:pPr>
            <a:r>
              <a:rPr lang="en-US" dirty="0"/>
              <a:t>Jot down any points that stood out to you.</a:t>
            </a:r>
            <a:br>
              <a:rPr lang="en-US" dirty="0"/>
            </a:b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230"/>
              <a:buChar char="●"/>
            </a:pPr>
            <a:r>
              <a:rPr lang="en-US" dirty="0"/>
              <a:t>Be prepared to share out why those stood out to you. </a:t>
            </a:r>
            <a:endParaRPr dirty="0"/>
          </a:p>
        </p:txBody>
      </p:sp>
      <p:pic>
        <p:nvPicPr>
          <p:cNvPr id="176" name="Google Shape;176;g3722c5d693c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737" y="1370025"/>
            <a:ext cx="3064525" cy="14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22c5d693c_0_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Exit-Ticket</a:t>
            </a:r>
            <a:endParaRPr/>
          </a:p>
        </p:txBody>
      </p:sp>
      <p:sp>
        <p:nvSpPr>
          <p:cNvPr id="182" name="Google Shape;182;g3722c5d693c_0_9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4311600" cy="172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can understanding advocacy help create change?</a:t>
            </a:r>
            <a:endParaRPr dirty="0"/>
          </a:p>
        </p:txBody>
      </p:sp>
      <p:pic>
        <p:nvPicPr>
          <p:cNvPr id="183" name="Google Shape;183;g3722c5d693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352" y="1389162"/>
            <a:ext cx="3240023" cy="177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Power to the People</a:t>
            </a: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The Civil Rights Movement and the Black Panther Party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How can understanding advocacy help create change?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633726" y="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Objective(s)</a:t>
            </a:r>
            <a:endParaRPr dirty="0"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649925" y="2199801"/>
            <a:ext cx="7885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162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Analyze the role of organizations such as the Black Panthers.</a:t>
            </a:r>
            <a:endParaRPr dirty="0"/>
          </a:p>
          <a:p>
            <a:pPr marL="228600" lvl="0" indent="-2162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dirty="0"/>
              <a:t>Examine different tactics used at different times during the Civil Rights Movement.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22c5d693c_0_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Windows and Mirrors</a:t>
            </a:r>
            <a:endParaRPr/>
          </a:p>
        </p:txBody>
      </p:sp>
      <p:sp>
        <p:nvSpPr>
          <p:cNvPr id="95" name="Google Shape;95;g3722c5d693c_0_1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following terms will be used to analyze different perspectives:</a:t>
            </a:r>
            <a:endParaRPr dirty="0"/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b="1" dirty="0"/>
              <a:t>Window: </a:t>
            </a:r>
            <a:r>
              <a:rPr lang="en-US" sz="2400" dirty="0"/>
              <a:t>What you observe does not reflect your experiences or identities. It is a "window" into experiences and identities that are different from your own.</a:t>
            </a:r>
            <a:endParaRPr sz="2400" dirty="0"/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b="1" dirty="0"/>
              <a:t>Mirror: </a:t>
            </a:r>
            <a:r>
              <a:rPr lang="en-US" sz="2400" dirty="0"/>
              <a:t>What you observe reflects some of your experiences and identities. It is a "mirror" of some aspects of your own life.</a:t>
            </a:r>
            <a:endParaRPr sz="2400" dirty="0"/>
          </a:p>
        </p:txBody>
      </p:sp>
      <p:pic>
        <p:nvPicPr>
          <p:cNvPr id="96" name="Google Shape;96;g3722c5d693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600" y="193625"/>
            <a:ext cx="2172075" cy="13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“Laws should be made to serve the people. People should not be made to serve the laws”</a:t>
            </a: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-Huey P. Newton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Windows and Mirrors 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4294967295"/>
          </p:nvPr>
        </p:nvSpPr>
        <p:spPr>
          <a:xfrm>
            <a:off x="628650" y="12938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“Laws should be made to serve the people. People should not be made to serve the laws” -Huey P. Newton</a:t>
            </a:r>
            <a:br>
              <a:rPr lang="en-US" sz="2400" dirty="0"/>
            </a:br>
            <a:endParaRPr sz="2400" dirty="0"/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b="1" dirty="0"/>
              <a:t>Window:</a:t>
            </a:r>
            <a:r>
              <a:rPr lang="en-US" sz="2400" dirty="0"/>
              <a:t> How could this quote help you understand the perspective of someone who has experienced injustice?</a:t>
            </a:r>
            <a:endParaRPr sz="24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556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b="1" dirty="0"/>
              <a:t>Mirror:</a:t>
            </a:r>
            <a:r>
              <a:rPr lang="en-US" sz="2400" dirty="0"/>
              <a:t> In what ways does this quote reflect your own beliefs, experiences, or observations about rules or laws in your community or life?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22c5d693c_0_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Painting a Picture </a:t>
            </a:r>
            <a:endParaRPr/>
          </a:p>
        </p:txBody>
      </p:sp>
      <p:sp>
        <p:nvSpPr>
          <p:cNvPr id="114" name="Google Shape;114;g3722c5d693c_0_26"/>
          <p:cNvSpPr txBox="1">
            <a:spLocks noGrp="1"/>
          </p:cNvSpPr>
          <p:nvPr>
            <p:ph type="body" idx="4294967295"/>
          </p:nvPr>
        </p:nvSpPr>
        <p:spPr>
          <a:xfrm>
            <a:off x="628650" y="12176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As a group, review the images in the </a:t>
            </a:r>
            <a:r>
              <a:rPr lang="en-US" b="1" dirty="0"/>
              <a:t>Panther Programs Picture Set</a:t>
            </a:r>
            <a:r>
              <a:rPr lang="en-US" dirty="0"/>
              <a:t> handout. </a:t>
            </a:r>
            <a:br>
              <a:rPr lang="en-US" dirty="0"/>
            </a:b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For each set of images, record your </a:t>
            </a:r>
            <a:r>
              <a:rPr lang="en-US" u="sng" dirty="0"/>
              <a:t>observations</a:t>
            </a:r>
            <a:r>
              <a:rPr lang="en-US" dirty="0"/>
              <a:t> and </a:t>
            </a:r>
            <a:r>
              <a:rPr lang="en-US" u="sng" dirty="0"/>
              <a:t>inferences</a:t>
            </a:r>
            <a:r>
              <a:rPr lang="en-US" dirty="0"/>
              <a:t> in the </a:t>
            </a:r>
            <a:r>
              <a:rPr lang="en-US" b="1" dirty="0"/>
              <a:t>Painting a Picture Chart</a:t>
            </a:r>
            <a:r>
              <a:rPr lang="en-US" dirty="0"/>
              <a:t>. </a:t>
            </a:r>
            <a:endParaRPr dirty="0"/>
          </a:p>
          <a:p>
            <a:pPr marL="6858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b="1" dirty="0"/>
              <a:t>Observation: </a:t>
            </a:r>
            <a:r>
              <a:rPr lang="en-US" sz="2400" dirty="0"/>
              <a:t>anything you see in the images.</a:t>
            </a:r>
            <a:endParaRPr sz="2400" dirty="0"/>
          </a:p>
          <a:p>
            <a:pPr marL="6858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b="1" dirty="0"/>
              <a:t>Inferences:</a:t>
            </a:r>
            <a:r>
              <a:rPr lang="en-US" sz="2400" dirty="0"/>
              <a:t> a conclusion you make based on your observations and prior knowledge.</a:t>
            </a:r>
            <a:endParaRPr sz="2400" dirty="0"/>
          </a:p>
        </p:txBody>
      </p:sp>
      <p:pic>
        <p:nvPicPr>
          <p:cNvPr id="115" name="Google Shape;115;g3722c5d693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000" y="274650"/>
            <a:ext cx="11906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20 Center 15 minute timer_veryfast480.mp4">
            <a:hlinkClick r:id="" action="ppaction://media"/>
            <a:extLst>
              <a:ext uri="{FF2B5EF4-FFF2-40B4-BE49-F238E27FC236}">
                <a16:creationId xmlns:a16="http://schemas.microsoft.com/office/drawing/2014/main" id="{736323A2-FCD9-D2A8-5326-5E1B4465AC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4443" y="766873"/>
            <a:ext cx="6415113" cy="360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1183</Words>
  <Application>Microsoft Office PowerPoint</Application>
  <PresentationFormat>On-screen Show (16:9)</PresentationFormat>
  <Paragraphs>70</Paragraphs>
  <Slides>18</Slides>
  <Notes>18</Notes>
  <HiddenSlides>4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NTR</vt:lpstr>
      <vt:lpstr>Custom Design</vt:lpstr>
      <vt:lpstr>PowerPoint Presentation</vt:lpstr>
      <vt:lpstr>Power to the People</vt:lpstr>
      <vt:lpstr>Essential Question</vt:lpstr>
      <vt:lpstr>Learning Objective(s)</vt:lpstr>
      <vt:lpstr>Windows and Mirrors</vt:lpstr>
      <vt:lpstr>“Laws should be made to serve the people. People should not be made to serve the laws”</vt:lpstr>
      <vt:lpstr>Windows and Mirrors </vt:lpstr>
      <vt:lpstr>Painting a Picture </vt:lpstr>
      <vt:lpstr>PowerPoint Presentation</vt:lpstr>
      <vt:lpstr>Painting a Picture-Set 1</vt:lpstr>
      <vt:lpstr>Painting a Picture-Set 2</vt:lpstr>
      <vt:lpstr>Painting a Picture-Set 3</vt:lpstr>
      <vt:lpstr>Painting a Picture-Set 4</vt:lpstr>
      <vt:lpstr>Categorical Highlighting</vt:lpstr>
      <vt:lpstr>3-2-1</vt:lpstr>
      <vt:lpstr>One-Pager</vt:lpstr>
      <vt:lpstr>Gallery Walk</vt:lpstr>
      <vt:lpstr>Exit-Ticket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2</cp:revision>
  <dcterms:modified xsi:type="dcterms:W3CDTF">2025-08-11T13:13:18Z</dcterms:modified>
</cp:coreProperties>
</file>